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7" name="Google Shape;30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1" name="Google Shape;33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6" name="Google Shape;356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0" name="Google Shape;380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9" name="Google Shape;419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8" name="Google Shape;42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" name="Google Shape;2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1" name="Google Shape;44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6" name="Google Shape;476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5" name="Google Shape;485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2" name="Google Shape;532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1" name="Google Shape;541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0" name="Google Shape;570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0" name="Google Shape;600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9" name="Google Shape;619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8" name="Google Shape;628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4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12.png"/><Relationship Id="rId5" Type="http://schemas.openxmlformats.org/officeDocument/2006/relationships/image" Target="../media/image16.png"/><Relationship Id="rId6" Type="http://schemas.openxmlformats.org/officeDocument/2006/relationships/image" Target="../media/image3.png"/><Relationship Id="rId7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7772400" y="228600"/>
            <a:ext cx="109728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1000"/>
              <a:buFont typeface="Calibri"/>
              <a:buNone/>
            </a:pPr>
            <a:r>
              <a:rPr b="1" i="0" lang="en-US" sz="11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1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457200" y="320040"/>
            <a:ext cx="3657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457200" y="777240"/>
            <a:ext cx="3657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UP 2026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457200" y="1325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By InfoTrack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457200" y="1874520"/>
            <a:ext cx="8229600" cy="169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Hidden Infrastructure Failures Costing Law Firms Revenue and Impacting Case Outcomes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" name="Google Shape;21;p3"/>
          <p:cNvCxnSpPr/>
          <p:nvPr/>
        </p:nvCxnSpPr>
        <p:spPr>
          <a:xfrm>
            <a:off x="457200" y="3703320"/>
            <a:ext cx="2743200" cy="0"/>
          </a:xfrm>
          <a:prstGeom prst="straightConnector1">
            <a:avLst/>
          </a:prstGeom>
          <a:noFill/>
          <a:ln cap="flat" cmpd="sng" w="15875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3"/>
          <p:cNvSpPr/>
          <p:nvPr/>
        </p:nvSpPr>
        <p:spPr>
          <a:xfrm>
            <a:off x="457200" y="3794760"/>
            <a:ext cx="5486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Perla D. Cuevas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Principal Consultant  •  FirmIQ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6949440" y="3703320"/>
            <a:ext cx="320040" cy="114300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6949440" y="4572000"/>
            <a:ext cx="1280160" cy="27432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2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OVERVIEW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2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Six failures we'll walk through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2"/>
          <p:cNvSpPr/>
          <p:nvPr/>
        </p:nvSpPr>
        <p:spPr>
          <a:xfrm>
            <a:off x="457200" y="1417320"/>
            <a:ext cx="4023360" cy="960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2"/>
          <p:cNvSpPr/>
          <p:nvPr/>
        </p:nvSpPr>
        <p:spPr>
          <a:xfrm>
            <a:off x="457200" y="1417320"/>
            <a:ext cx="73152" cy="96012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2"/>
          <p:cNvSpPr/>
          <p:nvPr/>
        </p:nvSpPr>
        <p:spPr>
          <a:xfrm>
            <a:off x="640080" y="1463040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2"/>
          <p:cNvSpPr/>
          <p:nvPr/>
        </p:nvSpPr>
        <p:spPr>
          <a:xfrm>
            <a:off x="1234440" y="150876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Intake leakage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2"/>
          <p:cNvSpPr/>
          <p:nvPr/>
        </p:nvSpPr>
        <p:spPr>
          <a:xfrm>
            <a:off x="1234440" y="1828800"/>
            <a:ext cx="31089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Prospects fall out between first call and engagement letter.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2"/>
          <p:cNvSpPr/>
          <p:nvPr/>
        </p:nvSpPr>
        <p:spPr>
          <a:xfrm>
            <a:off x="4663440" y="1417320"/>
            <a:ext cx="4023360" cy="960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2"/>
          <p:cNvSpPr/>
          <p:nvPr/>
        </p:nvSpPr>
        <p:spPr>
          <a:xfrm>
            <a:off x="4663440" y="1417320"/>
            <a:ext cx="73152" cy="96012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2"/>
          <p:cNvSpPr/>
          <p:nvPr/>
        </p:nvSpPr>
        <p:spPr>
          <a:xfrm>
            <a:off x="4846320" y="1463040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2"/>
          <p:cNvSpPr/>
          <p:nvPr/>
        </p:nvSpPr>
        <p:spPr>
          <a:xfrm>
            <a:off x="5440680" y="150876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Time capture decay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2"/>
          <p:cNvSpPr/>
          <p:nvPr/>
        </p:nvSpPr>
        <p:spPr>
          <a:xfrm>
            <a:off x="5440680" y="1828800"/>
            <a:ext cx="31089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Billable work that never reaches a timesheet.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457200" y="2514600"/>
            <a:ext cx="4023360" cy="960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2"/>
          <p:cNvSpPr/>
          <p:nvPr/>
        </p:nvSpPr>
        <p:spPr>
          <a:xfrm>
            <a:off x="457200" y="2514600"/>
            <a:ext cx="73152" cy="96012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2"/>
          <p:cNvSpPr/>
          <p:nvPr/>
        </p:nvSpPr>
        <p:spPr>
          <a:xfrm>
            <a:off x="640080" y="2560320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2"/>
          <p:cNvSpPr/>
          <p:nvPr/>
        </p:nvSpPr>
        <p:spPr>
          <a:xfrm>
            <a:off x="1234440" y="260604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Disconnected systems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2"/>
          <p:cNvSpPr/>
          <p:nvPr/>
        </p:nvSpPr>
        <p:spPr>
          <a:xfrm>
            <a:off x="1234440" y="2926080"/>
            <a:ext cx="31089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Data is re-keyed and reconciled instead of flowing.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2"/>
          <p:cNvSpPr/>
          <p:nvPr/>
        </p:nvSpPr>
        <p:spPr>
          <a:xfrm>
            <a:off x="4663440" y="2514600"/>
            <a:ext cx="4023360" cy="960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2"/>
          <p:cNvSpPr/>
          <p:nvPr/>
        </p:nvSpPr>
        <p:spPr>
          <a:xfrm>
            <a:off x="4663440" y="2514600"/>
            <a:ext cx="73152" cy="96012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2"/>
          <p:cNvSpPr/>
          <p:nvPr/>
        </p:nvSpPr>
        <p:spPr>
          <a:xfrm>
            <a:off x="4846320" y="2560320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2"/>
          <p:cNvSpPr/>
          <p:nvPr/>
        </p:nvSpPr>
        <p:spPr>
          <a:xfrm>
            <a:off x="5440680" y="260604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Document and version drift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2"/>
          <p:cNvSpPr/>
          <p:nvPr/>
        </p:nvSpPr>
        <p:spPr>
          <a:xfrm>
            <a:off x="5440680" y="2926080"/>
            <a:ext cx="31089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“final” version isn't actually final.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2"/>
          <p:cNvSpPr/>
          <p:nvPr/>
        </p:nvSpPr>
        <p:spPr>
          <a:xfrm>
            <a:off x="457200" y="3611880"/>
            <a:ext cx="4023360" cy="960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2"/>
          <p:cNvSpPr/>
          <p:nvPr/>
        </p:nvSpPr>
        <p:spPr>
          <a:xfrm>
            <a:off x="457200" y="3611880"/>
            <a:ext cx="73152" cy="96012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2"/>
          <p:cNvSpPr/>
          <p:nvPr/>
        </p:nvSpPr>
        <p:spPr>
          <a:xfrm>
            <a:off x="640080" y="3657600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2"/>
          <p:cNvSpPr/>
          <p:nvPr/>
        </p:nvSpPr>
        <p:spPr>
          <a:xfrm>
            <a:off x="1234440" y="37033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Deadline and docketing gaps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2"/>
          <p:cNvSpPr/>
          <p:nvPr/>
        </p:nvSpPr>
        <p:spPr>
          <a:xfrm>
            <a:off x="1234440" y="4023360"/>
            <a:ext cx="31089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Court deadlines depend on a single human memory.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2"/>
          <p:cNvSpPr/>
          <p:nvPr/>
        </p:nvSpPr>
        <p:spPr>
          <a:xfrm>
            <a:off x="4663440" y="3611880"/>
            <a:ext cx="4023360" cy="960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2"/>
          <p:cNvSpPr/>
          <p:nvPr/>
        </p:nvSpPr>
        <p:spPr>
          <a:xfrm>
            <a:off x="4663440" y="3611880"/>
            <a:ext cx="73152" cy="96012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2"/>
          <p:cNvSpPr/>
          <p:nvPr/>
        </p:nvSpPr>
        <p:spPr>
          <a:xfrm>
            <a:off x="4846320" y="3657600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2"/>
          <p:cNvSpPr/>
          <p:nvPr/>
        </p:nvSpPr>
        <p:spPr>
          <a:xfrm>
            <a:off x="5440680" y="37033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No operational telemetry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2"/>
          <p:cNvSpPr/>
          <p:nvPr/>
        </p:nvSpPr>
        <p:spPr>
          <a:xfrm>
            <a:off x="5440680" y="4023360"/>
            <a:ext cx="31089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firm can't see itself. It only sees last month's bills.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2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2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10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3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3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FAILURE #1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3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Intake leakage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3"/>
          <p:cNvSpPr/>
          <p:nvPr/>
        </p:nvSpPr>
        <p:spPr>
          <a:xfrm>
            <a:off x="457200" y="1417320"/>
            <a:ext cx="1280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7200"/>
              <a:buFont typeface="Calibri"/>
              <a:buNone/>
            </a:pPr>
            <a:r>
              <a:rPr b="1" i="0" lang="en-US" sz="7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3"/>
          <p:cNvSpPr/>
          <p:nvPr/>
        </p:nvSpPr>
        <p:spPr>
          <a:xfrm>
            <a:off x="1737360" y="1463040"/>
            <a:ext cx="6949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Prospects are lost between the first inquiry and the signed engagement letter — not because the case wasn't a fit, but because the process couldn't keep up with them.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3"/>
          <p:cNvSpPr/>
          <p:nvPr/>
        </p:nvSpPr>
        <p:spPr>
          <a:xfrm>
            <a:off x="45720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3"/>
          <p:cNvSpPr/>
          <p:nvPr/>
        </p:nvSpPr>
        <p:spPr>
          <a:xfrm>
            <a:off x="45720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3"/>
          <p:cNvSpPr/>
          <p:nvPr/>
        </p:nvSpPr>
        <p:spPr>
          <a:xfrm>
            <a:off x="59436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it looks like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3"/>
          <p:cNvSpPr/>
          <p:nvPr/>
        </p:nvSpPr>
        <p:spPr>
          <a:xfrm>
            <a:off x="64008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Web form goes to an inbox no one owns over the weekend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Conflict checks happen days after the call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No single source of truth for prospect status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Follow-up depends on who remembers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3"/>
          <p:cNvSpPr/>
          <p:nvPr/>
        </p:nvSpPr>
        <p:spPr>
          <a:xfrm>
            <a:off x="329184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3"/>
          <p:cNvSpPr/>
          <p:nvPr/>
        </p:nvSpPr>
        <p:spPr>
          <a:xfrm>
            <a:off x="329184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3"/>
          <p:cNvSpPr/>
          <p:nvPr/>
        </p:nvSpPr>
        <p:spPr>
          <a:xfrm>
            <a:off x="342900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Revenue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3"/>
          <p:cNvSpPr/>
          <p:nvPr/>
        </p:nvSpPr>
        <p:spPr>
          <a:xfrm>
            <a:off x="347472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Prospect retains another firm before you reach back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Conflicts surface late, after consultation time was spent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No data on conversion rate by source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Marketing spend can't be evaluated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3"/>
          <p:cNvSpPr/>
          <p:nvPr/>
        </p:nvSpPr>
        <p:spPr>
          <a:xfrm>
            <a:off x="612648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3"/>
          <p:cNvSpPr/>
          <p:nvPr/>
        </p:nvSpPr>
        <p:spPr>
          <a:xfrm>
            <a:off x="612648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3"/>
          <p:cNvSpPr/>
          <p:nvPr/>
        </p:nvSpPr>
        <p:spPr>
          <a:xfrm>
            <a:off x="626364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outcome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3"/>
          <p:cNvSpPr/>
          <p:nvPr/>
        </p:nvSpPr>
        <p:spPr>
          <a:xfrm>
            <a:off x="630936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Statutes can run before engagement is finalized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Critical facts captured in the first call are lost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First impression: “this firm is hard to work with”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3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3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11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4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4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FAILURE #2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4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Time capture decay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4"/>
          <p:cNvSpPr/>
          <p:nvPr/>
        </p:nvSpPr>
        <p:spPr>
          <a:xfrm>
            <a:off x="457200" y="1417320"/>
            <a:ext cx="1280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7200"/>
              <a:buFont typeface="Calibri"/>
              <a:buNone/>
            </a:pPr>
            <a:r>
              <a:rPr b="1" i="0" lang="en-US" sz="7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4"/>
          <p:cNvSpPr/>
          <p:nvPr/>
        </p:nvSpPr>
        <p:spPr>
          <a:xfrm>
            <a:off x="1737360" y="1463040"/>
            <a:ext cx="6949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Time that was unquestionably worked simply doesn't make it onto a timesheet — or makes it on so late that nobody trusts it, including the attorney who entered it.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4"/>
          <p:cNvSpPr/>
          <p:nvPr/>
        </p:nvSpPr>
        <p:spPr>
          <a:xfrm>
            <a:off x="45720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4"/>
          <p:cNvSpPr/>
          <p:nvPr/>
        </p:nvSpPr>
        <p:spPr>
          <a:xfrm>
            <a:off x="45720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4"/>
          <p:cNvSpPr/>
          <p:nvPr/>
        </p:nvSpPr>
        <p:spPr>
          <a:xfrm>
            <a:off x="59436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it looks like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64008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Time entered days or weeks after the work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Multiple tools, no single timer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Phone calls and emails routinely uncaptured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Pre-bill review becomes a memory test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329184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4"/>
          <p:cNvSpPr/>
          <p:nvPr/>
        </p:nvSpPr>
        <p:spPr>
          <a:xfrm>
            <a:off x="329184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4"/>
          <p:cNvSpPr/>
          <p:nvPr/>
        </p:nvSpPr>
        <p:spPr>
          <a:xfrm>
            <a:off x="342900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Revenue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4"/>
          <p:cNvSpPr/>
          <p:nvPr/>
        </p:nvSpPr>
        <p:spPr>
          <a:xfrm>
            <a:off x="347472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Hours discounted at write-down because nobody can defend them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Realization rate quietly drops 5–15%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WIP balloons; cash conversion slows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Origination credit disputes between attorneys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4"/>
          <p:cNvSpPr/>
          <p:nvPr/>
        </p:nvSpPr>
        <p:spPr>
          <a:xfrm>
            <a:off x="612648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4"/>
          <p:cNvSpPr/>
          <p:nvPr/>
        </p:nvSpPr>
        <p:spPr>
          <a:xfrm>
            <a:off x="612648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4"/>
          <p:cNvSpPr/>
          <p:nvPr/>
        </p:nvSpPr>
        <p:spPr>
          <a:xfrm>
            <a:off x="626364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outcome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4"/>
          <p:cNvSpPr/>
          <p:nvPr/>
        </p:nvSpPr>
        <p:spPr>
          <a:xfrm>
            <a:off x="630936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Activity records are incomplete if reconstructed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Fee disputes harder to defend without contemporaneous records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4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4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12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5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FAILURE #3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Disconnected systems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5"/>
          <p:cNvSpPr/>
          <p:nvPr/>
        </p:nvSpPr>
        <p:spPr>
          <a:xfrm>
            <a:off x="457200" y="1417320"/>
            <a:ext cx="1280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7200"/>
              <a:buFont typeface="Calibri"/>
              <a:buNone/>
            </a:pPr>
            <a:r>
              <a:rPr b="1" i="0" lang="en-US" sz="7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5"/>
          <p:cNvSpPr/>
          <p:nvPr/>
        </p:nvSpPr>
        <p:spPr>
          <a:xfrm>
            <a:off x="1737360" y="1463040"/>
            <a:ext cx="6949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practice management system, the document management system, the billing system, the e-filing tool, and email each hold a piece of the truth — and someone in the firm is the human bridge between them.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5"/>
          <p:cNvSpPr/>
          <p:nvPr/>
        </p:nvSpPr>
        <p:spPr>
          <a:xfrm>
            <a:off x="45720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5"/>
          <p:cNvSpPr/>
          <p:nvPr/>
        </p:nvSpPr>
        <p:spPr>
          <a:xfrm>
            <a:off x="45720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5"/>
          <p:cNvSpPr/>
          <p:nvPr/>
        </p:nvSpPr>
        <p:spPr>
          <a:xfrm>
            <a:off x="59436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it looks like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5"/>
          <p:cNvSpPr/>
          <p:nvPr/>
        </p:nvSpPr>
        <p:spPr>
          <a:xfrm>
            <a:off x="64008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Same matter number re-keyed in 3+ places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Status updates depend on the right person checking the right tool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Conflicts data lives in one system, intake in another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Reports require an export-to-Excel ritual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5"/>
          <p:cNvSpPr/>
          <p:nvPr/>
        </p:nvSpPr>
        <p:spPr>
          <a:xfrm>
            <a:off x="329184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5"/>
          <p:cNvSpPr/>
          <p:nvPr/>
        </p:nvSpPr>
        <p:spPr>
          <a:xfrm>
            <a:off x="329184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5"/>
          <p:cNvSpPr/>
          <p:nvPr/>
        </p:nvSpPr>
        <p:spPr>
          <a:xfrm>
            <a:off x="342900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Revenue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5"/>
          <p:cNvSpPr/>
          <p:nvPr/>
        </p:nvSpPr>
        <p:spPr>
          <a:xfrm>
            <a:off x="347472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Hours of administrative work per matter, every matter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Billing errors that lead to client write-offs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Lost expense pass-throughs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5"/>
          <p:cNvSpPr/>
          <p:nvPr/>
        </p:nvSpPr>
        <p:spPr>
          <a:xfrm>
            <a:off x="612648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5"/>
          <p:cNvSpPr/>
          <p:nvPr/>
        </p:nvSpPr>
        <p:spPr>
          <a:xfrm>
            <a:off x="612648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5"/>
          <p:cNvSpPr/>
          <p:nvPr/>
        </p:nvSpPr>
        <p:spPr>
          <a:xfrm>
            <a:off x="626364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outcome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5"/>
          <p:cNvSpPr/>
          <p:nvPr/>
        </p:nvSpPr>
        <p:spPr>
          <a:xfrm>
            <a:off x="630936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Decisions made on stale information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Service of process and filings tracked outside the case file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Risk of missing a status because it lived in the “other” tool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5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5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13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6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6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FAILURE #4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6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Document and version drift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6"/>
          <p:cNvSpPr/>
          <p:nvPr/>
        </p:nvSpPr>
        <p:spPr>
          <a:xfrm>
            <a:off x="457200" y="1417320"/>
            <a:ext cx="1280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7200"/>
              <a:buFont typeface="Calibri"/>
              <a:buNone/>
            </a:pPr>
            <a:r>
              <a:rPr b="1" i="0" lang="en-US" sz="7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6"/>
          <p:cNvSpPr/>
          <p:nvPr/>
        </p:nvSpPr>
        <p:spPr>
          <a:xfrm>
            <a:off x="1737360" y="1463040"/>
            <a:ext cx="6949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signed agreement, the filed motion, the executed order — these should be unambiguous. In many firms they aren't, because the document lifecycle has no enforced spine.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6"/>
          <p:cNvSpPr/>
          <p:nvPr/>
        </p:nvSpPr>
        <p:spPr>
          <a:xfrm>
            <a:off x="45720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6"/>
          <p:cNvSpPr/>
          <p:nvPr/>
        </p:nvSpPr>
        <p:spPr>
          <a:xfrm>
            <a:off x="45720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6"/>
          <p:cNvSpPr/>
          <p:nvPr/>
        </p:nvSpPr>
        <p:spPr>
          <a:xfrm>
            <a:off x="59436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it looks like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6"/>
          <p:cNvSpPr/>
          <p:nvPr/>
        </p:nvSpPr>
        <p:spPr>
          <a:xfrm>
            <a:off x="64008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Filenames like “FINAL_v3_really_final.docx”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Templates copied from the last matter that looked similar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Drafts shared over email instead of through DMS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No clear “file of record” for closed matters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6"/>
          <p:cNvSpPr/>
          <p:nvPr/>
        </p:nvSpPr>
        <p:spPr>
          <a:xfrm>
            <a:off x="329184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6"/>
          <p:cNvSpPr/>
          <p:nvPr/>
        </p:nvSpPr>
        <p:spPr>
          <a:xfrm>
            <a:off x="329184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6"/>
          <p:cNvSpPr/>
          <p:nvPr/>
        </p:nvSpPr>
        <p:spPr>
          <a:xfrm>
            <a:off x="342900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Revenue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6"/>
          <p:cNvSpPr/>
          <p:nvPr/>
        </p:nvSpPr>
        <p:spPr>
          <a:xfrm>
            <a:off x="347472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Rework time that never gets billed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Knowledge management is impossible — every matter starts at zero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Onboarding new attorneys takes 2–3x as long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6"/>
          <p:cNvSpPr/>
          <p:nvPr/>
        </p:nvSpPr>
        <p:spPr>
          <a:xfrm>
            <a:off x="612648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6"/>
          <p:cNvSpPr/>
          <p:nvPr/>
        </p:nvSpPr>
        <p:spPr>
          <a:xfrm>
            <a:off x="612648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6"/>
          <p:cNvSpPr/>
          <p:nvPr/>
        </p:nvSpPr>
        <p:spPr>
          <a:xfrm>
            <a:off x="626364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outcome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6"/>
          <p:cNvSpPr/>
          <p:nvPr/>
        </p:nvSpPr>
        <p:spPr>
          <a:xfrm>
            <a:off x="630936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Wrong version filed or served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Privilege exposure through uncontrolled email chains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Evidence integrity questioned in dispute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6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6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14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7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7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FAILURE #5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7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Deadline and docketing gaps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7"/>
          <p:cNvSpPr/>
          <p:nvPr/>
        </p:nvSpPr>
        <p:spPr>
          <a:xfrm>
            <a:off x="457200" y="1417320"/>
            <a:ext cx="1280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7200"/>
              <a:buFont typeface="Calibri"/>
              <a:buNone/>
            </a:pPr>
            <a:r>
              <a:rPr b="1" i="0" lang="en-US" sz="7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7"/>
          <p:cNvSpPr/>
          <p:nvPr/>
        </p:nvSpPr>
        <p:spPr>
          <a:xfrm>
            <a:off x="1737360" y="1463040"/>
            <a:ext cx="6949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This is the failure that becomes a bar complaint. In most firms, the system that catches missed deadlines is a person, not a process — and people get sick, take vacation, and leave.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7"/>
          <p:cNvSpPr/>
          <p:nvPr/>
        </p:nvSpPr>
        <p:spPr>
          <a:xfrm>
            <a:off x="457200" y="2331720"/>
            <a:ext cx="2697480" cy="22402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7"/>
          <p:cNvSpPr/>
          <p:nvPr/>
        </p:nvSpPr>
        <p:spPr>
          <a:xfrm>
            <a:off x="45720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17"/>
          <p:cNvSpPr/>
          <p:nvPr/>
        </p:nvSpPr>
        <p:spPr>
          <a:xfrm>
            <a:off x="59436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it looks like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7"/>
          <p:cNvSpPr/>
          <p:nvPr/>
        </p:nvSpPr>
        <p:spPr>
          <a:xfrm>
            <a:off x="640080" y="2834640"/>
            <a:ext cx="233172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Calendar lives in one attorney's Outlook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Court rules calculated by hand each time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No second-person verification of date entry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Service of process tracked separately from the docket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7"/>
          <p:cNvSpPr/>
          <p:nvPr/>
        </p:nvSpPr>
        <p:spPr>
          <a:xfrm>
            <a:off x="3291840" y="2331720"/>
            <a:ext cx="2697480" cy="22402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17"/>
          <p:cNvSpPr/>
          <p:nvPr/>
        </p:nvSpPr>
        <p:spPr>
          <a:xfrm>
            <a:off x="329184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17"/>
          <p:cNvSpPr/>
          <p:nvPr/>
        </p:nvSpPr>
        <p:spPr>
          <a:xfrm>
            <a:off x="342900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Revenue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7"/>
          <p:cNvSpPr/>
          <p:nvPr/>
        </p:nvSpPr>
        <p:spPr>
          <a:xfrm>
            <a:off x="3474720" y="2834640"/>
            <a:ext cx="233172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Defaults and dismissals destroy matter economics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Malpractice premiums rise after a single claim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Client relationship — and referrals from that client — end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7"/>
          <p:cNvSpPr/>
          <p:nvPr/>
        </p:nvSpPr>
        <p:spPr>
          <a:xfrm>
            <a:off x="6126480" y="2331720"/>
            <a:ext cx="2697480" cy="22402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17"/>
          <p:cNvSpPr/>
          <p:nvPr/>
        </p:nvSpPr>
        <p:spPr>
          <a:xfrm>
            <a:off x="612648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7"/>
          <p:cNvSpPr/>
          <p:nvPr/>
        </p:nvSpPr>
        <p:spPr>
          <a:xfrm>
            <a:off x="626364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outcome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7"/>
          <p:cNvSpPr/>
          <p:nvPr/>
        </p:nvSpPr>
        <p:spPr>
          <a:xfrm>
            <a:off x="6309360" y="2834640"/>
            <a:ext cx="233172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Client loses substantive rights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Reportable to the bar in many jurisdictions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This is the failure that ends careers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7"/>
          <p:cNvSpPr/>
          <p:nvPr/>
        </p:nvSpPr>
        <p:spPr>
          <a:xfrm>
            <a:off x="457200" y="4617720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800"/>
              <a:buFont typeface="Calibri"/>
              <a:buNone/>
            </a:pPr>
            <a:r>
              <a:rPr b="0" i="1" lang="en-US" sz="8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Source: ABA Standing Committee on Lawyers' Professional Liability, Profile of Legal Malpractice Claims (quadrennial study).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7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7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15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8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8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FAILURE #6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8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No operational telemetry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8"/>
          <p:cNvSpPr/>
          <p:nvPr/>
        </p:nvSpPr>
        <p:spPr>
          <a:xfrm>
            <a:off x="457200" y="1417320"/>
            <a:ext cx="1280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7200"/>
              <a:buFont typeface="Calibri"/>
              <a:buNone/>
            </a:pPr>
            <a:r>
              <a:rPr b="1" i="0" lang="en-US" sz="7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8"/>
          <p:cNvSpPr/>
          <p:nvPr/>
        </p:nvSpPr>
        <p:spPr>
          <a:xfrm>
            <a:off x="1737360" y="1463040"/>
            <a:ext cx="6949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firm can describe last month's billings, but cannot describe how the work is flowing today: where it is stuck, what's overdue, who is overloaded. By the time you see the problem in the financials, it's already three months old.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8"/>
          <p:cNvSpPr/>
          <p:nvPr/>
        </p:nvSpPr>
        <p:spPr>
          <a:xfrm>
            <a:off x="45720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8"/>
          <p:cNvSpPr/>
          <p:nvPr/>
        </p:nvSpPr>
        <p:spPr>
          <a:xfrm>
            <a:off x="45720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18"/>
          <p:cNvSpPr/>
          <p:nvPr/>
        </p:nvSpPr>
        <p:spPr>
          <a:xfrm>
            <a:off x="59436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it looks like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8"/>
          <p:cNvSpPr/>
          <p:nvPr/>
        </p:nvSpPr>
        <p:spPr>
          <a:xfrm>
            <a:off x="64008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Pipeline reported anecdotally in partner meetings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No view of matters by stage or aging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Utilization debated, not measured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Client satisfaction is a feeling, not a metric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8"/>
          <p:cNvSpPr/>
          <p:nvPr/>
        </p:nvSpPr>
        <p:spPr>
          <a:xfrm>
            <a:off x="329184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18"/>
          <p:cNvSpPr/>
          <p:nvPr/>
        </p:nvSpPr>
        <p:spPr>
          <a:xfrm>
            <a:off x="329184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18"/>
          <p:cNvSpPr/>
          <p:nvPr/>
        </p:nvSpPr>
        <p:spPr>
          <a:xfrm>
            <a:off x="342900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Revenue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8"/>
          <p:cNvSpPr/>
          <p:nvPr/>
        </p:nvSpPr>
        <p:spPr>
          <a:xfrm>
            <a:off x="347472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Capacity decisions made on gut, not data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Pricing decisions made without realization data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No early warning when a practice area softens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8"/>
          <p:cNvSpPr/>
          <p:nvPr/>
        </p:nvSpPr>
        <p:spPr>
          <a:xfrm>
            <a:off x="6126480" y="2331720"/>
            <a:ext cx="2697480" cy="2468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18"/>
          <p:cNvSpPr/>
          <p:nvPr/>
        </p:nvSpPr>
        <p:spPr>
          <a:xfrm>
            <a:off x="6126480" y="2331720"/>
            <a:ext cx="2697480" cy="41148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18"/>
          <p:cNvSpPr/>
          <p:nvPr/>
        </p:nvSpPr>
        <p:spPr>
          <a:xfrm>
            <a:off x="6263640" y="2331720"/>
            <a:ext cx="2423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outcome impact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8"/>
          <p:cNvSpPr/>
          <p:nvPr/>
        </p:nvSpPr>
        <p:spPr>
          <a:xfrm>
            <a:off x="6309360" y="2834640"/>
            <a:ext cx="2331720" cy="187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Overloaded attorneys discovered after errors, not before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Inconsistent service quality across matters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8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8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16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9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9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  |  ETHICS TIE-IN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9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Each failure is also a professional responsibility issue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9"/>
          <p:cNvSpPr/>
          <p:nvPr/>
        </p:nvSpPr>
        <p:spPr>
          <a:xfrm>
            <a:off x="457200" y="1554480"/>
            <a:ext cx="8229600" cy="36576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19"/>
          <p:cNvSpPr/>
          <p:nvPr/>
        </p:nvSpPr>
        <p:spPr>
          <a:xfrm>
            <a:off x="548640" y="1554480"/>
            <a:ext cx="2103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FAILURE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9"/>
          <p:cNvSpPr/>
          <p:nvPr/>
        </p:nvSpPr>
        <p:spPr>
          <a:xfrm>
            <a:off x="2697480" y="1554480"/>
            <a:ext cx="2423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PRIMARY RULE IMPLICATED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9"/>
          <p:cNvSpPr/>
          <p:nvPr/>
        </p:nvSpPr>
        <p:spPr>
          <a:xfrm>
            <a:off x="5212080" y="155448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9"/>
          <p:cNvSpPr/>
          <p:nvPr/>
        </p:nvSpPr>
        <p:spPr>
          <a:xfrm>
            <a:off x="457200" y="1920240"/>
            <a:ext cx="82296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9"/>
          <p:cNvSpPr/>
          <p:nvPr/>
        </p:nvSpPr>
        <p:spPr>
          <a:xfrm>
            <a:off x="548640" y="1920240"/>
            <a:ext cx="21031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Intake leakage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9"/>
          <p:cNvSpPr/>
          <p:nvPr/>
        </p:nvSpPr>
        <p:spPr>
          <a:xfrm>
            <a:off x="2697480" y="1920240"/>
            <a:ext cx="24231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Model Rule 1.1 (Competence)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9"/>
          <p:cNvSpPr/>
          <p:nvPr/>
        </p:nvSpPr>
        <p:spPr>
          <a:xfrm>
            <a:off x="5212080" y="1920240"/>
            <a:ext cx="33832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Inadequate intake risks accepting matters without proper conflicts review.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9"/>
          <p:cNvSpPr/>
          <p:nvPr/>
        </p:nvSpPr>
        <p:spPr>
          <a:xfrm>
            <a:off x="457200" y="2359152"/>
            <a:ext cx="8229600" cy="438912"/>
          </a:xfrm>
          <a:prstGeom prst="rect">
            <a:avLst/>
          </a:prstGeom>
          <a:solidFill>
            <a:srgbClr val="F6F1E3"/>
          </a:solidFill>
          <a:ln cap="flat" cmpd="sng" w="9525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19"/>
          <p:cNvSpPr/>
          <p:nvPr/>
        </p:nvSpPr>
        <p:spPr>
          <a:xfrm>
            <a:off x="548640" y="2359152"/>
            <a:ext cx="21031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Time capture decay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9"/>
          <p:cNvSpPr/>
          <p:nvPr/>
        </p:nvSpPr>
        <p:spPr>
          <a:xfrm>
            <a:off x="2697480" y="2359152"/>
            <a:ext cx="24231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Model Rule 1.5 (Fees) / Rule 1.4 (Comm.)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9"/>
          <p:cNvSpPr/>
          <p:nvPr/>
        </p:nvSpPr>
        <p:spPr>
          <a:xfrm>
            <a:off x="5212080" y="2359152"/>
            <a:ext cx="33832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Reconstructed time creates fee-reasonableness and client-communication exposure.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9"/>
          <p:cNvSpPr/>
          <p:nvPr/>
        </p:nvSpPr>
        <p:spPr>
          <a:xfrm>
            <a:off x="457200" y="2798064"/>
            <a:ext cx="82296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19"/>
          <p:cNvSpPr/>
          <p:nvPr/>
        </p:nvSpPr>
        <p:spPr>
          <a:xfrm>
            <a:off x="548640" y="2798064"/>
            <a:ext cx="21031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Disconnected systems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9"/>
          <p:cNvSpPr/>
          <p:nvPr/>
        </p:nvSpPr>
        <p:spPr>
          <a:xfrm>
            <a:off x="2697480" y="2798064"/>
            <a:ext cx="24231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Model Rule 1.6 (Confidentiality) / 1.15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9"/>
          <p:cNvSpPr/>
          <p:nvPr/>
        </p:nvSpPr>
        <p:spPr>
          <a:xfrm>
            <a:off x="5212080" y="2798064"/>
            <a:ext cx="33832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Data fragmentation undermines confidentiality controls and trust-accounting integrity.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9"/>
          <p:cNvSpPr/>
          <p:nvPr/>
        </p:nvSpPr>
        <p:spPr>
          <a:xfrm>
            <a:off x="457200" y="3236976"/>
            <a:ext cx="8229600" cy="438912"/>
          </a:xfrm>
          <a:prstGeom prst="rect">
            <a:avLst/>
          </a:prstGeom>
          <a:solidFill>
            <a:srgbClr val="F6F1E3"/>
          </a:solidFill>
          <a:ln cap="flat" cmpd="sng" w="9525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19"/>
          <p:cNvSpPr/>
          <p:nvPr/>
        </p:nvSpPr>
        <p:spPr>
          <a:xfrm>
            <a:off x="548640" y="3236976"/>
            <a:ext cx="21031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Document &amp; version drift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9"/>
          <p:cNvSpPr/>
          <p:nvPr/>
        </p:nvSpPr>
        <p:spPr>
          <a:xfrm>
            <a:off x="2697480" y="3236976"/>
            <a:ext cx="24231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Model Rule 1.1 / 1.16(d)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9"/>
          <p:cNvSpPr/>
          <p:nvPr/>
        </p:nvSpPr>
        <p:spPr>
          <a:xfrm>
            <a:off x="5212080" y="3236976"/>
            <a:ext cx="33832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Wrong-version risk and incomplete file-of-record on termination of representation.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9"/>
          <p:cNvSpPr/>
          <p:nvPr/>
        </p:nvSpPr>
        <p:spPr>
          <a:xfrm>
            <a:off x="457200" y="3675888"/>
            <a:ext cx="82296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19"/>
          <p:cNvSpPr/>
          <p:nvPr/>
        </p:nvSpPr>
        <p:spPr>
          <a:xfrm>
            <a:off x="548640" y="3675888"/>
            <a:ext cx="21031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Deadline &amp; docketing gaps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9"/>
          <p:cNvSpPr/>
          <p:nvPr/>
        </p:nvSpPr>
        <p:spPr>
          <a:xfrm>
            <a:off x="2697480" y="3675888"/>
            <a:ext cx="24231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Model Rule 1.3 (Diligence)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9"/>
          <p:cNvSpPr/>
          <p:nvPr/>
        </p:nvSpPr>
        <p:spPr>
          <a:xfrm>
            <a:off x="5212080" y="3675888"/>
            <a:ext cx="33832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classic Rule 1.3 failure pattern; cited in most malpractice claims.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9"/>
          <p:cNvSpPr/>
          <p:nvPr/>
        </p:nvSpPr>
        <p:spPr>
          <a:xfrm>
            <a:off x="457200" y="4114800"/>
            <a:ext cx="8229600" cy="438912"/>
          </a:xfrm>
          <a:prstGeom prst="rect">
            <a:avLst/>
          </a:prstGeom>
          <a:solidFill>
            <a:srgbClr val="F6F1E3"/>
          </a:solidFill>
          <a:ln cap="flat" cmpd="sng" w="9525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9"/>
          <p:cNvSpPr/>
          <p:nvPr/>
        </p:nvSpPr>
        <p:spPr>
          <a:xfrm>
            <a:off x="548640" y="4114800"/>
            <a:ext cx="21031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No operational telemetry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9"/>
          <p:cNvSpPr/>
          <p:nvPr/>
        </p:nvSpPr>
        <p:spPr>
          <a:xfrm>
            <a:off x="2697480" y="4114800"/>
            <a:ext cx="24231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Model Rules 5.1 / 5.3 (Supervision)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9"/>
          <p:cNvSpPr/>
          <p:nvPr/>
        </p:nvSpPr>
        <p:spPr>
          <a:xfrm>
            <a:off x="5212080" y="4114800"/>
            <a:ext cx="33832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Cannot supervise lawyers and nonlawyer assistants without visibility into the work.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19"/>
          <p:cNvSpPr/>
          <p:nvPr/>
        </p:nvSpPr>
        <p:spPr>
          <a:xfrm>
            <a:off x="457200" y="4617720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800"/>
              <a:buFont typeface="Calibri"/>
              <a:buNone/>
            </a:pPr>
            <a:r>
              <a:rPr b="0" i="1" lang="en-US" sz="8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Source: ABA Model Rules of Professional Conduct. California parallels: CA Rules of Professional Conduct (corresponding rule numbers).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9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9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17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0"/>
          <p:cNvSpPr/>
          <p:nvPr/>
        </p:nvSpPr>
        <p:spPr>
          <a:xfrm>
            <a:off x="457200" y="164592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20"/>
          <p:cNvSpPr/>
          <p:nvPr/>
        </p:nvSpPr>
        <p:spPr>
          <a:xfrm>
            <a:off x="457200" y="2103120"/>
            <a:ext cx="822960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cost — in dollars and in cases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0"/>
          <p:cNvSpPr/>
          <p:nvPr/>
        </p:nvSpPr>
        <p:spPr>
          <a:xfrm>
            <a:off x="457200" y="342900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FE9DA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EFE9DA"/>
                </a:solidFill>
                <a:latin typeface="Calibri"/>
                <a:ea typeface="Calibri"/>
                <a:cs typeface="Calibri"/>
                <a:sym typeface="Calibri"/>
              </a:rPr>
              <a:t>How to translate operational friction into language a managing partner — or a board — will act on.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0"/>
          <p:cNvSpPr/>
          <p:nvPr/>
        </p:nvSpPr>
        <p:spPr>
          <a:xfrm>
            <a:off x="7955280" y="27432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1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21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03  |  REVENUE MATH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21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Small leaks, large numbers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1"/>
          <p:cNvSpPr/>
          <p:nvPr/>
        </p:nvSpPr>
        <p:spPr>
          <a:xfrm>
            <a:off x="457200" y="1554480"/>
            <a:ext cx="4114800" cy="3108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A simple way to think about it: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r>
              <a:rPr b="0" i="0" lang="en-US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If a 12-attorney firm has each attorney lose just </a:t>
            </a: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0.5 billable hours per day </a:t>
            </a: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to the failures we just discussed, at a blended rate of $350: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r>
              <a:rPr b="0" i="0" lang="en-US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12 attorneys × 0.5 hr × $350 × 220 working days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= $462,000 / year in unrealized revenue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r>
              <a:rPr b="0" i="0" lang="en-US" sz="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Clr>
                <a:srgbClr val="5C6B7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This number is conservative. It doesn't include write-downs, write-offs, missed pass-throughs, or the cost of a single missed deadline.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35" name="Google Shape;43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00600" y="1508760"/>
            <a:ext cx="3931920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36" name="Google Shape;436;p21"/>
          <p:cNvSpPr/>
          <p:nvPr/>
        </p:nvSpPr>
        <p:spPr>
          <a:xfrm>
            <a:off x="457200" y="4617720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800"/>
              <a:buFont typeface="Calibri"/>
              <a:buNone/>
            </a:pPr>
            <a:r>
              <a:rPr b="0" i="1" lang="en-US" sz="8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Rate assumption illustrative. For jurisdiction- and practice-area-specific benchmarks, see Clio Legal Trends Report (annual).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1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1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19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ABOUT TODAY'S SPEAKER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Who I am, and why this topic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457200" y="1600200"/>
            <a:ext cx="493776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I'm Perla Cuevas, Principal Consultant at FirmIQ. </a:t>
            </a: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 spend my days inside law firms — small, mid, and multi-office — helping them diagnose why their operations leak time, money, and case quality. Before consulting, I led HR and operations in regulated environments where one missed step in a workflow had downstream legal and financial consequences. That lens shapes how I look at law firms today: not as a software problem, but as an infrastructure problem.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5669280" y="1417320"/>
            <a:ext cx="3017520" cy="320040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5669280" y="1417320"/>
            <a:ext cx="73152" cy="3200400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5897880" y="155448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Learning objectives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5897880" y="1965960"/>
            <a:ext cx="2697480" cy="2606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Identify six operational failure patterns common to law firms of varying size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Apply a 12-question diagnostic to surface hidden failures in your own firm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Quantify the revenue and case-outcome cost of operational friction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Build a 30 / 60 / 90 day action plan grounded in process before software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22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22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03  |  COST BEYOND DOLLARS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2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What infrastructure failure costs that doesn't show up on a P&amp;L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22"/>
          <p:cNvSpPr/>
          <p:nvPr/>
        </p:nvSpPr>
        <p:spPr>
          <a:xfrm>
            <a:off x="457200" y="1691640"/>
            <a:ext cx="4023360" cy="9144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48" name="Google Shape;44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080" y="192024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449" name="Google Shape;449;p22"/>
          <p:cNvSpPr/>
          <p:nvPr/>
        </p:nvSpPr>
        <p:spPr>
          <a:xfrm>
            <a:off x="1325880" y="1801368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Case outcomes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22"/>
          <p:cNvSpPr/>
          <p:nvPr/>
        </p:nvSpPr>
        <p:spPr>
          <a:xfrm>
            <a:off x="1325880" y="2103120"/>
            <a:ext cx="30175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Defaults, dismissals, weaker settlements when the file is incomplete.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2"/>
          <p:cNvSpPr/>
          <p:nvPr/>
        </p:nvSpPr>
        <p:spPr>
          <a:xfrm>
            <a:off x="4663440" y="1691640"/>
            <a:ext cx="4023360" cy="9144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52" name="Google Shape;452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46320" y="192024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Google Shape;453;p22"/>
          <p:cNvSpPr/>
          <p:nvPr/>
        </p:nvSpPr>
        <p:spPr>
          <a:xfrm>
            <a:off x="5532120" y="1801368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Reputational risk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22"/>
          <p:cNvSpPr/>
          <p:nvPr/>
        </p:nvSpPr>
        <p:spPr>
          <a:xfrm>
            <a:off x="5532120" y="2103120"/>
            <a:ext cx="30175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Bar complaints, malpractice claims, and the public record they create.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22"/>
          <p:cNvSpPr/>
          <p:nvPr/>
        </p:nvSpPr>
        <p:spPr>
          <a:xfrm>
            <a:off x="457200" y="2715768"/>
            <a:ext cx="4023360" cy="9144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56" name="Google Shape;456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0080" y="2944368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22"/>
          <p:cNvSpPr/>
          <p:nvPr/>
        </p:nvSpPr>
        <p:spPr>
          <a:xfrm>
            <a:off x="1325880" y="2825496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Talent attrition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22"/>
          <p:cNvSpPr/>
          <p:nvPr/>
        </p:nvSpPr>
        <p:spPr>
          <a:xfrm>
            <a:off x="1325880" y="3127248"/>
            <a:ext cx="30175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High performers leave the firms where they spend half their day on workarounds.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22"/>
          <p:cNvSpPr/>
          <p:nvPr/>
        </p:nvSpPr>
        <p:spPr>
          <a:xfrm>
            <a:off x="4663440" y="2715768"/>
            <a:ext cx="4023360" cy="9144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60" name="Google Shape;460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46320" y="2944368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461" name="Google Shape;461;p22"/>
          <p:cNvSpPr/>
          <p:nvPr/>
        </p:nvSpPr>
        <p:spPr>
          <a:xfrm>
            <a:off x="5532120" y="2825496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Client trust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22"/>
          <p:cNvSpPr/>
          <p:nvPr/>
        </p:nvSpPr>
        <p:spPr>
          <a:xfrm>
            <a:off x="5532120" y="3127248"/>
            <a:ext cx="30175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Lost not in a single dramatic moment but in a hundred small “let me check on that.”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2"/>
          <p:cNvSpPr/>
          <p:nvPr/>
        </p:nvSpPr>
        <p:spPr>
          <a:xfrm>
            <a:off x="457200" y="3739896"/>
            <a:ext cx="4023360" cy="9144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64" name="Google Shape;464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0080" y="3968496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465" name="Google Shape;465;p22"/>
          <p:cNvSpPr/>
          <p:nvPr/>
        </p:nvSpPr>
        <p:spPr>
          <a:xfrm>
            <a:off x="1325880" y="3849624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Strategic options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22"/>
          <p:cNvSpPr/>
          <p:nvPr/>
        </p:nvSpPr>
        <p:spPr>
          <a:xfrm>
            <a:off x="1325880" y="4151376"/>
            <a:ext cx="30175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You can't acquire, merge, or scale a firm whose operations can't be observed.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22"/>
          <p:cNvSpPr/>
          <p:nvPr/>
        </p:nvSpPr>
        <p:spPr>
          <a:xfrm>
            <a:off x="4663440" y="3739896"/>
            <a:ext cx="4023360" cy="9144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68" name="Google Shape;468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846320" y="3968496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469" name="Google Shape;469;p22"/>
          <p:cNvSpPr/>
          <p:nvPr/>
        </p:nvSpPr>
        <p:spPr>
          <a:xfrm>
            <a:off x="5532120" y="3849624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Partner time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2"/>
          <p:cNvSpPr/>
          <p:nvPr/>
        </p:nvSpPr>
        <p:spPr>
          <a:xfrm>
            <a:off x="5532120" y="4151376"/>
            <a:ext cx="30175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most expensive resource in the firm spent on coordination, not counsel.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2"/>
          <p:cNvSpPr/>
          <p:nvPr/>
        </p:nvSpPr>
        <p:spPr>
          <a:xfrm>
            <a:off x="457200" y="4617720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800"/>
              <a:buFont typeface="Calibri"/>
              <a:buNone/>
            </a:pPr>
            <a:r>
              <a:rPr b="0" i="1" lang="en-US" sz="8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Sources: Ames &amp; Gough, Lawyers' Professional Liability Claims Trends (annual carrier survey); Clio Legal Trends Report (annual).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22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22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20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3"/>
          <p:cNvSpPr/>
          <p:nvPr/>
        </p:nvSpPr>
        <p:spPr>
          <a:xfrm>
            <a:off x="457200" y="164592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04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23"/>
          <p:cNvSpPr/>
          <p:nvPr/>
        </p:nvSpPr>
        <p:spPr>
          <a:xfrm>
            <a:off x="457200" y="21031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diagnostic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23"/>
          <p:cNvSpPr/>
          <p:nvPr/>
        </p:nvSpPr>
        <p:spPr>
          <a:xfrm>
            <a:off x="457200" y="324612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FE9DA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EFE9DA"/>
                </a:solidFill>
                <a:latin typeface="Calibri"/>
                <a:ea typeface="Calibri"/>
                <a:cs typeface="Calibri"/>
                <a:sym typeface="Calibri"/>
              </a:rPr>
              <a:t>Twelve questions you can answer this week. If you can't answer one, you've found a hidden failure.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23"/>
          <p:cNvSpPr/>
          <p:nvPr/>
        </p:nvSpPr>
        <p:spPr>
          <a:xfrm>
            <a:off x="7955280" y="27432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24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24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04  |  SELF-ASSESSMENT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24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Twelve questions for your firm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24"/>
          <p:cNvSpPr/>
          <p:nvPr/>
        </p:nvSpPr>
        <p:spPr>
          <a:xfrm>
            <a:off x="457200" y="1490472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24"/>
          <p:cNvSpPr/>
          <p:nvPr/>
        </p:nvSpPr>
        <p:spPr>
          <a:xfrm>
            <a:off x="457200" y="1490472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24"/>
          <p:cNvSpPr/>
          <p:nvPr/>
        </p:nvSpPr>
        <p:spPr>
          <a:xfrm>
            <a:off x="868680" y="141732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Where does an inbound prospect's information live in the first 24 hours?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24"/>
          <p:cNvSpPr/>
          <p:nvPr/>
        </p:nvSpPr>
        <p:spPr>
          <a:xfrm>
            <a:off x="4663440" y="1490472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24"/>
          <p:cNvSpPr/>
          <p:nvPr/>
        </p:nvSpPr>
        <p:spPr>
          <a:xfrm>
            <a:off x="4663440" y="1490472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24"/>
          <p:cNvSpPr/>
          <p:nvPr/>
        </p:nvSpPr>
        <p:spPr>
          <a:xfrm>
            <a:off x="5074920" y="141732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How quickly is a conflict check completed end-to-end?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24"/>
          <p:cNvSpPr/>
          <p:nvPr/>
        </p:nvSpPr>
        <p:spPr>
          <a:xfrm>
            <a:off x="457200" y="2002536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24"/>
          <p:cNvSpPr/>
          <p:nvPr/>
        </p:nvSpPr>
        <p:spPr>
          <a:xfrm>
            <a:off x="457200" y="2002536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24"/>
          <p:cNvSpPr/>
          <p:nvPr/>
        </p:nvSpPr>
        <p:spPr>
          <a:xfrm>
            <a:off x="868680" y="1929384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What percent of time is entered the same day the work was performed?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24"/>
          <p:cNvSpPr/>
          <p:nvPr/>
        </p:nvSpPr>
        <p:spPr>
          <a:xfrm>
            <a:off x="4663440" y="2002536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4"/>
          <p:cNvSpPr/>
          <p:nvPr/>
        </p:nvSpPr>
        <p:spPr>
          <a:xfrm>
            <a:off x="4663440" y="2002536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24"/>
          <p:cNvSpPr/>
          <p:nvPr/>
        </p:nvSpPr>
        <p:spPr>
          <a:xfrm>
            <a:off x="5074920" y="1929384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Can you produce a list of every open matter, by stage, in under five minutes?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24"/>
          <p:cNvSpPr/>
          <p:nvPr/>
        </p:nvSpPr>
        <p:spPr>
          <a:xfrm>
            <a:off x="457200" y="2514600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4"/>
          <p:cNvSpPr/>
          <p:nvPr/>
        </p:nvSpPr>
        <p:spPr>
          <a:xfrm>
            <a:off x="457200" y="251460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24"/>
          <p:cNvSpPr/>
          <p:nvPr/>
        </p:nvSpPr>
        <p:spPr>
          <a:xfrm>
            <a:off x="868680" y="2441448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Who is the second person who verifies every docketed deadline?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24"/>
          <p:cNvSpPr/>
          <p:nvPr/>
        </p:nvSpPr>
        <p:spPr>
          <a:xfrm>
            <a:off x="4663440" y="2514600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4"/>
          <p:cNvSpPr/>
          <p:nvPr/>
        </p:nvSpPr>
        <p:spPr>
          <a:xfrm>
            <a:off x="4663440" y="251460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24"/>
          <p:cNvSpPr/>
          <p:nvPr/>
        </p:nvSpPr>
        <p:spPr>
          <a:xfrm>
            <a:off x="5074920" y="2441448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Where is the single “file of record” for a closed matter?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24"/>
          <p:cNvSpPr/>
          <p:nvPr/>
        </p:nvSpPr>
        <p:spPr>
          <a:xfrm>
            <a:off x="457200" y="3026664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4"/>
          <p:cNvSpPr/>
          <p:nvPr/>
        </p:nvSpPr>
        <p:spPr>
          <a:xfrm>
            <a:off x="457200" y="3026664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07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24"/>
          <p:cNvSpPr/>
          <p:nvPr/>
        </p:nvSpPr>
        <p:spPr>
          <a:xfrm>
            <a:off x="868680" y="2953512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Which three reports does the managing partner look at weekly?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24"/>
          <p:cNvSpPr/>
          <p:nvPr/>
        </p:nvSpPr>
        <p:spPr>
          <a:xfrm>
            <a:off x="4663440" y="3026664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4"/>
          <p:cNvSpPr/>
          <p:nvPr/>
        </p:nvSpPr>
        <p:spPr>
          <a:xfrm>
            <a:off x="4663440" y="3026664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08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24"/>
          <p:cNvSpPr/>
          <p:nvPr/>
        </p:nvSpPr>
        <p:spPr>
          <a:xfrm>
            <a:off x="5074920" y="2953512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If your billing administrator left tomorrow, who would close the month?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24"/>
          <p:cNvSpPr/>
          <p:nvPr/>
        </p:nvSpPr>
        <p:spPr>
          <a:xfrm>
            <a:off x="457200" y="3538728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4"/>
          <p:cNvSpPr/>
          <p:nvPr/>
        </p:nvSpPr>
        <p:spPr>
          <a:xfrm>
            <a:off x="457200" y="3538728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09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24"/>
          <p:cNvSpPr/>
          <p:nvPr/>
        </p:nvSpPr>
        <p:spPr>
          <a:xfrm>
            <a:off x="868680" y="3465576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Which tools do you pay for and have less than 50% adoption?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24"/>
          <p:cNvSpPr/>
          <p:nvPr/>
        </p:nvSpPr>
        <p:spPr>
          <a:xfrm>
            <a:off x="4663440" y="3538728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24"/>
          <p:cNvSpPr/>
          <p:nvPr/>
        </p:nvSpPr>
        <p:spPr>
          <a:xfrm>
            <a:off x="4663440" y="3538728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24"/>
          <p:cNvSpPr/>
          <p:nvPr/>
        </p:nvSpPr>
        <p:spPr>
          <a:xfrm>
            <a:off x="5074920" y="3465576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How is service of process tracked against the case file?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24"/>
          <p:cNvSpPr/>
          <p:nvPr/>
        </p:nvSpPr>
        <p:spPr>
          <a:xfrm>
            <a:off x="457200" y="4050792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24"/>
          <p:cNvSpPr/>
          <p:nvPr/>
        </p:nvSpPr>
        <p:spPr>
          <a:xfrm>
            <a:off x="457200" y="4050792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24"/>
          <p:cNvSpPr/>
          <p:nvPr/>
        </p:nvSpPr>
        <p:spPr>
          <a:xfrm>
            <a:off x="868680" y="397764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What's your average write-down rate, by attorney, this quarter?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24"/>
          <p:cNvSpPr/>
          <p:nvPr/>
        </p:nvSpPr>
        <p:spPr>
          <a:xfrm>
            <a:off x="4663440" y="4050792"/>
            <a:ext cx="320040" cy="32004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24"/>
          <p:cNvSpPr/>
          <p:nvPr/>
        </p:nvSpPr>
        <p:spPr>
          <a:xfrm>
            <a:off x="4663440" y="4050792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24"/>
          <p:cNvSpPr/>
          <p:nvPr/>
        </p:nvSpPr>
        <p:spPr>
          <a:xfrm>
            <a:off x="5074920" y="397764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When did you last formally retire a process that no longer serves you?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24"/>
          <p:cNvSpPr/>
          <p:nvPr/>
        </p:nvSpPr>
        <p:spPr>
          <a:xfrm>
            <a:off x="457200" y="4617720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Tip: don't try to answer all twelve in one sitting. Pick three. Make a phone call. Watch what happens.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24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24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22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25"/>
          <p:cNvSpPr/>
          <p:nvPr/>
        </p:nvSpPr>
        <p:spPr>
          <a:xfrm>
            <a:off x="457200" y="164592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05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25"/>
          <p:cNvSpPr/>
          <p:nvPr/>
        </p:nvSpPr>
        <p:spPr>
          <a:xfrm>
            <a:off x="457200" y="21031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30 / 60 / 90 day plan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25"/>
          <p:cNvSpPr/>
          <p:nvPr/>
        </p:nvSpPr>
        <p:spPr>
          <a:xfrm>
            <a:off x="457200" y="324612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FE9DA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EFE9DA"/>
                </a:solidFill>
                <a:latin typeface="Calibri"/>
                <a:ea typeface="Calibri"/>
                <a:cs typeface="Calibri"/>
                <a:sym typeface="Calibri"/>
              </a:rPr>
              <a:t>This is not a transformation program. It is a sequence designed to surface what's hidden, without buying a single new tool.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25"/>
          <p:cNvSpPr/>
          <p:nvPr/>
        </p:nvSpPr>
        <p:spPr>
          <a:xfrm>
            <a:off x="7955280" y="27432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26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26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05  |  THE PLAN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26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Where to start — and what to do next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26"/>
          <p:cNvSpPr/>
          <p:nvPr/>
        </p:nvSpPr>
        <p:spPr>
          <a:xfrm>
            <a:off x="457200" y="1417320"/>
            <a:ext cx="2697480" cy="3246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6"/>
          <p:cNvSpPr/>
          <p:nvPr/>
        </p:nvSpPr>
        <p:spPr>
          <a:xfrm>
            <a:off x="457200" y="1417320"/>
            <a:ext cx="2697480" cy="73152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6"/>
          <p:cNvSpPr/>
          <p:nvPr/>
        </p:nvSpPr>
        <p:spPr>
          <a:xfrm>
            <a:off x="457200" y="1417320"/>
            <a:ext cx="269748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6"/>
          <p:cNvSpPr/>
          <p:nvPr/>
        </p:nvSpPr>
        <p:spPr>
          <a:xfrm>
            <a:off x="594360" y="1527048"/>
            <a:ext cx="24231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Days 1–30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26"/>
          <p:cNvSpPr/>
          <p:nvPr/>
        </p:nvSpPr>
        <p:spPr>
          <a:xfrm>
            <a:off x="594360" y="1783080"/>
            <a:ext cx="24231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See clearly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26"/>
          <p:cNvSpPr/>
          <p:nvPr/>
        </p:nvSpPr>
        <p:spPr>
          <a:xfrm>
            <a:off x="640080" y="2286000"/>
            <a:ext cx="233172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Run the 12-question diagnostic with your team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Map intake to engagement letter — actual, not ideal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Pull realization and write-down by attorney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Identify your top three “only one person knows this” tasks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26"/>
          <p:cNvSpPr/>
          <p:nvPr/>
        </p:nvSpPr>
        <p:spPr>
          <a:xfrm>
            <a:off x="3291840" y="1417320"/>
            <a:ext cx="2697480" cy="3246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26"/>
          <p:cNvSpPr/>
          <p:nvPr/>
        </p:nvSpPr>
        <p:spPr>
          <a:xfrm>
            <a:off x="3291840" y="1417320"/>
            <a:ext cx="2697480" cy="73152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26"/>
          <p:cNvSpPr/>
          <p:nvPr/>
        </p:nvSpPr>
        <p:spPr>
          <a:xfrm>
            <a:off x="3291840" y="1417320"/>
            <a:ext cx="269748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26"/>
          <p:cNvSpPr/>
          <p:nvPr/>
        </p:nvSpPr>
        <p:spPr>
          <a:xfrm>
            <a:off x="3429000" y="1527048"/>
            <a:ext cx="24231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Days 31–60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26"/>
          <p:cNvSpPr/>
          <p:nvPr/>
        </p:nvSpPr>
        <p:spPr>
          <a:xfrm>
            <a:off x="3429000" y="1783080"/>
            <a:ext cx="24231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Fix the seams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26"/>
          <p:cNvSpPr/>
          <p:nvPr/>
        </p:nvSpPr>
        <p:spPr>
          <a:xfrm>
            <a:off x="3474720" y="2286000"/>
            <a:ext cx="233172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Establish a single source of truth for matter status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Document one critical workflow end-to-end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Add a second-person verification on every docketed deadline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Retire one tool nobody uses; consolidate to one calendar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26"/>
          <p:cNvSpPr/>
          <p:nvPr/>
        </p:nvSpPr>
        <p:spPr>
          <a:xfrm>
            <a:off x="6126480" y="1417320"/>
            <a:ext cx="2697480" cy="32461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26"/>
          <p:cNvSpPr/>
          <p:nvPr/>
        </p:nvSpPr>
        <p:spPr>
          <a:xfrm>
            <a:off x="6126480" y="1417320"/>
            <a:ext cx="2697480" cy="731520"/>
          </a:xfrm>
          <a:prstGeom prst="rect">
            <a:avLst/>
          </a:prstGeom>
          <a:solidFill>
            <a:srgbClr val="0A2F3A"/>
          </a:solidFill>
          <a:ln cap="flat" cmpd="sng" w="12700">
            <a:solidFill>
              <a:srgbClr val="0A2F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6"/>
          <p:cNvSpPr/>
          <p:nvPr/>
        </p:nvSpPr>
        <p:spPr>
          <a:xfrm>
            <a:off x="6126480" y="1417320"/>
            <a:ext cx="269748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26"/>
          <p:cNvSpPr/>
          <p:nvPr/>
        </p:nvSpPr>
        <p:spPr>
          <a:xfrm>
            <a:off x="6263640" y="1527048"/>
            <a:ext cx="24231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Days 61–90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26"/>
          <p:cNvSpPr/>
          <p:nvPr/>
        </p:nvSpPr>
        <p:spPr>
          <a:xfrm>
            <a:off x="6263640" y="1783080"/>
            <a:ext cx="24231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Build the dial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26"/>
          <p:cNvSpPr/>
          <p:nvPr/>
        </p:nvSpPr>
        <p:spPr>
          <a:xfrm>
            <a:off x="6309360" y="2286000"/>
            <a:ext cx="233172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Define five operational KPIs (one per layer of the stack)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Stand up a 15-minute weekly operations review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Capture the standard and assign an owner to each metric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rgbClr val="1B2A33"/>
              </a:buClr>
              <a:buSzPts val="1200"/>
              <a:buFont typeface="Calibri"/>
              <a:buChar char="•"/>
            </a:pPr>
            <a:r>
              <a:rPr b="0" i="0" lang="en-US" sz="12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Decide what to invest in next — with data, not vendor pressure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26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Notice what's not on this list: a new software purchase. Tools amplify whatever infrastructure already exists — good or bad.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26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26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24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7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27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WRAP-UP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7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Five takeaways to carry back to your firm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27"/>
          <p:cNvSpPr/>
          <p:nvPr/>
        </p:nvSpPr>
        <p:spPr>
          <a:xfrm>
            <a:off x="457200" y="1508760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7"/>
          <p:cNvSpPr/>
          <p:nvPr/>
        </p:nvSpPr>
        <p:spPr>
          <a:xfrm>
            <a:off x="594360" y="1627632"/>
            <a:ext cx="365760" cy="36576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7"/>
          <p:cNvSpPr/>
          <p:nvPr/>
        </p:nvSpPr>
        <p:spPr>
          <a:xfrm>
            <a:off x="594360" y="1627632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27"/>
          <p:cNvSpPr/>
          <p:nvPr/>
        </p:nvSpPr>
        <p:spPr>
          <a:xfrm>
            <a:off x="1097280" y="1508760"/>
            <a:ext cx="7498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Infrastructure is more than tools. It's people, process, data, tools, and accountability — in that order.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27"/>
          <p:cNvSpPr/>
          <p:nvPr/>
        </p:nvSpPr>
        <p:spPr>
          <a:xfrm>
            <a:off x="457200" y="2167128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27"/>
          <p:cNvSpPr/>
          <p:nvPr/>
        </p:nvSpPr>
        <p:spPr>
          <a:xfrm>
            <a:off x="594360" y="2286000"/>
            <a:ext cx="365760" cy="36576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27"/>
          <p:cNvSpPr/>
          <p:nvPr/>
        </p:nvSpPr>
        <p:spPr>
          <a:xfrm>
            <a:off x="594360" y="228600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27"/>
          <p:cNvSpPr/>
          <p:nvPr/>
        </p:nvSpPr>
        <p:spPr>
          <a:xfrm>
            <a:off x="1097280" y="2167128"/>
            <a:ext cx="7498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failures that cost you the most don't announce themselves. They live in the seams between roles.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27"/>
          <p:cNvSpPr/>
          <p:nvPr/>
        </p:nvSpPr>
        <p:spPr>
          <a:xfrm>
            <a:off x="457200" y="2825496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27"/>
          <p:cNvSpPr/>
          <p:nvPr/>
        </p:nvSpPr>
        <p:spPr>
          <a:xfrm>
            <a:off x="594360" y="2944368"/>
            <a:ext cx="365760" cy="36576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27"/>
          <p:cNvSpPr/>
          <p:nvPr/>
        </p:nvSpPr>
        <p:spPr>
          <a:xfrm>
            <a:off x="594360" y="2944368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27"/>
          <p:cNvSpPr/>
          <p:nvPr/>
        </p:nvSpPr>
        <p:spPr>
          <a:xfrm>
            <a:off x="1097280" y="2825496"/>
            <a:ext cx="7498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Translate operational friction into dollars and case outcomes. That's the language that gets resourced.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27"/>
          <p:cNvSpPr/>
          <p:nvPr/>
        </p:nvSpPr>
        <p:spPr>
          <a:xfrm>
            <a:off x="457200" y="3483864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27"/>
          <p:cNvSpPr/>
          <p:nvPr/>
        </p:nvSpPr>
        <p:spPr>
          <a:xfrm>
            <a:off x="594360" y="3602736"/>
            <a:ext cx="365760" cy="36576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27"/>
          <p:cNvSpPr/>
          <p:nvPr/>
        </p:nvSpPr>
        <p:spPr>
          <a:xfrm>
            <a:off x="594360" y="3602736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27"/>
          <p:cNvSpPr/>
          <p:nvPr/>
        </p:nvSpPr>
        <p:spPr>
          <a:xfrm>
            <a:off x="1097280" y="3483864"/>
            <a:ext cx="7498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Start with seeing clearly. You can't fix what you can't observe.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27"/>
          <p:cNvSpPr/>
          <p:nvPr/>
        </p:nvSpPr>
        <p:spPr>
          <a:xfrm>
            <a:off x="457200" y="4142232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27"/>
          <p:cNvSpPr/>
          <p:nvPr/>
        </p:nvSpPr>
        <p:spPr>
          <a:xfrm>
            <a:off x="594360" y="4261104"/>
            <a:ext cx="365760" cy="365760"/>
          </a:xfrm>
          <a:prstGeom prst="ellipse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27"/>
          <p:cNvSpPr/>
          <p:nvPr/>
        </p:nvSpPr>
        <p:spPr>
          <a:xfrm>
            <a:off x="594360" y="4261104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27"/>
          <p:cNvSpPr/>
          <p:nvPr/>
        </p:nvSpPr>
        <p:spPr>
          <a:xfrm>
            <a:off x="1097280" y="4142232"/>
            <a:ext cx="7498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Buy software last, not first. A good system can't compensate for an undefined process.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27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27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25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28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28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28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Sources, frameworks, and further reading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28"/>
          <p:cNvSpPr/>
          <p:nvPr/>
        </p:nvSpPr>
        <p:spPr>
          <a:xfrm>
            <a:off x="457200" y="137160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PROFESSIONAL RESPONSIBILITY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p28"/>
          <p:cNvSpPr/>
          <p:nvPr/>
        </p:nvSpPr>
        <p:spPr>
          <a:xfrm>
            <a:off x="457200" y="1645920"/>
            <a:ext cx="40233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ABA Model Rules of Professional Conduct, Rules 1.1, 1.3, 1.4, 1.5, 1.6, 1.15, 1.16, 5.1, 5.3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California Rules of Professional Conduct (parallel provisions; State Bar of California)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ABA Standing Committee on Ethics &amp; Professional Responsibility, Formal Op. 477R (electronic communications, 2017)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28"/>
          <p:cNvSpPr/>
          <p:nvPr/>
        </p:nvSpPr>
        <p:spPr>
          <a:xfrm>
            <a:off x="457200" y="324612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MALPRACTICE &amp; RISK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28"/>
          <p:cNvSpPr/>
          <p:nvPr/>
        </p:nvSpPr>
        <p:spPr>
          <a:xfrm>
            <a:off x="457200" y="3520440"/>
            <a:ext cx="402336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ABA Standing Committee on Lawyers' Professional Liability — Profile of Legal Malpractice Claims (most recent quadrennial study)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Ames &amp; Gough, Lawyers' Professional Liability Claims Trends (annual survey of malpractice carriers)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28"/>
          <p:cNvSpPr/>
          <p:nvPr/>
        </p:nvSpPr>
        <p:spPr>
          <a:xfrm>
            <a:off x="4663440" y="137160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INDUSTRY BENCHMARKING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28"/>
          <p:cNvSpPr/>
          <p:nvPr/>
        </p:nvSpPr>
        <p:spPr>
          <a:xfrm>
            <a:off x="4663440" y="1645920"/>
            <a:ext cx="40233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Clio Legal Trends Report (annual; utilization, realization, collection benchmarks)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Thomson Reuters Institute, State of the U.S. Legal Market (annual)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Georgetown / Thomson Reuters, Report on the State of the Legal Market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28"/>
          <p:cNvSpPr/>
          <p:nvPr/>
        </p:nvSpPr>
        <p:spPr>
          <a:xfrm>
            <a:off x="4663440" y="324612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OPERATIONS FRAMEWORKS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28"/>
          <p:cNvSpPr/>
          <p:nvPr/>
        </p:nvSpPr>
        <p:spPr>
          <a:xfrm>
            <a:off x="4663440" y="3520440"/>
            <a:ext cx="402336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ILTA (International Legal Technology Association) — practice management and infrastructure research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1B2A33"/>
              </a:buClr>
              <a:buSzPts val="1100"/>
              <a:buFont typeface="Calibri"/>
              <a:buChar char="•"/>
            </a:pPr>
            <a:r>
              <a:rPr b="0" i="0" lang="en-US" sz="11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ALA (Association of Legal Administrators) — operations management resources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28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Specific statistics and scenarios in this presentation are drawn from the speaker's professional practice and are illustrative; readers should verify against their own jurisdiction's authorities and their firm's own data.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28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28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26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29"/>
          <p:cNvSpPr/>
          <p:nvPr/>
        </p:nvSpPr>
        <p:spPr>
          <a:xfrm>
            <a:off x="457200" y="146304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0"/>
              <a:buFont typeface="Calibri"/>
              <a:buNone/>
            </a:pPr>
            <a:r>
              <a:rPr b="1" i="0" lang="en-US" sz="1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 &amp; A</a:t>
            </a:r>
            <a:endParaRPr b="0" i="0" sz="1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29"/>
          <p:cNvSpPr/>
          <p:nvPr/>
        </p:nvSpPr>
        <p:spPr>
          <a:xfrm>
            <a:off x="914400" y="292608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FE9DA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EFE9DA"/>
                </a:solidFill>
                <a:latin typeface="Calibri"/>
                <a:ea typeface="Calibri"/>
                <a:cs typeface="Calibri"/>
                <a:sym typeface="Calibri"/>
              </a:rPr>
              <a:t>What hidden failure did this hour bring to mind in your firm?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29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#LegalUp2026  |  @infotrack_us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29"/>
          <p:cNvSpPr/>
          <p:nvPr/>
        </p:nvSpPr>
        <p:spPr>
          <a:xfrm>
            <a:off x="7955280" y="27432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30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30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WITH THANKS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30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Acknowledgments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30"/>
          <p:cNvSpPr/>
          <p:nvPr/>
        </p:nvSpPr>
        <p:spPr>
          <a:xfrm>
            <a:off x="457200" y="1490472"/>
            <a:ext cx="73152" cy="859536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685800" y="1463040"/>
            <a:ext cx="7772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To the host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30"/>
          <p:cNvSpPr/>
          <p:nvPr/>
        </p:nvSpPr>
        <p:spPr>
          <a:xfrm>
            <a:off x="685800" y="1828800"/>
            <a:ext cx="7772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InfoTrack and the Legal Up 2026 team — Lindsey Dean, Veronica Williams, Sophie Snider, Alex Braun, and everyone who built the program — for assembling a space where legal operations gets the airtime it deserves.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30"/>
          <p:cNvSpPr/>
          <p:nvPr/>
        </p:nvSpPr>
        <p:spPr>
          <a:xfrm>
            <a:off x="457200" y="2542032"/>
            <a:ext cx="73152" cy="859536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30"/>
          <p:cNvSpPr/>
          <p:nvPr/>
        </p:nvSpPr>
        <p:spPr>
          <a:xfrm>
            <a:off x="685800" y="2514600"/>
            <a:ext cx="7772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To the attendees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30"/>
          <p:cNvSpPr/>
          <p:nvPr/>
        </p:nvSpPr>
        <p:spPr>
          <a:xfrm>
            <a:off x="685800" y="2880360"/>
            <a:ext cx="7772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Every legal professional in this session — attorneys, paralegals, operations leads, administrators — who chose to spend an hour thinking carefully about the work behind the work. The firms that improve are the ones whose people decide to look.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30"/>
          <p:cNvSpPr/>
          <p:nvPr/>
        </p:nvSpPr>
        <p:spPr>
          <a:xfrm>
            <a:off x="457200" y="3593592"/>
            <a:ext cx="73152" cy="859536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30"/>
          <p:cNvSpPr/>
          <p:nvPr/>
        </p:nvSpPr>
        <p:spPr>
          <a:xfrm>
            <a:off x="685800" y="3566160"/>
            <a:ext cx="7772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To the practitioners whose patterns shaped this material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30"/>
          <p:cNvSpPr/>
          <p:nvPr/>
        </p:nvSpPr>
        <p:spPr>
          <a:xfrm>
            <a:off x="685800" y="3931920"/>
            <a:ext cx="7772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law firms, partners, and operations leaders who have let me into their workflows over the years. Identifying details are composite and confidential; the lessons are theirs.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30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— Perla D. Cuevas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30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30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28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What I mean by “hidden infrastructure failure”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457200" y="1645920"/>
            <a:ext cx="4023360" cy="2834640"/>
          </a:xfrm>
          <a:prstGeom prst="rect">
            <a:avLst/>
          </a:prstGeom>
          <a:solidFill>
            <a:srgbClr val="F6F1E3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9" name="Google Shape;4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82880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5"/>
          <p:cNvSpPr/>
          <p:nvPr/>
        </p:nvSpPr>
        <p:spPr>
          <a:xfrm>
            <a:off x="1280160" y="1874520"/>
            <a:ext cx="3017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A working definition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685800" y="2331720"/>
            <a:ext cx="3657600" cy="20116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 repeated breakdown in the systems, workflows, data, or accountability that the firm depends on to deliver legal work — that nobody owns, nobody measures, and nobody escalates until it shows up as a billing dispute, a missed deadline, or a malpractice exposure.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4754880" y="1645920"/>
            <a:ext cx="3931920" cy="8686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3" name="Google Shape;5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18470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5"/>
          <p:cNvSpPr/>
          <p:nvPr/>
        </p:nvSpPr>
        <p:spPr>
          <a:xfrm>
            <a:off x="5440680" y="1810512"/>
            <a:ext cx="31546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It looks like “how we've always done it”, not a problem.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4754880" y="2606040"/>
            <a:ext cx="3931920" cy="8686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6" name="Google Shape;56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892040" y="280720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5"/>
          <p:cNvSpPr/>
          <p:nvPr/>
        </p:nvSpPr>
        <p:spPr>
          <a:xfrm>
            <a:off x="5440680" y="2770632"/>
            <a:ext cx="31546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It surfaces as symptoms (write-offs, complaints, churn), never as a root cause.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754880" y="3566160"/>
            <a:ext cx="3931920" cy="8686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9" name="Google Shape;59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92040" y="376732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5"/>
          <p:cNvSpPr/>
          <p:nvPr/>
        </p:nvSpPr>
        <p:spPr>
          <a:xfrm>
            <a:off x="5440680" y="3730752"/>
            <a:ext cx="31546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It sits in the seams between people, tools, and policy — so no one role is accountable.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3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"/>
          <p:cNvSpPr/>
          <p:nvPr/>
        </p:nvSpPr>
        <p:spPr>
          <a:xfrm>
            <a:off x="457200" y="36576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THESIS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457200" y="868680"/>
            <a:ext cx="8229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firms don't have a </a:t>
            </a:r>
            <a:r>
              <a:rPr b="1" i="1" lang="en-US" sz="2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marketing problem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or a </a:t>
            </a:r>
            <a:r>
              <a:rPr b="1" i="1" lang="en-US" sz="2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talent problem.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They have an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800"/>
              <a:buFont typeface="Calibri"/>
              <a:buNone/>
            </a:pPr>
            <a:r>
              <a:rPr b="1" i="1" lang="en-US" sz="2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infrastructure problem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they've learned to live with.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457200" y="3108960"/>
            <a:ext cx="2697480" cy="1508760"/>
          </a:xfrm>
          <a:prstGeom prst="rect">
            <a:avLst/>
          </a:prstGeom>
          <a:solidFill>
            <a:srgbClr val="081E27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6"/>
          <p:cNvSpPr/>
          <p:nvPr/>
        </p:nvSpPr>
        <p:spPr>
          <a:xfrm>
            <a:off x="457200" y="3200400"/>
            <a:ext cx="26974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$0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640080" y="3886200"/>
            <a:ext cx="23317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billed for time that never made it to a timesheet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3291840" y="3108960"/>
            <a:ext cx="2697480" cy="1508760"/>
          </a:xfrm>
          <a:prstGeom prst="rect">
            <a:avLst/>
          </a:prstGeom>
          <a:solidFill>
            <a:srgbClr val="081E27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6"/>
          <p:cNvSpPr/>
          <p:nvPr/>
        </p:nvSpPr>
        <p:spPr>
          <a:xfrm>
            <a:off x="3291840" y="3200400"/>
            <a:ext cx="26974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3474720" y="3886200"/>
            <a:ext cx="23317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missed status update can cost the client relationship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6"/>
          <p:cNvSpPr/>
          <p:nvPr/>
        </p:nvSpPr>
        <p:spPr>
          <a:xfrm>
            <a:off x="6126480" y="3108960"/>
            <a:ext cx="2697480" cy="1508760"/>
          </a:xfrm>
          <a:prstGeom prst="rect">
            <a:avLst/>
          </a:prstGeom>
          <a:solidFill>
            <a:srgbClr val="081E27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6"/>
          <p:cNvSpPr/>
          <p:nvPr/>
        </p:nvSpPr>
        <p:spPr>
          <a:xfrm>
            <a:off x="6126480" y="3200400"/>
            <a:ext cx="26974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100%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6309360" y="3886200"/>
            <a:ext cx="23317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 cases are touched by at least three systems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C0AB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C9C0AB"/>
                </a:solidFill>
                <a:latin typeface="Calibri"/>
                <a:ea typeface="Calibri"/>
                <a:cs typeface="Calibri"/>
                <a:sym typeface="Calibri"/>
              </a:rPr>
              <a:t>Illustrative, not benchmarked — meant to reframe the question.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7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ROADMAP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7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What we'll cover in the next hour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457200" y="1554480"/>
            <a:ext cx="8229600" cy="56692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7"/>
          <p:cNvSpPr/>
          <p:nvPr/>
        </p:nvSpPr>
        <p:spPr>
          <a:xfrm>
            <a:off x="457200" y="1554480"/>
            <a:ext cx="73152" cy="566928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7"/>
          <p:cNvSpPr/>
          <p:nvPr/>
        </p:nvSpPr>
        <p:spPr>
          <a:xfrm>
            <a:off x="685800" y="1554480"/>
            <a:ext cx="5486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1325880" y="1554480"/>
            <a:ext cx="2743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The infrastructure stack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4160520" y="1554480"/>
            <a:ext cx="44348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What it really is — people, process, data, tools, accountability.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457200" y="2194560"/>
            <a:ext cx="8229600" cy="56692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7"/>
          <p:cNvSpPr/>
          <p:nvPr/>
        </p:nvSpPr>
        <p:spPr>
          <a:xfrm>
            <a:off x="457200" y="2194560"/>
            <a:ext cx="73152" cy="566928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7"/>
          <p:cNvSpPr/>
          <p:nvPr/>
        </p:nvSpPr>
        <p:spPr>
          <a:xfrm>
            <a:off x="685800" y="2194560"/>
            <a:ext cx="5486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1325880" y="2194560"/>
            <a:ext cx="2743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The six hidden failures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4160520" y="2194560"/>
            <a:ext cx="44348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Where firms quietly bleed revenue and case quality.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457200" y="2834640"/>
            <a:ext cx="8229600" cy="56692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457200" y="2834640"/>
            <a:ext cx="73152" cy="566928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685800" y="2834640"/>
            <a:ext cx="5486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1325880" y="2834640"/>
            <a:ext cx="2743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The cost in dollars and cases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4160520" y="2834640"/>
            <a:ext cx="44348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How to translate operational friction into board-ready numbers.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457200" y="3474720"/>
            <a:ext cx="8229600" cy="56692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457200" y="3474720"/>
            <a:ext cx="73152" cy="566928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685800" y="3474720"/>
            <a:ext cx="5486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1325880" y="3474720"/>
            <a:ext cx="2743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The diagnostic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4160520" y="3474720"/>
            <a:ext cx="44348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A self-assessment you can run before you leave today.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457200" y="4114800"/>
            <a:ext cx="8229600" cy="56692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457200" y="4114800"/>
            <a:ext cx="73152" cy="566928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685800" y="4114800"/>
            <a:ext cx="5486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1325880" y="4114800"/>
            <a:ext cx="2743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The 30 / 60 / 90 plan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4160520" y="4114800"/>
            <a:ext cx="44348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Where to start, what to fix, what to measure.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5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/>
          <p:nvPr/>
        </p:nvSpPr>
        <p:spPr>
          <a:xfrm>
            <a:off x="457200" y="164592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8"/>
          <p:cNvSpPr/>
          <p:nvPr/>
        </p:nvSpPr>
        <p:spPr>
          <a:xfrm>
            <a:off x="457200" y="21031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infrastructure stack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8"/>
          <p:cNvSpPr/>
          <p:nvPr/>
        </p:nvSpPr>
        <p:spPr>
          <a:xfrm>
            <a:off x="457200" y="32461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FE9DA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EFE9DA"/>
                </a:solidFill>
                <a:latin typeface="Calibri"/>
                <a:ea typeface="Calibri"/>
                <a:cs typeface="Calibri"/>
                <a:sym typeface="Calibri"/>
              </a:rPr>
              <a:t>Before we talk about what's broken, we need to agree on what counts as “infrastructure” in a law firm.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8"/>
          <p:cNvSpPr/>
          <p:nvPr/>
        </p:nvSpPr>
        <p:spPr>
          <a:xfrm>
            <a:off x="7955280" y="27432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01  |  THE STACK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9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Your firm runs on five layers, not just software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457200" y="1463040"/>
            <a:ext cx="8229600" cy="548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33" name="Google Shape;13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080" y="1536192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9"/>
          <p:cNvSpPr/>
          <p:nvPr/>
        </p:nvSpPr>
        <p:spPr>
          <a:xfrm>
            <a:off x="1188720" y="1463040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9"/>
          <p:cNvSpPr/>
          <p:nvPr/>
        </p:nvSpPr>
        <p:spPr>
          <a:xfrm>
            <a:off x="3017520" y="1463040"/>
            <a:ext cx="55778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Roles, responsibilities, and the unwritten knowledge each one carries.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9"/>
          <p:cNvSpPr/>
          <p:nvPr/>
        </p:nvSpPr>
        <p:spPr>
          <a:xfrm>
            <a:off x="457200" y="2066544"/>
            <a:ext cx="8229600" cy="548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37" name="Google Shape;13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080" y="2139696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9"/>
          <p:cNvSpPr/>
          <p:nvPr/>
        </p:nvSpPr>
        <p:spPr>
          <a:xfrm>
            <a:off x="1188720" y="2066544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9"/>
          <p:cNvSpPr/>
          <p:nvPr/>
        </p:nvSpPr>
        <p:spPr>
          <a:xfrm>
            <a:off x="3017520" y="2066544"/>
            <a:ext cx="55778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The documented (and undocumented) way work moves from intake to close.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9"/>
          <p:cNvSpPr/>
          <p:nvPr/>
        </p:nvSpPr>
        <p:spPr>
          <a:xfrm>
            <a:off x="457200" y="2670048"/>
            <a:ext cx="8229600" cy="548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41" name="Google Shape;141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0080" y="2743200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9"/>
          <p:cNvSpPr/>
          <p:nvPr/>
        </p:nvSpPr>
        <p:spPr>
          <a:xfrm>
            <a:off x="1188720" y="2670048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9"/>
          <p:cNvSpPr/>
          <p:nvPr/>
        </p:nvSpPr>
        <p:spPr>
          <a:xfrm>
            <a:off x="3017520" y="2670048"/>
            <a:ext cx="55778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Client, matter, time, billing, and case data — where it lives and who can read it.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9"/>
          <p:cNvSpPr/>
          <p:nvPr/>
        </p:nvSpPr>
        <p:spPr>
          <a:xfrm>
            <a:off x="457200" y="3273552"/>
            <a:ext cx="8229600" cy="548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45" name="Google Shape;145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0080" y="3346704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9"/>
          <p:cNvSpPr/>
          <p:nvPr/>
        </p:nvSpPr>
        <p:spPr>
          <a:xfrm>
            <a:off x="1188720" y="327355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Tools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9"/>
          <p:cNvSpPr/>
          <p:nvPr/>
        </p:nvSpPr>
        <p:spPr>
          <a:xfrm>
            <a:off x="3017520" y="3273552"/>
            <a:ext cx="55778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Practice management, document management, e-filing, billing, communications, AI.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457200" y="3877056"/>
            <a:ext cx="8229600" cy="548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49" name="Google Shape;149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0080" y="3950208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9"/>
          <p:cNvSpPr/>
          <p:nvPr/>
        </p:nvSpPr>
        <p:spPr>
          <a:xfrm>
            <a:off x="1188720" y="3877056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Accountability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3017520" y="3877056"/>
            <a:ext cx="55778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33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B2A33"/>
                </a:solidFill>
                <a:latin typeface="Calibri"/>
                <a:ea typeface="Calibri"/>
                <a:cs typeface="Calibri"/>
                <a:sym typeface="Calibri"/>
              </a:rPr>
              <a:t>Who is responsible when something falls through, and how that gets escalated.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457200" y="4572000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Most firms invest heavily in layers 4 and 5 (tools, accountability) — and underinvest in 1–3. That gap is where the failures live.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7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9DA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/>
          <p:nvPr/>
        </p:nvSpPr>
        <p:spPr>
          <a:xfrm>
            <a:off x="8503920" y="1371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0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01  |  THE STACK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0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What infrastructure failure sounds like in the hallway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0"/>
          <p:cNvSpPr/>
          <p:nvPr/>
        </p:nvSpPr>
        <p:spPr>
          <a:xfrm>
            <a:off x="457200" y="1783080"/>
            <a:ext cx="2606040" cy="11887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457200" y="1783080"/>
            <a:ext cx="260604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>
            <a:off x="594360" y="1965960"/>
            <a:ext cx="2331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“That's how we've always done it.”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0"/>
          <p:cNvSpPr/>
          <p:nvPr/>
        </p:nvSpPr>
        <p:spPr>
          <a:xfrm>
            <a:off x="3200400" y="1783080"/>
            <a:ext cx="2606040" cy="11887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0"/>
          <p:cNvSpPr/>
          <p:nvPr/>
        </p:nvSpPr>
        <p:spPr>
          <a:xfrm>
            <a:off x="3200400" y="1783080"/>
            <a:ext cx="260604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0"/>
          <p:cNvSpPr/>
          <p:nvPr/>
        </p:nvSpPr>
        <p:spPr>
          <a:xfrm>
            <a:off x="3337560" y="1965960"/>
            <a:ext cx="2331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“Only [name] knows how to run that report.”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0"/>
          <p:cNvSpPr/>
          <p:nvPr/>
        </p:nvSpPr>
        <p:spPr>
          <a:xfrm>
            <a:off x="5943600" y="1783080"/>
            <a:ext cx="2606040" cy="11887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0"/>
          <p:cNvSpPr/>
          <p:nvPr/>
        </p:nvSpPr>
        <p:spPr>
          <a:xfrm>
            <a:off x="5943600" y="1783080"/>
            <a:ext cx="260604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0"/>
          <p:cNvSpPr/>
          <p:nvPr/>
        </p:nvSpPr>
        <p:spPr>
          <a:xfrm>
            <a:off x="6080760" y="1965960"/>
            <a:ext cx="2331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“We just write that one off.”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457200" y="3154680"/>
            <a:ext cx="2606040" cy="11887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0"/>
          <p:cNvSpPr/>
          <p:nvPr/>
        </p:nvSpPr>
        <p:spPr>
          <a:xfrm>
            <a:off x="457200" y="3154680"/>
            <a:ext cx="260604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0"/>
          <p:cNvSpPr/>
          <p:nvPr/>
        </p:nvSpPr>
        <p:spPr>
          <a:xfrm>
            <a:off x="594360" y="3337560"/>
            <a:ext cx="2331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“Let me check Outlook, the PM system, and my notes.”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3200400" y="3154680"/>
            <a:ext cx="2606040" cy="11887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0"/>
          <p:cNvSpPr/>
          <p:nvPr/>
        </p:nvSpPr>
        <p:spPr>
          <a:xfrm>
            <a:off x="3200400" y="3154680"/>
            <a:ext cx="260604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0"/>
          <p:cNvSpPr/>
          <p:nvPr/>
        </p:nvSpPr>
        <p:spPr>
          <a:xfrm>
            <a:off x="3337560" y="3337560"/>
            <a:ext cx="2331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“Did we send that out? I thought you had it.”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0"/>
          <p:cNvSpPr/>
          <p:nvPr/>
        </p:nvSpPr>
        <p:spPr>
          <a:xfrm>
            <a:off x="5943600" y="3154680"/>
            <a:ext cx="2606040" cy="11887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C0A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"/>
          <p:cNvSpPr/>
          <p:nvPr/>
        </p:nvSpPr>
        <p:spPr>
          <a:xfrm>
            <a:off x="5943600" y="3154680"/>
            <a:ext cx="2606040" cy="73152"/>
          </a:xfrm>
          <a:prstGeom prst="rect">
            <a:avLst/>
          </a:prstGeom>
          <a:solidFill>
            <a:srgbClr val="F25822"/>
          </a:solidFill>
          <a:ln cap="flat" cmpd="sng" w="12700">
            <a:solidFill>
              <a:srgbClr val="F258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0"/>
          <p:cNvSpPr/>
          <p:nvPr/>
        </p:nvSpPr>
        <p:spPr>
          <a:xfrm>
            <a:off x="6080760" y="3337560"/>
            <a:ext cx="2331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“We pay for it but nobody really uses it.”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0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2F3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A2F3A"/>
                </a:solidFill>
                <a:latin typeface="Calibri"/>
                <a:ea typeface="Calibri"/>
                <a:cs typeface="Calibri"/>
                <a:sym typeface="Calibri"/>
              </a:rPr>
              <a:t>If two or more of these are said weekly in your firm, you have a hidden infrastructure problem.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457200" y="484632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Legal Up 2026  |  Perla D. Cuevas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7863840" y="484632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C6B73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C6B73"/>
                </a:solidFill>
                <a:latin typeface="Calibri"/>
                <a:ea typeface="Calibri"/>
                <a:cs typeface="Calibri"/>
                <a:sym typeface="Calibri"/>
              </a:rPr>
              <a:t>8 / 28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F3A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/>
          <p:nvPr/>
        </p:nvSpPr>
        <p:spPr>
          <a:xfrm>
            <a:off x="457200" y="164592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PART 02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1"/>
          <p:cNvSpPr/>
          <p:nvPr/>
        </p:nvSpPr>
        <p:spPr>
          <a:xfrm>
            <a:off x="457200" y="21031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six hidden failures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1"/>
          <p:cNvSpPr/>
          <p:nvPr/>
        </p:nvSpPr>
        <p:spPr>
          <a:xfrm>
            <a:off x="457200" y="324612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FE9DA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EFE9DA"/>
                </a:solidFill>
                <a:latin typeface="Calibri"/>
                <a:ea typeface="Calibri"/>
                <a:cs typeface="Calibri"/>
                <a:sym typeface="Calibri"/>
              </a:rPr>
              <a:t>These are the patterns I see most often. Each costs revenue. Each touches case outcomes. None of them show up on a P&amp;L line.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7955280" y="27432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5822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25822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