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64"/>
  </p:notesMasterIdLst>
  <p:handoutMasterIdLst>
    <p:handoutMasterId r:id="rId65"/>
  </p:handoutMasterIdLst>
  <p:sldIdLst>
    <p:sldId id="522" r:id="rId3"/>
    <p:sldId id="607" r:id="rId4"/>
    <p:sldId id="608" r:id="rId5"/>
    <p:sldId id="620" r:id="rId6"/>
    <p:sldId id="609" r:id="rId7"/>
    <p:sldId id="610" r:id="rId8"/>
    <p:sldId id="612" r:id="rId9"/>
    <p:sldId id="613" r:id="rId10"/>
    <p:sldId id="614" r:id="rId11"/>
    <p:sldId id="615" r:id="rId12"/>
    <p:sldId id="617" r:id="rId13"/>
    <p:sldId id="616" r:id="rId14"/>
    <p:sldId id="618" r:id="rId15"/>
    <p:sldId id="526" r:id="rId16"/>
    <p:sldId id="527" r:id="rId17"/>
    <p:sldId id="528" r:id="rId18"/>
    <p:sldId id="529" r:id="rId19"/>
    <p:sldId id="575" r:id="rId20"/>
    <p:sldId id="600" r:id="rId21"/>
    <p:sldId id="599" r:id="rId22"/>
    <p:sldId id="621" r:id="rId23"/>
    <p:sldId id="624" r:id="rId24"/>
    <p:sldId id="625" r:id="rId25"/>
    <p:sldId id="579" r:id="rId26"/>
    <p:sldId id="591" r:id="rId27"/>
    <p:sldId id="593" r:id="rId28"/>
    <p:sldId id="580" r:id="rId29"/>
    <p:sldId id="581" r:id="rId30"/>
    <p:sldId id="590" r:id="rId31"/>
    <p:sldId id="594" r:id="rId32"/>
    <p:sldId id="582" r:id="rId33"/>
    <p:sldId id="583" r:id="rId34"/>
    <p:sldId id="584" r:id="rId35"/>
    <p:sldId id="598" r:id="rId36"/>
    <p:sldId id="602" r:id="rId37"/>
    <p:sldId id="574" r:id="rId38"/>
    <p:sldId id="603" r:id="rId39"/>
    <p:sldId id="601" r:id="rId40"/>
    <p:sldId id="573" r:id="rId41"/>
    <p:sldId id="567" r:id="rId42"/>
    <p:sldId id="568" r:id="rId43"/>
    <p:sldId id="569" r:id="rId44"/>
    <p:sldId id="604" r:id="rId45"/>
    <p:sldId id="605" r:id="rId46"/>
    <p:sldId id="606" r:id="rId47"/>
    <p:sldId id="530" r:id="rId48"/>
    <p:sldId id="532" r:id="rId49"/>
    <p:sldId id="533" r:id="rId50"/>
    <p:sldId id="534" r:id="rId51"/>
    <p:sldId id="535" r:id="rId52"/>
    <p:sldId id="536" r:id="rId53"/>
    <p:sldId id="537" r:id="rId54"/>
    <p:sldId id="542" r:id="rId55"/>
    <p:sldId id="555" r:id="rId56"/>
    <p:sldId id="558" r:id="rId57"/>
    <p:sldId id="559" r:id="rId58"/>
    <p:sldId id="560" r:id="rId59"/>
    <p:sldId id="561" r:id="rId60"/>
    <p:sldId id="570" r:id="rId61"/>
    <p:sldId id="571" r:id="rId62"/>
    <p:sldId id="572" r:id="rId63"/>
  </p:sldIdLst>
  <p:sldSz cx="9144000" cy="6858000" type="screen4x3"/>
  <p:notesSz cx="6950075" cy="9236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824"/>
    <a:srgbClr val="FAF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32" autoAdjust="0"/>
  </p:normalViewPr>
  <p:slideViewPr>
    <p:cSldViewPr>
      <p:cViewPr varScale="1">
        <p:scale>
          <a:sx n="105" d="100"/>
          <a:sy n="105" d="100"/>
        </p:scale>
        <p:origin x="10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2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1397" y="-77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6.xml"/><Relationship Id="rId1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2174" cy="46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6" tIns="46238" rIns="92476" bIns="46238" numCol="1" anchor="t" anchorCtr="0" compatLnSpc="1">
            <a:prstTxWarp prst="textNoShape">
              <a:avLst/>
            </a:prstTxWarp>
          </a:bodyPr>
          <a:lstStyle>
            <a:lvl1pPr algn="l" defTabSz="924657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15" y="1"/>
            <a:ext cx="3012174" cy="46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6" tIns="46238" rIns="92476" bIns="46238" numCol="1" anchor="t" anchorCtr="0" compatLnSpc="1">
            <a:prstTxWarp prst="textNoShape">
              <a:avLst/>
            </a:prstTxWarp>
          </a:bodyPr>
          <a:lstStyle>
            <a:lvl1pPr algn="r" defTabSz="924657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1762"/>
            <a:ext cx="3012174" cy="46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6" tIns="46238" rIns="92476" bIns="46238" numCol="1" anchor="b" anchorCtr="0" compatLnSpc="1">
            <a:prstTxWarp prst="textNoShape">
              <a:avLst/>
            </a:prstTxWarp>
          </a:bodyPr>
          <a:lstStyle>
            <a:lvl1pPr algn="l" defTabSz="924657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15" y="8771762"/>
            <a:ext cx="3012174" cy="46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6" tIns="46238" rIns="92476" bIns="46238" numCol="1" anchor="b" anchorCtr="0" compatLnSpc="1">
            <a:prstTxWarp prst="textNoShape">
              <a:avLst/>
            </a:prstTxWarp>
          </a:bodyPr>
          <a:lstStyle>
            <a:lvl1pPr algn="r" defTabSz="924657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A6BCFDF2-7921-414B-ABE5-DCE6F276AE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2174" cy="46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99" tIns="45599" rIns="91199" bIns="4559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15" y="1"/>
            <a:ext cx="3012174" cy="46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99" tIns="45599" rIns="91199" bIns="4559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483" y="4387974"/>
            <a:ext cx="5559110" cy="415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99" tIns="45599" rIns="91199" bIns="455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854"/>
            <a:ext cx="3012174" cy="46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99" tIns="45599" rIns="91199" bIns="4559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15" y="8773854"/>
            <a:ext cx="3012174" cy="46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99" tIns="45599" rIns="91199" bIns="4559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EAADF535-C676-4931-8FBE-407B2DFD5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37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DF535-C676-4931-8FBE-407B2DFD55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16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EAD083-F898-4712-8035-E01C39CC97C0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46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B2943B-06C5-4D15-9B9A-F2B59FF20C9C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9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EAD083-F898-4712-8035-E01C39CC97C0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36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EAD083-F898-4712-8035-E01C39CC97C0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50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EAD083-F898-4712-8035-E01C39CC97C0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20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EAD083-F898-4712-8035-E01C39CC97C0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62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EAD083-F898-4712-8035-E01C39CC97C0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207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EAD083-F898-4712-8035-E01C39CC97C0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10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EAD083-F898-4712-8035-E01C39CC97C0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22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EAD083-F898-4712-8035-E01C39CC97C0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9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DE023-6292-2748-214C-4759627E4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0261B585-81C4-E8A8-E177-2757DDCAE8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8B84C6D-9D55-89D7-D1EC-83FA1CE818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4599D89-7631-4465-4CBD-20EABCE0D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6E0913-BE8E-4B88-B723-EB252C0BB206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7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EAD083-F898-4712-8035-E01C39CC97C0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26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EAD083-F898-4712-8035-E01C39CC97C0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1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1E159-B34D-C72D-D4DB-E02A7C792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B096011C-7B9A-C1DE-B4C5-B34AEC8D9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E581590-DC94-3708-93CD-53E3653BE2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6FC64E8A-9B5F-8E3D-4E5B-82312AFDF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6E0913-BE8E-4B88-B723-EB252C0BB206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21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6E0913-BE8E-4B88-B723-EB252C0BB206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63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5B8A0-6255-77AD-A86E-2EC8FB6F4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18C31D8-BDFC-E7F8-BB47-01C1FA081C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6684223B-1217-8A48-7B62-67B314AA26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CFD55AEB-FD1A-25ED-0DB2-88ED4C853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6E0913-BE8E-4B88-B723-EB252C0BB206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80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78B8A-13E6-9160-7693-FD88F26C9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4A41A6CB-E55A-3C79-8CBF-DABD064A54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4342219D-3149-8940-91E4-7E1E4D10C0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4CBCA92-AC44-1FAC-F01F-5BBE55F206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222E4A-AC70-444B-94A2-9EFC41302501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37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6E0913-BE8E-4B88-B723-EB252C0BB206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94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FE5D59-187A-4653-9B12-705008CC95B7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37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FE9375-A106-4D09-A531-E87159D160FD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316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392738-4FAE-471B-92F7-976CDCE8ACFE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94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C343F-FBCF-8C62-677E-002FE5809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9DFD6EEF-5DAF-24D9-1909-C11D77CCCE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E86D7A81-38C3-B172-2496-6C27D84983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661AC57-CA7C-1AA5-0392-E4893B8C59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6E0913-BE8E-4B88-B723-EB252C0BB206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139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6B295-0767-95DB-929D-CAD2A0F21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4C982470-D38F-1150-EAED-9A4F8F7142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156D74DA-B597-3AB6-D3C8-AE4DE4889A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28157FF3-0EC8-AE95-1FFE-9CBD9E4942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6E0913-BE8E-4B88-B723-EB252C0BB206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7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B2943B-06C5-4D15-9B9A-F2B59FF20C9C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828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06EE19-8364-487A-9EC2-76E370DC5D91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055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609758-8CB7-42A8-B6B3-BC9CC7769EC9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9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C6204-D05E-A350-B0FF-C32B3B09F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D2265610-AD6A-1D19-BFA2-1363E82594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51A910D-CE19-8A6F-1301-7EFAC07901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DA0DC8CC-980C-3AB8-C580-9FFA614150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6E0913-BE8E-4B88-B723-EB252C0BB206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86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288C7-B151-0B00-DC3B-A0EC51BEA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DA0BE0E4-03A3-6820-B04A-6218A11BFE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78693AD7-BC50-E47E-A84A-B35C606862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E9C6A986-713E-F848-CBE2-A45DF2E3B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6E0913-BE8E-4B88-B723-EB252C0BB206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97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71ABD-DD6B-6E31-48E3-E846146AA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9A23B58F-1A4A-10DF-0AAC-86F9B4D92A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C50A45A8-121F-993A-939C-952895987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FBC7B53-A228-F347-65B9-E704A68070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6E0913-BE8E-4B88-B723-EB252C0BB206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843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E2D6C-DDA6-C427-327C-923493255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0C846DEC-0C51-9869-CBB2-EBF6360145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CC5626D3-0478-0553-59A4-31923E0818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DF20423C-D285-5FE7-5789-456A79FD3B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6E0913-BE8E-4B88-B723-EB252C0BB206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68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20664-0800-5DF7-527E-417476638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F0AFAD5-C688-79EB-4B0F-8B4D9BF49D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7218F362-5D17-A616-AA69-A8C8E758C6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F93FBC7-3B93-0CD6-8528-831C4A35F9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6E0913-BE8E-4B88-B723-EB252C0BB206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99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331" indent="-2867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148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692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236" indent="-2284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052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69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686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503" indent="-2284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222E4A-AC70-444B-94A2-9EFC41302501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7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D267F-C982-4DFC-A223-7C696F86F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1751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A3D2A-0710-418C-9B18-4DF81603A5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36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5B96-C7AF-4DC9-8AD9-76F00F08A2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1382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788F6-8203-4ABA-B13D-4347525551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1224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40-3850-46C0-9B31-F9928939DCA0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623-E40A-42C7-8E5C-A6F4C1155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1103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40-3850-46C0-9B31-F9928939DCA0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623-E40A-42C7-8E5C-A6F4C1155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0354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40-3850-46C0-9B31-F9928939DCA0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623-E40A-42C7-8E5C-A6F4C1155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1609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40-3850-46C0-9B31-F9928939DCA0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623-E40A-42C7-8E5C-A6F4C1155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3141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40-3850-46C0-9B31-F9928939DCA0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623-E40A-42C7-8E5C-A6F4C1155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922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40-3850-46C0-9B31-F9928939DCA0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623-E40A-42C7-8E5C-A6F4C1155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1790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40-3850-46C0-9B31-F9928939DCA0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623-E40A-42C7-8E5C-A6F4C1155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0321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0C4F4-90A6-411C-A09C-CB8E92F0D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4216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40-3850-46C0-9B31-F9928939DCA0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623-E40A-42C7-8E5C-A6F4C1155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5222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40-3850-46C0-9B31-F9928939DCA0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623-E40A-42C7-8E5C-A6F4C1155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0781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40-3850-46C0-9B31-F9928939DCA0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623-E40A-42C7-8E5C-A6F4C1155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9903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40-3850-46C0-9B31-F9928939DCA0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8623-E40A-42C7-8E5C-A6F4C1155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349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ABBF3-7236-40A2-8D16-7C7CBF9E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9422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C18EE-9759-47A9-A557-07DD27888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2659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A82F5-8C9F-488B-8C3D-099BF0370B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5223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2D073-0938-4290-B89F-CBD22B550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6401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5C01F-70A2-4823-8ED2-7A1407FAB1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543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0BC5C-0E5E-4A10-90F1-A2767675B8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430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5C998-802E-4393-9E8B-BC3B7CC2C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473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ECD4E56-5678-435A-8949-0D92D5C94D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1" uiExpand="1" build="p">
        <p:tmplLst>
          <p:tmpl lvl="1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7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500"/>
                        <p:tgtEl>
                          <p:spTgt spid="327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D3440-3850-46C0-9B31-F9928939DCA0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48623-E40A-42C7-8E5C-A6F4C1155C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3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9fzPaYmQFvKk9M&amp;tbnid=vPCzeltc0fuELM:&amp;ved=0CAYQjRw&amp;url=http://1001moviesblog.blogspot.com/2013/05/to-kill-mockingbird-1962-12.html&amp;ei=HWwnU--bF8jQ2AW3i4DYCg&amp;psig=AFQjCNGIR7r1KjEY40VbPVQCUhTFxrVekQ&amp;ust=139517880558737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9fzPaYmQFvKk9M&amp;tbnid=vPCzeltc0fuELM:&amp;ved=0CAYQjRw&amp;url=http://1001moviesblog.blogspot.com/2013/05/to-kill-mockingbird-1962-12.html&amp;ei=HWwnU--bF8jQ2AW3i4DYCg&amp;psig=AFQjCNGIR7r1KjEY40VbPVQCUhTFxrVekQ&amp;ust=139517880558737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066800"/>
          </a:xfrm>
        </p:spPr>
        <p:txBody>
          <a:bodyPr/>
          <a:lstStyle/>
          <a:p>
            <a:r>
              <a:rPr lang="en-US" altLang="en-US" dirty="0"/>
              <a:t>Once Upon a Time</a:t>
            </a:r>
            <a:br>
              <a:rPr lang="en-US" altLang="en-US" dirty="0"/>
            </a:br>
            <a:r>
              <a:rPr lang="en-US" altLang="en-US" dirty="0"/>
              <a:t>in the Courtroom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429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000" dirty="0"/>
              <a:t>Quentin Brogdon</a:t>
            </a:r>
          </a:p>
          <a:p>
            <a:pPr algn="ctr">
              <a:buFontTx/>
              <a:buNone/>
            </a:pPr>
            <a:endParaRPr lang="en-US" altLang="en-US" sz="2400" dirty="0"/>
          </a:p>
          <a:p>
            <a:pPr algn="ctr">
              <a:buFontTx/>
              <a:buNone/>
            </a:pPr>
            <a:r>
              <a:rPr lang="en-US" altLang="en-US" sz="2400" dirty="0"/>
              <a:t>Crain Brogdon, LLP </a:t>
            </a:r>
          </a:p>
          <a:p>
            <a:pPr algn="ctr">
              <a:buFontTx/>
              <a:buNone/>
            </a:pPr>
            <a:r>
              <a:rPr lang="en-US" altLang="en-US" sz="2400" dirty="0"/>
              <a:t>Dallas, Texas</a:t>
            </a:r>
          </a:p>
          <a:p>
            <a:pPr algn="ctr">
              <a:buFontTx/>
              <a:buNone/>
            </a:pPr>
            <a:endParaRPr lang="en-US" altLang="en-US" sz="2400" dirty="0"/>
          </a:p>
          <a:p>
            <a:pPr algn="ctr">
              <a:buFontTx/>
              <a:buNone/>
            </a:pPr>
            <a:r>
              <a:rPr lang="en-US" altLang="en-US" sz="2400" dirty="0"/>
              <a:t>214-598-1009 Cell</a:t>
            </a:r>
          </a:p>
          <a:p>
            <a:pPr algn="ctr">
              <a:buFontTx/>
              <a:buNone/>
            </a:pPr>
            <a:r>
              <a:rPr lang="en-US" altLang="en-US" sz="2000" dirty="0"/>
              <a:t>Qbrogdon@crainbrogdon.com</a:t>
            </a:r>
          </a:p>
        </p:txBody>
      </p:sp>
    </p:spTree>
    <p:extLst>
      <p:ext uri="{BB962C8B-B14F-4D97-AF65-F5344CB8AC3E}">
        <p14:creationId xmlns:p14="http://schemas.microsoft.com/office/powerpoint/2010/main" val="2100681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 autoUpdateAnimBg="0"/>
      <p:bldP spid="202755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1B2B04E-7F50-7587-0618-7F850D643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D367F4AE-5C7C-4035-6313-69331A2AD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1447800"/>
            <a:ext cx="7696200" cy="5334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Themes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4C5A5207-B255-0D81-5C09-6C3D55DB7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4448" y="2819400"/>
            <a:ext cx="77724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1.  Universal truths.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2.  Common sense.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3.  Proverbs.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4.  Timeless folk wisdom.</a:t>
            </a:r>
          </a:p>
        </p:txBody>
      </p:sp>
    </p:spTree>
    <p:extLst>
      <p:ext uri="{BB962C8B-B14F-4D97-AF65-F5344CB8AC3E}">
        <p14:creationId xmlns:p14="http://schemas.microsoft.com/office/powerpoint/2010/main" val="2129272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BF514B9-5CF7-00A3-1C03-6352E79E3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986D4CF1-8ED6-83A3-702C-8240402BC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1447800"/>
            <a:ext cx="7696200" cy="5334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Themes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3C29E38A-DC61-E90C-015C-1196088A2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265" y="2590800"/>
            <a:ext cx="77724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A trial “is the telling of a story that ensnares and then persuades six or twelve strangers to reach a conclusion and act in a particular way.”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Russ Herman, </a:t>
            </a:r>
            <a:r>
              <a:rPr lang="en-US" altLang="en-US" sz="3000" i="1" dirty="0"/>
              <a:t>Courtroom Persuasion.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312216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80CC711-31E1-369F-E526-AF336655A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F2C7B452-E62F-167C-82DC-17D9954CA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1447800"/>
            <a:ext cx="7696200" cy="5334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Themes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169B666A-05FE-1207-E2F7-7718C664E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265" y="2590800"/>
            <a:ext cx="77724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“This case is a story about a trucking company that put profits over safety, and the predictable, obvious, and preventable harm caused to an innocent driver by that decision.”</a:t>
            </a:r>
          </a:p>
        </p:txBody>
      </p:sp>
    </p:spTree>
    <p:extLst>
      <p:ext uri="{BB962C8B-B14F-4D97-AF65-F5344CB8AC3E}">
        <p14:creationId xmlns:p14="http://schemas.microsoft.com/office/powerpoint/2010/main" val="2905932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426EAF3-4061-44BC-947B-3924AC791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93704109-04AA-C251-7088-EC25AF14C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1219200"/>
            <a:ext cx="7696200" cy="5334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Developing Themes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C1B26DAB-1DF1-876F-E393-317A294D2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1.  Other lawyers.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2.  Friends &amp; relatives.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3.  Spouses.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4.  Focus groups (large and small)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5.  The client (you must listen)</a:t>
            </a:r>
          </a:p>
        </p:txBody>
      </p:sp>
    </p:spTree>
    <p:extLst>
      <p:ext uri="{BB962C8B-B14F-4D97-AF65-F5344CB8AC3E}">
        <p14:creationId xmlns:p14="http://schemas.microsoft.com/office/powerpoint/2010/main" val="7248087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876800"/>
            <a:ext cx="8382000" cy="914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800" dirty="0">
                <a:cs typeface="Arial" panose="020B0604020202020204" pitchFamily="34" charset="0"/>
              </a:rPr>
              <a:t>Why Tell Stories?</a:t>
            </a:r>
          </a:p>
        </p:txBody>
      </p:sp>
      <p:pic>
        <p:nvPicPr>
          <p:cNvPr id="3077" name="Picture 5" descr="https://encrypted-tbn3.gstatic.com/images?q=tbn:ANd9GcS59L8etF-sbS6WXrVD6-gIShKXTkXoUm_FL0okrHqbSDJQ5_XHF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447800"/>
            <a:ext cx="46482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890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Goals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1.  Establish case theme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2.  Establish credibility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3.  Establish connection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4.  Why case matters in big picture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5.  Framework to process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/>
              <a:t>       forthcoming evidence...</a:t>
            </a:r>
          </a:p>
        </p:txBody>
      </p:sp>
    </p:spTree>
    <p:extLst>
      <p:ext uri="{BB962C8B-B14F-4D97-AF65-F5344CB8AC3E}">
        <p14:creationId xmlns:p14="http://schemas.microsoft.com/office/powerpoint/2010/main" val="3617221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947928"/>
            <a:ext cx="7696200" cy="5334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Goals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23872"/>
            <a:ext cx="7772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6.  Persuade jurors within the rules.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7.  Emphasize key evidence and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dirty="0"/>
              <a:t>       testimony.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8.  Humanize client.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9.  Plant "hooks" with questions.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10.  Preemptively concede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dirty="0"/>
              <a:t>         weaknesses...</a:t>
            </a:r>
          </a:p>
        </p:txBody>
      </p:sp>
    </p:spTree>
    <p:extLst>
      <p:ext uri="{BB962C8B-B14F-4D97-AF65-F5344CB8AC3E}">
        <p14:creationId xmlns:p14="http://schemas.microsoft.com/office/powerpoint/2010/main" val="4151195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Goals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2971800"/>
            <a:ext cx="77724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11.  Anticipate defenses.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12.  Empower jurors by motivating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600" dirty="0"/>
              <a:t>         them to take action. </a:t>
            </a:r>
          </a:p>
        </p:txBody>
      </p:sp>
    </p:spTree>
    <p:extLst>
      <p:ext uri="{BB962C8B-B14F-4D97-AF65-F5344CB8AC3E}">
        <p14:creationId xmlns:p14="http://schemas.microsoft.com/office/powerpoint/2010/main" val="2208957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0" y="762000"/>
            <a:ext cx="4953000" cy="762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000" dirty="0">
                <a:cs typeface="Arial" panose="020B0604020202020204" pitchFamily="34" charset="0"/>
              </a:rPr>
              <a:t>The Power of a Story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09" y="2057400"/>
            <a:ext cx="3302782" cy="41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32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32D4D92-1F56-26F6-2701-3C16DAB42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A5425232-4996-CDDE-4596-47E4D7C8C9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56388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</a:rPr>
              <a:t>“We can choose to be a character in a story written by somebody else, or we can choose to be the author of our own story.”</a:t>
            </a:r>
            <a:br>
              <a:rPr lang="en-US" altLang="en-US" sz="3200" dirty="0">
                <a:latin typeface="Arial" panose="020B0604020202020204" pitchFamily="34" charset="0"/>
              </a:rPr>
            </a:br>
            <a:br>
              <a:rPr lang="en-US" altLang="en-US" sz="3200" dirty="0">
                <a:latin typeface="Arial" panose="020B0604020202020204" pitchFamily="34" charset="0"/>
              </a:rPr>
            </a:br>
            <a:br>
              <a:rPr lang="en-US" altLang="en-US" sz="3200" i="1" dirty="0">
                <a:latin typeface="Arial" panose="020B0604020202020204" pitchFamily="34" charset="0"/>
              </a:rPr>
            </a:br>
            <a:br>
              <a:rPr lang="en-US" altLang="en-US" sz="3200" i="1" dirty="0">
                <a:latin typeface="Arial" panose="020B0604020202020204" pitchFamily="34" charset="0"/>
              </a:rPr>
            </a:br>
            <a:br>
              <a:rPr lang="en-US" altLang="en-US" sz="3200" i="1" dirty="0">
                <a:latin typeface="Arial" panose="020B0604020202020204" pitchFamily="34" charset="0"/>
              </a:rPr>
            </a:br>
            <a:br>
              <a:rPr lang="en-US" altLang="en-US" sz="3200" i="1" dirty="0">
                <a:latin typeface="Arial" panose="020B0604020202020204" pitchFamily="34" charset="0"/>
              </a:rPr>
            </a:br>
            <a:br>
              <a:rPr lang="en-US" altLang="en-US" sz="3200" i="1" dirty="0">
                <a:latin typeface="Arial" panose="020B0604020202020204" pitchFamily="34" charset="0"/>
              </a:rPr>
            </a:br>
            <a:br>
              <a:rPr lang="en-US" altLang="en-US" sz="3200" i="1" dirty="0">
                <a:latin typeface="Arial" panose="020B0604020202020204" pitchFamily="34" charset="0"/>
              </a:rPr>
            </a:br>
            <a:r>
              <a:rPr lang="en-US" altLang="en-US" sz="3200" i="1" dirty="0">
                <a:latin typeface="Arial" panose="020B0604020202020204" pitchFamily="34" charset="0"/>
              </a:rPr>
              <a:t>Ruby Garcia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20483" name="AutoShape 6" descr="data:image/jpeg;base64,/9j/4AAQSkZJRgABAQAAAQABAAD/2wCEAAkGBhMREBQUEhIVExUVFhQWGBYVGBgaFhIWGBQVFRUVFRYaGyYeGBwjGhcUIC8gIycpLCwsFR4xNTAqNiYrLCkBCQoKDQwOFA8PFCkcFBgpKSk1KSkpKSkpKSkpKS4pKSkpKSkpKSkpKTU2KSo2KSkpKSkpKSkpKSkpKSkpKSkpKf/AABEIAMIBAwMBIgACEQEDEQH/xAAcAAEAAgMBAQEAAAAAAAAAAAAABQYDBAcBAgj/xABDEAABAwIDBAgCCQIEBQUAAAABAAIDBBEFITEGEkFREyIyYXGBkaEHsTNCUmJygsHR8CPhFJKishUWQ2PSJDRTwvH/xAAYAQEBAQEBAAAAAAAAAAAAAAAAAQIEA//EAB0RAQEBAAICAwAAAAAAAAAAAAABESExEiICAzL/2gAMAwEAAhEDEQA/AO4oiICIiAiIgIiICIiAiIgIiICIiAiIgIiICIiAiIgIiICIiAiIgIiICIiAiIgIiICIiAiIgIiICIiAiIgIvHOAFzlZQFZt5RRO3XVAv3Nc4DzAsgsCKCg24oX6VUX5ju/7gFJQYtC/sTRu/C9p+RQbaLwFeoCIiAiIgIiICIiAiIgIiICLxeoCIiAiIgIiICIiAiIgIiIC+XvABJIAGZJ0HivJZQ0EuIAAuSdAFUcXxkzZDKIaA6v5Od3ch6qCO22x+eVhZTNPR87gF/fY/V7uK5bVYXUA3dE/xtf5LpUst1Xa3FXvfaA2a3V1r7x5DuSVFKeHN1Dh4gj5r4E6ub8Qnbk5rX21u352WCStjd9JSsPeLfstamK5BjErOxI9v4XOHyKk6fbytZpVS+bt7/ddbLoKJ2sT4/An91idgNI7s1Dmfit+oCbFxIU3xarm6yMf+Jjfm2ylqb41TD6SCJ34S5vz3lVXbFl30c8b/b5XWtJsfUtN9wPH3XDP1snA6XS/GeA/SU8jfwua757ql6X4p0D9ZHs/Gx3zbdcv/wCIyxtDX0srWjgOs0eVrLAcXpXduMA97LEebbFRXb6Ta6jl7FVCe4vAPo6xUpHM1wu0hw5g3Hsvz+xtE/ju/hkI9nhyzxYTE3rRVUsYGd7NNvNj2n2Tgd7uvV+c4dv6yJxEdXK5oJsXHeBF8juvvZTFH8Zq1naMUn4mWPqwj5K4mu6Iua7J/GmCqlbDPH0Mj3BrXA70bnE2AN7FtzYcddV0oKKIiICIiAiIgIiICIiAiIgIiIC+ZHhoJOgF1iqqxkYu9wCr9bjjZHBry6Nrsxdps8c72zCCKxvaN0rjeGdsTTl/SeQ8/afYHLkLKH/4tG826Rt+RNj6GxV8oqiIgBj2EcgQs9RhMMotJGx3iAfmpYOZ4nTvkaGscA09rW5HIFYoaMxNAaLnmPqjnbir3UfD6ldmxrojzjc5vs0geyj5/h/IPoqp3hIGu/QH3UywVJ/VBJB3ScmnVzvtOPALG5oJdcgj6zrdn7reasc2y9az6sUg7t5p/UKNqIJW5S0soH3Q148eqb+yCJkpWkgbmo6o/Vy1JsPZzyGruF+QUka6muQ5/RuIsd/eY7/WFmjoGODd1+81ugFi3xy1WtTFdkwm1uDnHIcbcyeC8EczN4tkcA3UhxspuXCJCDm0lxzdxA5AWyWCopHi4Mbixg6obmXnmSNFOBox41VMIG9e+gc0ZrIdpnHKWCN/877pvObYO+kfxP1G+J4rA1jTcEjo4zm4DtnlfiqPp1ZQv+kpSzvaP/EhfdNs3RVBIglkabXIuch4OH6rUlaL3c09fKMA2Hdcaq2bOYSIY7/Wfa57uA/VNFZqPhq76k4/M0j5FQON7GVULCQGv/A7O3gbLroCpfxCxzoad5B6zuozxN8/IXPkEnyoqnwfwA1mJMc4dSC0ru9wNox/mF/yr9Prm/wO2Y/w2HtlcLST/wBQ31DSLRj/AC5/mXSFaR6iIooiIgIiICIiAiIgIijMVx+KnHWcCeX7oJF7wBcmwVdxfa5jDuRjfcTbLn+nmq7i20c08UjmMd2XBhOTAbWBPgSM1zpmOYhTuvLR79tXR2d52zt6BBa9rcVr+mY6GHeAbvFr3WfvXve2mijIviXUQEGellbawvYOBGZI3hbUnM6lajPiH09oxDIJNN2zsz+EH9FZ9mMBm3xPUv6MHqtabXN87Z5cNAiI2kq6nESBAxzIzY3cD6/2GSttNtgJN2MTdUbodK0DefzIOYYBzzJyy5TrGXyGQItbTLxVUr/hRQuO9EZoHk3JhkNr/muip3D8Zlt/7iN9ybNcM7ZkXcC3Ow5emS+qTbuMziF+4N42D2uNr2uBYi+eioFTsNUiQNpcSLuBEwF/Brhe/FbdbstNRwdJDGaupJFy2wEbc94MBN7nmM0R0yo2ghYTcucG5Oc1pc1hOgLhxX1Hi8Eg6sjHeYv6FcZi+Ir4RuVNPLD2RaSM2G6b5XAtmTwW1J8Qaec3L2Pdo0WcCOTRoPXzRXV6qkjeM2tcPAEemiqmO7PUEYD3QNDnHdb0Y3HOd3FhaonZ7G5Imuc/IP3d1pJGQvn3DMZ+2iybRYCMQEYM5Ju7rNIYGFpIuwC5LcybkaC6DJ/yw3LopqlnV3u22Rgs4tLf6gNyCLWB4hYf8BOOzURSC5H9SNzCSNRvMcR7Kuf8oV9OC+CveWNIDXPbcOsbgtIIJHfbLJY6WDE5JmB80BaCM7OtYG9g0C+utrX5qCzPZOO3TNkH/bkY7/S/cK06joN3dmp5Yh96J7RfnvMBHurBi1e2lp3vd1i1riBqXHMjLlkq3hHxFpXgB04a7e6wdcdXLJgFgDrr3IPaWgpHyB7Zg9wyAMgNhyscwrE1aMuI0ssZcXwzWGYe1ji4utuhl9RmQTwtlqsVFR08mcbDHr9FI9mmWW663twUEhVzbrPFctxKnOKYvDSNzjjP9S3ACzpD6AN8Suo12xFVJCHU1TY2NmTgPH+ZoBHuoz4PbAy0ktRNUgGVzy0EEEFgO85wI+07/arIOp0VOGMa0CwAAtyyyHos6LxUeoiICIiAiIgIi8ug9WKoqWsaXPIaBxKjsSx9sdwwb7+Q0Hif0XJNt9uy2p6OZzt3dBy0BJILfZBe8W29YXbkZIHF4Fz/AG8lzDHceqm1EjhTulhuN1zTcgWF7gXIzvwUjR7UQSMY2Pot5oPWObnEm97OyvoNMrZLHiu07WixcHu4ZNuOGbgL+V0wYsL+KcTAWuaWH7Lm5NPHIcT3ryGunrpNymaSOLzoOOZ59wz8FO7J4Ialrn1lOwtJu0yNu+1tLEZcMjnmdFdaalEcZZA1sZtZpa0dU9zRkgxYTh/QxMa8iSRrQC6wFrAC2WqzYrs6KtrRKXADMFriLd9sx6hVs4ViNObMlbKB9V2R9Haeq8O11XD1ZqV35b2PflvBEbEmy88IJgrXADhIMvUH9F9UVFiMmUro+jI7YIz9ACkk8kzRJKDBFl2rjXLjmSpehljDQGOBbzBuL6Zn0UEG7H4KOUxva/gOkLbbx47oNrjwU9h21VK7SVt/vZG3LOy35DHuWduO7j1g7y4Kt4tgFHYl0LWE6bl2Hxs029QipyvxWLdJJa4cACDf+c1XabZimnm6d1LEHfa3ADfK3VAtfvWbBtlII+u1z3X0D+Fu63PisFW3EoXkxNjlZfstIFhw6rrH0JQfe0vw7bWkOZUSwPYMi2xaBe5u3I696q9RsDi9P9FUQVAt9a7HEeYt7qxs+IEkOVTSyRHnbLyJFvdbcW30E3YLnPOgI1/RUURlXibZmwT0ZH3muBYAbm4cCQBfXx5q10sbaOndNM6+6C4nmbaNHAZAAchfit5kW8emlt1bm/Dhx4gfqVA4nUmqdu2BYcgw2se83yU7GtDtHDUP3uka/uDgCO4X09FmxLBaGVvWjY92u85lzmOxvZHI8bKMxH4XUjmiRpEYNgSx5ux5Bu0tZvDgSCBmCOKgTsdMw/0K2Ucg4XB5Zg/otI3anYqiuAAYS4hoLXuFyTYAA3FyctOK6VsNswyKJrGg7ouSXOLjc24m3doAqZsds1M+Vr6qUSuZdrGt3rNJyLnFzR1rZCwy3nHW1uzYfRiJgHHis9q+a2cQxdUZ9lg5uOTR+p7gV8YPSdHGBr38zqSfEknzWl0nTz3HYjJa3k52j3+XZHnzU20WFlR6iIgIiICIiAiKubY7WtoWN6u9JJcMHAWtdzvUZcUE3W1zIm7z3Bo9z4DiqpW7UGYlrDuN5X6x8eXgFUJMVmqH78rr93ADkBwWvV4C57t+KVzHZZHNuQ5f3Uev1eHl79LtTSggAEC3LK/80WrX08MrSJWRvHHeF7eZVQiqK6EgOZ0o5tOfobH0ut6CmqqvttMLL5g6ny4+J8kdPh9f68piIqNhaCplLYWuiP8A2zkc+ViAPJWLZv4a09M4OO9I4HIyEHd8AAAD36qXw6kjgBbGBcZOPG41vxUrTOG7fIm9rEgAaZnPPySOT52W+s4Viba0wyFssD2NvkeQ4A5W91KUG1tM4dWRoJ03sreHC6k6qVjgG2a617kgWPgDwHNVaehoZZgzoiCfrQ5G/Ow4a5qsJTEdo42N6hEjjpY3F++2vgsmBTTgl8jsnf8ATIB4WBPI9wWWl2bpqZrzAN+UA7hkzaHWyVXkxWvpnHpYekZc5jMeRFj81EXCsom1IDZQXjO2vV52tpooKr2Bax14J5Iza9u0B3HQj1XxRfEiJw3ZA5h0sRe3yPstifa2IttCS9+gAByJ7uJVGgKHEonbscjJhzyuL8wRf3W9VwugjE9Wbuy6rc+t4jTx4e63MGo5GHpZXHfOjb5AHnz/AF8NZN2eud+f6qKhqDbKmky3ww6Wdp6jJWODEY3NG4QRb6pGvPeBUJiOxlJIN50TWuPFhAJ7wWquV+wojG9BUSMPBrrG/gQQVRcMQxFsTS5x8jx8lBUFCHSOk3Ay+tmtBudRcC/L1twWlgmDPOcsrpCDlcEBvhck3+S1dutrW0ULWNBO9kS3QNtmL6AnL3U7Hm1td08boInljdC8ccxlblkqAcLxKHOKZkzfsuyP+r/yKk8M23gcQWybjvvZd1s8irAzF2PGbIn3HaaN09x6hAPotCmHbOsgBE9K4A2BLbhrgDfvac+9SeCY2cQO5E17ALdI6/ZYdQ0jRx7I/FfgpaWfdHHy1J0AA4m9hbvVx2YwsvfxtkSL3ANhvZ8c7i6lRYNlsJ3RvkeH8KkcbrS1oYw2fJdrT9kfWf5D3IW8AGM1sGjM8ABmSoPDwZ5TKQQHZNB+rGNPAntHxsipLCaMMYLCwAAHgt9eAWXqAiIgIiICIiAq1tvhDZ4muIvuE+QNs/UBWGQngsBPNByj/APi7PWb7rfopg7K+fIqU2ni6N+8yOzeNtCfBQbJ45O53of7pgn6dik6anHKyrtHWvjOfXb6EKyYZiMUmQduu5OyPlwKmCuVuw0gcXQTOB5O4+f/AOLQlnr6b6WHpG/aGfvkfcrqEUCy9CEHLYaqpqz0ccLoxxLg4Zd97ZfwqRwqljjBDCHO+s4EEk6ensr9PRNexzCLNe0tNssiCDmO4lUXEPhm9pLqacg67rv5+yCRhnAIve3Gyy9Pnl6fzVVOd1fS/TRF7ftDP3/YlYZNo5ZT0cUL2ucBnYjXXMgW8VdEnilRSPkbHJC2Uk2O6Be5NsiOWp7gVmNTh1C+0UJe/Lezv0dwDum/HmAq7jDTQAMuDUyN3nOuLxtOQDRqCfW1jrpA4diTGSb0jXPA4AgEG+R6zXA+BCRErVbQVjZC+OTpN43INs/ynL0K3qL4nOjynhLOZGh8jdp9VimxOjewut1uQaYpCe7d34nejFDf4sWzzCuGrxHt/TSC5kcDpYtPoLZLE2Z9VICMmA9Uc7HtHuHDme4KC2YwulqWh7I2OO86+R3btIvbQHtNVlxvFWUkdmgdI4ZDlw3j3DgFlWltDjAgYIIj1rWcfsj9yqiDe41B1B0PiOK+4AJHkySBl7necHEE9+6CfOxU1UbLPjhDgDJI4ghsXWDY7XDnDtdbhloPJaiKjV7NU0vahaDzZ1T7ZKLk2Esf/TzvYeDTn5XaQfZWa60WyPnqWwxOcwNs+V7cixlxZrTwe85DzOl0okti9mJQ68s/TOvZoG9ZhtYm7gCTnlYZXvfRdowTDBDGBbPj+yhtk8I/6jhxJHiTf2VjrasRMLjw4cSTkAPE2WVRmOVG+RCNDZ0n4b5N/MR6DvUlQ0+63vP8CjMIpS5xe/Mk7zjzJ4DuGQ8ApxUEREBERAREQEREBYZILrMiCKqqW+ThcKr4vscyS5Z1Sr4QteWjB0QclnpqimNnDeaP5qstNi7Ha9U9/wC66LU0HBzbhVvFNj433LeqVR5h20EsVrO3m8irJQbTxyZO6hXNqjCKinPVuR6j0SHGOEjbd/8AMwoOwskBFwQV9Lm2H429ubH3HK9x+4VhotsP/kb5jMILOQsTaRjTcMaDzAAWKkxOOUdRwK20HM9uPhIayV08VQ9jyXGxzGZvaxyOd7aWFhwXOMU2SxOj7cYnYOLdbeB/+pX6SIWrUQAoPzC3H2NuJGPicPquBB9Ct7CIpMSeIoQ5kQt0j+Of1G8N53sNe/tuJbLU8t9+CN/4mtI9CLJQYPFA3dijZG0aBjQ0C+uQCaIqNsOHUoyAsA1rRxOdmjj3k8cyc1Qq6vdM9z3m5J8hyA7lJ/EttZ0jXRxmSJugbwuGkm3E7295Nb3qixbTtB3ZWujdyII9jZILGx9iDxGf8HFZ6mtfLIZHuLnuNy463/TyUVT4hG/svafOx9Cs75gASTkBdaRixXEejbZo3nuIa1o1c45NaPVXX4fbJloAdm9x35X/AGn8bfdaOqPM8VUtjcKdUzf4lwyuWwjkMw+Xzza38x4Bd1wHCxDEBbM6/ss3kb8MQa0AaBQVfUdPMGjNkZsPvP0J8sx6rfxqvLGbrTZ77gfdH1n+WXmQsOB0QA3rZDIfuipOmg3Ggfy6yoiAiIgIiICIiAiIgIiICIiDwha81GD3LZRBEz0HMXChMQ2ajk+rY9yuKxSU7TwQcwrdkZGG8Zv4aqPM80Rs8E+OR9V1aTD+SjavCQ7tNugocGLtuMy0+nuFPUO1MzLdYPHJ2f8AqC+MQ2QY7s9VV2qwGaI9W/l+yDoVJtjG76Rrmd/ab7Z+yloaqOUXje13gfmNQuOtxORhs5t/DIrbp8ZYTruu9D5FB1KWA8lqyMVUo9p52aSbw5P63vr7qXg20afpYfNhv7G3zKDYnpwVB4psrBOLSRMd4gKfjxemk7Mu6eTsj76r7fBfRwPgdUHJsX+D0RuYJHQnlq30ULB8KZukb01U0xjUND98ji0XG6CRcXvlfiuzzMsouvbkoN/Y7BmNsQ0ANADQNGgCwA7gMlbJ5gxpc42AFye5Q2x/0HgVixiv6WTo29iM9b7zxo3wbr4+CDHA108pcci7h9hg0b+p7yVZY2BoAGgWlhVJuNudXfJb6oIiICIiAiIgIiICIiAiIgIiICIiAiIgLwheog15aJp4WWjUYUeGalkQU3ENn2P7TFWMQ2P13F1d8YOoutKfCWu0yQcZlw+aE5bw+S9jxd7e02/hkV0+swQ8W3CgK/ZhjuFigrMWMMdkTb8WXvotyKrI7LiPwnL00WCs2TcOzmomTDpIzlvN8EFnjxqYfXv3OH8HsvmbFnHtNPl/b9lXI8QkbrZ3jkVuQYg067zPDT0/sgslFta5sfQwt3CdZDckX4i4AHn6Kw7P0Adu/ZaAfE669+qqGFUPTyNax1z3DQczkun0VII2Bo4e6kGwiIqCIiAiIgIiICIiAiIgIiICIiAiIgIiICIiAiIgIiICwy0jXahZkQRU+CA6KKqsBPFt1akQc6q9mGH6tloDYuRx6gv4rqRiHIL0NsghNmNnRSszsXnU8u5TiIgIiICIiAiIgIiICIiAiIgIiICIiAiIgIiICIiAiIgLxEQeoiIC8K9RAREQEREBERAREQEREBERAREQEREH/9k=">
            <a:extLst>
              <a:ext uri="{FF2B5EF4-FFF2-40B4-BE49-F238E27FC236}">
                <a16:creationId xmlns:a16="http://schemas.microsoft.com/office/drawing/2014/main" id="{E1A5BAE0-95B1-1498-8177-38D98F68EB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" name="Picture 2" descr="A person with long hair wearing a leather jacket and red dress&#10;&#10;Description automatically generated">
            <a:extLst>
              <a:ext uri="{FF2B5EF4-FFF2-40B4-BE49-F238E27FC236}">
                <a16:creationId xmlns:a16="http://schemas.microsoft.com/office/drawing/2014/main" id="{FA42C506-11C2-D231-C65E-09E13DF10C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30" y="2971800"/>
            <a:ext cx="2687540" cy="215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4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F7569D8-7B5B-BDC0-F2E8-1CD936090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7ED16DB0-ADEB-3BFB-5CCA-BBADB9291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914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600" dirty="0">
                <a:cs typeface="Arial" panose="020B0604020202020204" pitchFamily="34" charset="0"/>
              </a:rPr>
              <a:t>“Thou shalt not” v. “Once Upon a Time”</a:t>
            </a:r>
          </a:p>
        </p:txBody>
      </p:sp>
      <p:pic>
        <p:nvPicPr>
          <p:cNvPr id="1026" name="Picture 2" descr="11,100+ Mom Reading To Baby Stock Photos, Pictures &amp; Royalty-Free Images -  iStock">
            <a:extLst>
              <a:ext uri="{FF2B5EF4-FFF2-40B4-BE49-F238E27FC236}">
                <a16:creationId xmlns:a16="http://schemas.microsoft.com/office/drawing/2014/main" id="{42C572BA-B7E9-7584-C152-EB1721F9B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45" y="2599845"/>
            <a:ext cx="3922277" cy="288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loomsbury Central Baptist Church - Thou Shalt Not">
            <a:extLst>
              <a:ext uri="{FF2B5EF4-FFF2-40B4-BE49-F238E27FC236}">
                <a16:creationId xmlns:a16="http://schemas.microsoft.com/office/drawing/2014/main" id="{D68A7027-A638-E89E-34C1-0C1AC860D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2" y="2599845"/>
            <a:ext cx="3721198" cy="288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05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0777B19-FE5A-D3E3-2988-AE4B7C077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ED0A3473-3E2A-6B92-29C2-099AA711A7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</a:rPr>
              <a:t>“History will be kind to me, </a:t>
            </a:r>
            <a:br>
              <a:rPr lang="en-US" altLang="en-US" sz="3600" dirty="0">
                <a:latin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</a:rPr>
              <a:t>for I intend to write it.”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20483" name="AutoShape 6" descr="data:image/jpeg;base64,/9j/4AAQSkZJRgABAQAAAQABAAD/2wCEAAkGBhMREBQUEhIVExUVFhQWGBYVGBgaFhIWGBQVFRUVFRYaGyYeGBwjGhcUIC8gIycpLCwsFR4xNTAqNiYrLCkBCQoKDQwOFA8PFCkcFBgpKSk1KSkpKSkpKSkpKS4pKSkpKSkpKSkpKTU2KSo2KSkpKSkpKSkpKSkpKSkpKSkpKf/AABEIAMIBAwMBIgACEQEDEQH/xAAcAAEAAgMBAQEAAAAAAAAAAAAABQYDBAcBAgj/xABDEAABAwIDBAgCCQIEBQUAAAABAAIDBBEFITEGEkFREyIyYXGBkaEHsTNCUmJygsHR8CPhFJKishUWQ2PSJDRTwvH/xAAYAQEBAQEBAAAAAAAAAAAAAAAAAQIEA//EAB0RAQEBAAICAwAAAAAAAAAAAAABESExEiICAzL/2gAMAwEAAhEDEQA/AO4oiICIiAiIgIiICIiAiIgIiICIiAiIgIiICIiAiIgIiICIiAiIgIiICIiAiIgIiICIiAiIgIiICIiAiIgIvHOAFzlZQFZt5RRO3XVAv3Nc4DzAsgsCKCg24oX6VUX5ju/7gFJQYtC/sTRu/C9p+RQbaLwFeoCIiAiIgIiICIiAiIgIiICLxeoCIiAiIgIiICIiAiIgIiIC+XvABJIAGZJ0HivJZQ0EuIAAuSdAFUcXxkzZDKIaA6v5Od3ch6qCO22x+eVhZTNPR87gF/fY/V7uK5bVYXUA3dE/xtf5LpUst1Xa3FXvfaA2a3V1r7x5DuSVFKeHN1Dh4gj5r4E6ub8Qnbk5rX21u352WCStjd9JSsPeLfstamK5BjErOxI9v4XOHyKk6fbytZpVS+bt7/ddbLoKJ2sT4/An91idgNI7s1Dmfit+oCbFxIU3xarm6yMf+Jjfm2ylqb41TD6SCJ34S5vz3lVXbFl30c8b/b5XWtJsfUtN9wPH3XDP1snA6XS/GeA/SU8jfwua757ql6X4p0D9ZHs/Gx3zbdcv/wCIyxtDX0srWjgOs0eVrLAcXpXduMA97LEebbFRXb6Ta6jl7FVCe4vAPo6xUpHM1wu0hw5g3Hsvz+xtE/ju/hkI9nhyzxYTE3rRVUsYGd7NNvNj2n2Tgd7uvV+c4dv6yJxEdXK5oJsXHeBF8juvvZTFH8Zq1naMUn4mWPqwj5K4mu6Iua7J/GmCqlbDPH0Mj3BrXA70bnE2AN7FtzYcddV0oKKIiICIiAiIgIiICIiAiIgIiIC+ZHhoJOgF1iqqxkYu9wCr9bjjZHBry6Nrsxdps8c72zCCKxvaN0rjeGdsTTl/SeQ8/afYHLkLKH/4tG826Rt+RNj6GxV8oqiIgBj2EcgQs9RhMMotJGx3iAfmpYOZ4nTvkaGscA09rW5HIFYoaMxNAaLnmPqjnbir3UfD6ldmxrojzjc5vs0geyj5/h/IPoqp3hIGu/QH3UywVJ/VBJB3ScmnVzvtOPALG5oJdcgj6zrdn7reasc2y9az6sUg7t5p/UKNqIJW5S0soH3Q148eqb+yCJkpWkgbmo6o/Vy1JsPZzyGruF+QUka6muQ5/RuIsd/eY7/WFmjoGODd1+81ugFi3xy1WtTFdkwm1uDnHIcbcyeC8EczN4tkcA3UhxspuXCJCDm0lxzdxA5AWyWCopHi4Mbixg6obmXnmSNFOBox41VMIG9e+gc0ZrIdpnHKWCN/877pvObYO+kfxP1G+J4rA1jTcEjo4zm4DtnlfiqPp1ZQv+kpSzvaP/EhfdNs3RVBIglkabXIuch4OH6rUlaL3c09fKMA2Hdcaq2bOYSIY7/Wfa57uA/VNFZqPhq76k4/M0j5FQON7GVULCQGv/A7O3gbLroCpfxCxzoad5B6zuozxN8/IXPkEnyoqnwfwA1mJMc4dSC0ru9wNox/mF/yr9Prm/wO2Y/w2HtlcLST/wBQ31DSLRj/AC5/mXSFaR6iIooiIgIiICIiAiIgIijMVx+KnHWcCeX7oJF7wBcmwVdxfa5jDuRjfcTbLn+nmq7i20c08UjmMd2XBhOTAbWBPgSM1zpmOYhTuvLR79tXR2d52zt6BBa9rcVr+mY6GHeAbvFr3WfvXve2mijIviXUQEGellbawvYOBGZI3hbUnM6lajPiH09oxDIJNN2zsz+EH9FZ9mMBm3xPUv6MHqtabXN87Z5cNAiI2kq6nESBAxzIzY3cD6/2GSttNtgJN2MTdUbodK0DefzIOYYBzzJyy5TrGXyGQItbTLxVUr/hRQuO9EZoHk3JhkNr/muip3D8Zlt/7iN9ybNcM7ZkXcC3Ow5emS+qTbuMziF+4N42D2uNr2uBYi+eioFTsNUiQNpcSLuBEwF/Brhe/FbdbstNRwdJDGaupJFy2wEbc94MBN7nmM0R0yo2ghYTcucG5Oc1pc1hOgLhxX1Hi8Eg6sjHeYv6FcZi+Ir4RuVNPLD2RaSM2G6b5XAtmTwW1J8Qaec3L2Pdo0WcCOTRoPXzRXV6qkjeM2tcPAEemiqmO7PUEYD3QNDnHdb0Y3HOd3FhaonZ7G5Imuc/IP3d1pJGQvn3DMZ+2iybRYCMQEYM5Ju7rNIYGFpIuwC5LcybkaC6DJ/yw3LopqlnV3u22Rgs4tLf6gNyCLWB4hYf8BOOzURSC5H9SNzCSNRvMcR7Kuf8oV9OC+CveWNIDXPbcOsbgtIIJHfbLJY6WDE5JmB80BaCM7OtYG9g0C+utrX5qCzPZOO3TNkH/bkY7/S/cK06joN3dmp5Yh96J7RfnvMBHurBi1e2lp3vd1i1riBqXHMjLlkq3hHxFpXgB04a7e6wdcdXLJgFgDrr3IPaWgpHyB7Zg9wyAMgNhyscwrE1aMuI0ssZcXwzWGYe1ji4utuhl9RmQTwtlqsVFR08mcbDHr9FI9mmWW663twUEhVzbrPFctxKnOKYvDSNzjjP9S3ACzpD6AN8Suo12xFVJCHU1TY2NmTgPH+ZoBHuoz4PbAy0ktRNUgGVzy0EEEFgO85wI+07/arIOp0VOGMa0CwAAtyyyHos6LxUeoiICIiAiIgIi8ug9WKoqWsaXPIaBxKjsSx9sdwwb7+Q0Hif0XJNt9uy2p6OZzt3dBy0BJILfZBe8W29YXbkZIHF4Fz/AG8lzDHceqm1EjhTulhuN1zTcgWF7gXIzvwUjR7UQSMY2Pot5oPWObnEm97OyvoNMrZLHiu07WixcHu4ZNuOGbgL+V0wYsL+KcTAWuaWH7Lm5NPHIcT3ryGunrpNymaSOLzoOOZ59wz8FO7J4Ialrn1lOwtJu0yNu+1tLEZcMjnmdFdaalEcZZA1sZtZpa0dU9zRkgxYTh/QxMa8iSRrQC6wFrAC2WqzYrs6KtrRKXADMFriLd9sx6hVs4ViNObMlbKB9V2R9Haeq8O11XD1ZqV35b2PflvBEbEmy88IJgrXADhIMvUH9F9UVFiMmUro+jI7YIz9ACkk8kzRJKDBFl2rjXLjmSpehljDQGOBbzBuL6Zn0UEG7H4KOUxva/gOkLbbx47oNrjwU9h21VK7SVt/vZG3LOy35DHuWduO7j1g7y4Kt4tgFHYl0LWE6bl2Hxs029QipyvxWLdJJa4cACDf+c1XabZimnm6d1LEHfa3ADfK3VAtfvWbBtlII+u1z3X0D+Fu63PisFW3EoXkxNjlZfstIFhw6rrH0JQfe0vw7bWkOZUSwPYMi2xaBe5u3I696q9RsDi9P9FUQVAt9a7HEeYt7qxs+IEkOVTSyRHnbLyJFvdbcW30E3YLnPOgI1/RUURlXibZmwT0ZH3muBYAbm4cCQBfXx5q10sbaOndNM6+6C4nmbaNHAZAAchfit5kW8emlt1bm/Dhx4gfqVA4nUmqdu2BYcgw2se83yU7GtDtHDUP3uka/uDgCO4X09FmxLBaGVvWjY92u85lzmOxvZHI8bKMxH4XUjmiRpEYNgSx5ux5Bu0tZvDgSCBmCOKgTsdMw/0K2Ucg4XB5Zg/otI3anYqiuAAYS4hoLXuFyTYAA3FyctOK6VsNswyKJrGg7ouSXOLjc24m3doAqZsds1M+Vr6qUSuZdrGt3rNJyLnFzR1rZCwy3nHW1uzYfRiJgHHis9q+a2cQxdUZ9lg5uOTR+p7gV8YPSdHGBr38zqSfEknzWl0nTz3HYjJa3k52j3+XZHnzU20WFlR6iIgIiICIiAiKubY7WtoWN6u9JJcMHAWtdzvUZcUE3W1zIm7z3Bo9z4DiqpW7UGYlrDuN5X6x8eXgFUJMVmqH78rr93ADkBwWvV4C57t+KVzHZZHNuQ5f3Uev1eHl79LtTSggAEC3LK/80WrX08MrSJWRvHHeF7eZVQiqK6EgOZ0o5tOfobH0ut6CmqqvttMLL5g6ny4+J8kdPh9f68piIqNhaCplLYWuiP8A2zkc+ViAPJWLZv4a09M4OO9I4HIyEHd8AAAD36qXw6kjgBbGBcZOPG41vxUrTOG7fIm9rEgAaZnPPySOT52W+s4Viba0wyFssD2NvkeQ4A5W91KUG1tM4dWRoJ03sreHC6k6qVjgG2a617kgWPgDwHNVaehoZZgzoiCfrQ5G/Ow4a5qsJTEdo42N6hEjjpY3F++2vgsmBTTgl8jsnf8ATIB4WBPI9wWWl2bpqZrzAN+UA7hkzaHWyVXkxWvpnHpYekZc5jMeRFj81EXCsom1IDZQXjO2vV52tpooKr2Bax14J5Iza9u0B3HQj1XxRfEiJw3ZA5h0sRe3yPstifa2IttCS9+gAByJ7uJVGgKHEonbscjJhzyuL8wRf3W9VwugjE9Wbuy6rc+t4jTx4e63MGo5GHpZXHfOjb5AHnz/AF8NZN2eud+f6qKhqDbKmky3ww6Wdp6jJWODEY3NG4QRb6pGvPeBUJiOxlJIN50TWuPFhAJ7wWquV+wojG9BUSMPBrrG/gQQVRcMQxFsTS5x8jx8lBUFCHSOk3Ay+tmtBudRcC/L1twWlgmDPOcsrpCDlcEBvhck3+S1dutrW0ULWNBO9kS3QNtmL6AnL3U7Hm1td08boInljdC8ccxlblkqAcLxKHOKZkzfsuyP+r/yKk8M23gcQWybjvvZd1s8irAzF2PGbIn3HaaN09x6hAPotCmHbOsgBE9K4A2BLbhrgDfvac+9SeCY2cQO5E17ALdI6/ZYdQ0jRx7I/FfgpaWfdHHy1J0AA4m9hbvVx2YwsvfxtkSL3ANhvZ8c7i6lRYNlsJ3RvkeH8KkcbrS1oYw2fJdrT9kfWf5D3IW8AGM1sGjM8ABmSoPDwZ5TKQQHZNB+rGNPAntHxsipLCaMMYLCwAAHgt9eAWXqAiIgIiICIiAq1tvhDZ4muIvuE+QNs/UBWGQngsBPNByj/APi7PWb7rfopg7K+fIqU2ni6N+8yOzeNtCfBQbJ45O53of7pgn6dik6anHKyrtHWvjOfXb6EKyYZiMUmQduu5OyPlwKmCuVuw0gcXQTOB5O4+f/AOLQlnr6b6WHpG/aGfvkfcrqEUCy9CEHLYaqpqz0ccLoxxLg4Zd97ZfwqRwqljjBDCHO+s4EEk6ensr9PRNexzCLNe0tNssiCDmO4lUXEPhm9pLqacg67rv5+yCRhnAIve3Gyy9Pnl6fzVVOd1fS/TRF7ftDP3/YlYZNo5ZT0cUL2ucBnYjXXMgW8VdEnilRSPkbHJC2Uk2O6Be5NsiOWp7gVmNTh1C+0UJe/Lezv0dwDum/HmAq7jDTQAMuDUyN3nOuLxtOQDRqCfW1jrpA4diTGSb0jXPA4AgEG+R6zXA+BCRErVbQVjZC+OTpN43INs/ynL0K3qL4nOjynhLOZGh8jdp9VimxOjewut1uQaYpCe7d34nejFDf4sWzzCuGrxHt/TSC5kcDpYtPoLZLE2Z9VICMmA9Uc7HtHuHDme4KC2YwulqWh7I2OO86+R3btIvbQHtNVlxvFWUkdmgdI4ZDlw3j3DgFlWltDjAgYIIj1rWcfsj9yqiDe41B1B0PiOK+4AJHkySBl7necHEE9+6CfOxU1UbLPjhDgDJI4ghsXWDY7XDnDtdbhloPJaiKjV7NU0vahaDzZ1T7ZKLk2Esf/TzvYeDTn5XaQfZWa60WyPnqWwxOcwNs+V7cixlxZrTwe85DzOl0okti9mJQ68s/TOvZoG9ZhtYm7gCTnlYZXvfRdowTDBDGBbPj+yhtk8I/6jhxJHiTf2VjrasRMLjw4cSTkAPE2WVRmOVG+RCNDZ0n4b5N/MR6DvUlQ0+63vP8CjMIpS5xe/Mk7zjzJ4DuGQ8ApxUEREBERAREQEREBYZILrMiCKqqW+ThcKr4vscyS5Z1Sr4QteWjB0QclnpqimNnDeaP5qstNi7Ha9U9/wC66LU0HBzbhVvFNj433LeqVR5h20EsVrO3m8irJQbTxyZO6hXNqjCKinPVuR6j0SHGOEjbd/8AMwoOwskBFwQV9Lm2H429ubH3HK9x+4VhotsP/kb5jMILOQsTaRjTcMaDzAAWKkxOOUdRwK20HM9uPhIayV08VQ9jyXGxzGZvaxyOd7aWFhwXOMU2SxOj7cYnYOLdbeB/+pX6SIWrUQAoPzC3H2NuJGPicPquBB9Ct7CIpMSeIoQ5kQt0j+Of1G8N53sNe/tuJbLU8t9+CN/4mtI9CLJQYPFA3dijZG0aBjQ0C+uQCaIqNsOHUoyAsA1rRxOdmjj3k8cyc1Qq6vdM9z3m5J8hyA7lJ/EttZ0jXRxmSJugbwuGkm3E7295Nb3qixbTtB3ZWujdyII9jZILGx9iDxGf8HFZ6mtfLIZHuLnuNy463/TyUVT4hG/svafOx9Cs75gASTkBdaRixXEejbZo3nuIa1o1c45NaPVXX4fbJloAdm9x35X/AGn8bfdaOqPM8VUtjcKdUzf4lwyuWwjkMw+Xzza38x4Bd1wHCxDEBbM6/ss3kb8MQa0AaBQVfUdPMGjNkZsPvP0J8sx6rfxqvLGbrTZ77gfdH1n+WXmQsOB0QA3rZDIfuipOmg3Ggfy6yoiAiIgIiICIiAiIgIiICIiDwha81GD3LZRBEz0HMXChMQ2ajk+rY9yuKxSU7TwQcwrdkZGG8Zv4aqPM80Rs8E+OR9V1aTD+SjavCQ7tNugocGLtuMy0+nuFPUO1MzLdYPHJ2f8AqC+MQ2QY7s9VV2qwGaI9W/l+yDoVJtjG76Rrmd/ab7Z+yloaqOUXje13gfmNQuOtxORhs5t/DIrbp8ZYTruu9D5FB1KWA8lqyMVUo9p52aSbw5P63vr7qXg20afpYfNhv7G3zKDYnpwVB4psrBOLSRMd4gKfjxemk7Mu6eTsj76r7fBfRwPgdUHJsX+D0RuYJHQnlq30ULB8KZukb01U0xjUND98ji0XG6CRcXvlfiuzzMsouvbkoN/Y7BmNsQ0ANADQNGgCwA7gMlbJ5gxpc42AFye5Q2x/0HgVixiv6WTo29iM9b7zxo3wbr4+CDHA108pcci7h9hg0b+p7yVZY2BoAGgWlhVJuNudXfJb6oIiICIiAiIgIiICIiAiIgIiICIiAiIgLwheog15aJp4WWjUYUeGalkQU3ENn2P7TFWMQ2P13F1d8YOoutKfCWu0yQcZlw+aE5bw+S9jxd7e02/hkV0+swQ8W3CgK/ZhjuFigrMWMMdkTb8WXvotyKrI7LiPwnL00WCs2TcOzmomTDpIzlvN8EFnjxqYfXv3OH8HsvmbFnHtNPl/b9lXI8QkbrZ3jkVuQYg067zPDT0/sgslFta5sfQwt3CdZDckX4i4AHn6Kw7P0Adu/ZaAfE669+qqGFUPTyNax1z3DQczkun0VII2Bo4e6kGwiIqCIiAiIgIiICIiAiIgIiICIiAiIgIiICIiAiIgIiICwy0jXahZkQRU+CA6KKqsBPFt1akQc6q9mGH6tloDYuRx6gv4rqRiHIL0NsghNmNnRSszsXnU8u5TiIgIiICIiAiIgIiICIiAiIgIiICIiAiIgIiICIiAiIgLxEQeoiIC8K9RAREQEREBERAREQEREBERAREQEREH/9k=">
            <a:extLst>
              <a:ext uri="{FF2B5EF4-FFF2-40B4-BE49-F238E27FC236}">
                <a16:creationId xmlns:a16="http://schemas.microsoft.com/office/drawing/2014/main" id="{80C68B18-0FA0-C079-418E-8E048A35A4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" name="Picture 3" descr="A person in a suit holding a cigar&#10;&#10;Description automatically generated">
            <a:extLst>
              <a:ext uri="{FF2B5EF4-FFF2-40B4-BE49-F238E27FC236}">
                <a16:creationId xmlns:a16="http://schemas.microsoft.com/office/drawing/2014/main" id="{C23AC819-B34D-9381-E7DA-07BF9E1DF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667000"/>
            <a:ext cx="4038600" cy="311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92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F8A8F1B-46B5-E81B-2D14-66C8FCF6A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B36FE13B-4C5A-9A0A-3580-D1C61218FC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257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</a:rPr>
              <a:t>Mark Twain</a:t>
            </a:r>
          </a:p>
        </p:txBody>
      </p:sp>
      <p:sp>
        <p:nvSpPr>
          <p:cNvPr id="20483" name="AutoShape 6" descr="data:image/jpeg;base64,/9j/4AAQSkZJRgABAQAAAQABAAD/2wCEAAkGBhMREBQUEhIVExUVFhQWGBYVGBgaFhIWGBQVFRUVFRYaGyYeGBwjGhcUIC8gIycpLCwsFR4xNTAqNiYrLCkBCQoKDQwOFA8PFCkcFBgpKSk1KSkpKSkpKSkpKS4pKSkpKSkpKSkpKTU2KSo2KSkpKSkpKSkpKSkpKSkpKSkpKf/AABEIAMIBAwMBIgACEQEDEQH/xAAcAAEAAgMBAQEAAAAAAAAAAAAABQYDBAcBAgj/xABDEAABAwIDBAgCCQIEBQUAAAABAAIDBBEFITEGEkFREyIyYXGBkaEHsTNCUmJygsHR8CPhFJKishUWQ2PSJDRTwvH/xAAYAQEBAQEBAAAAAAAAAAAAAAAAAQIEA//EAB0RAQEBAAICAwAAAAAAAAAAAAABESExEiICAzL/2gAMAwEAAhEDEQA/AO4oiICIiAiIgIiICIiAiIgIiICIiAiIgIiICIiAiIgIiICIiAiIgIiICIiAiIgIiICIiAiIgIiICIiAiIgIvHOAFzlZQFZt5RRO3XVAv3Nc4DzAsgsCKCg24oX6VUX5ju/7gFJQYtC/sTRu/C9p+RQbaLwFeoCIiAiIgIiICIiAiIgIiICLxeoCIiAiIgIiICIiAiIgIiIC+XvABJIAGZJ0HivJZQ0EuIAAuSdAFUcXxkzZDKIaA6v5Od3ch6qCO22x+eVhZTNPR87gF/fY/V7uK5bVYXUA3dE/xtf5LpUst1Xa3FXvfaA2a3V1r7x5DuSVFKeHN1Dh4gj5r4E6ub8Qnbk5rX21u352WCStjd9JSsPeLfstamK5BjErOxI9v4XOHyKk6fbytZpVS+bt7/ddbLoKJ2sT4/An91idgNI7s1Dmfit+oCbFxIU3xarm6yMf+Jjfm2ylqb41TD6SCJ34S5vz3lVXbFl30c8b/b5XWtJsfUtN9wPH3XDP1snA6XS/GeA/SU8jfwua757ql6X4p0D9ZHs/Gx3zbdcv/wCIyxtDX0srWjgOs0eVrLAcXpXduMA97LEebbFRXb6Ta6jl7FVCe4vAPo6xUpHM1wu0hw5g3Hsvz+xtE/ju/hkI9nhyzxYTE3rRVUsYGd7NNvNj2n2Tgd7uvV+c4dv6yJxEdXK5oJsXHeBF8juvvZTFH8Zq1naMUn4mWPqwj5K4mu6Iua7J/GmCqlbDPH0Mj3BrXA70bnE2AN7FtzYcddV0oKKIiICIiAiIgIiICIiAiIgIiIC+ZHhoJOgF1iqqxkYu9wCr9bjjZHBry6Nrsxdps8c72zCCKxvaN0rjeGdsTTl/SeQ8/afYHLkLKH/4tG826Rt+RNj6GxV8oqiIgBj2EcgQs9RhMMotJGx3iAfmpYOZ4nTvkaGscA09rW5HIFYoaMxNAaLnmPqjnbir3UfD6ldmxrojzjc5vs0geyj5/h/IPoqp3hIGu/QH3UywVJ/VBJB3ScmnVzvtOPALG5oJdcgj6zrdn7reasc2y9az6sUg7t5p/UKNqIJW5S0soH3Q148eqb+yCJkpWkgbmo6o/Vy1JsPZzyGruF+QUka6muQ5/RuIsd/eY7/WFmjoGODd1+81ugFi3xy1WtTFdkwm1uDnHIcbcyeC8EczN4tkcA3UhxspuXCJCDm0lxzdxA5AWyWCopHi4Mbixg6obmXnmSNFOBox41VMIG9e+gc0ZrIdpnHKWCN/877pvObYO+kfxP1G+J4rA1jTcEjo4zm4DtnlfiqPp1ZQv+kpSzvaP/EhfdNs3RVBIglkabXIuch4OH6rUlaL3c09fKMA2Hdcaq2bOYSIY7/Wfa57uA/VNFZqPhq76k4/M0j5FQON7GVULCQGv/A7O3gbLroCpfxCxzoad5B6zuozxN8/IXPkEnyoqnwfwA1mJMc4dSC0ru9wNox/mF/yr9Prm/wO2Y/w2HtlcLST/wBQ31DSLRj/AC5/mXSFaR6iIooiIgIiICIiAiIgIijMVx+KnHWcCeX7oJF7wBcmwVdxfa5jDuRjfcTbLn+nmq7i20c08UjmMd2XBhOTAbWBPgSM1zpmOYhTuvLR79tXR2d52zt6BBa9rcVr+mY6GHeAbvFr3WfvXve2mijIviXUQEGellbawvYOBGZI3hbUnM6lajPiH09oxDIJNN2zsz+EH9FZ9mMBm3xPUv6MHqtabXN87Z5cNAiI2kq6nESBAxzIzY3cD6/2GSttNtgJN2MTdUbodK0DefzIOYYBzzJyy5TrGXyGQItbTLxVUr/hRQuO9EZoHk3JhkNr/muip3D8Zlt/7iN9ybNcM7ZkXcC3Ow5emS+qTbuMziF+4N42D2uNr2uBYi+eioFTsNUiQNpcSLuBEwF/Brhe/FbdbstNRwdJDGaupJFy2wEbc94MBN7nmM0R0yo2ghYTcucG5Oc1pc1hOgLhxX1Hi8Eg6sjHeYv6FcZi+Ir4RuVNPLD2RaSM2G6b5XAtmTwW1J8Qaec3L2Pdo0WcCOTRoPXzRXV6qkjeM2tcPAEemiqmO7PUEYD3QNDnHdb0Y3HOd3FhaonZ7G5Imuc/IP3d1pJGQvn3DMZ+2iybRYCMQEYM5Ju7rNIYGFpIuwC5LcybkaC6DJ/yw3LopqlnV3u22Rgs4tLf6gNyCLWB4hYf8BOOzURSC5H9SNzCSNRvMcR7Kuf8oV9OC+CveWNIDXPbcOsbgtIIJHfbLJY6WDE5JmB80BaCM7OtYG9g0C+utrX5qCzPZOO3TNkH/bkY7/S/cK06joN3dmp5Yh96J7RfnvMBHurBi1e2lp3vd1i1riBqXHMjLlkq3hHxFpXgB04a7e6wdcdXLJgFgDrr3IPaWgpHyB7Zg9wyAMgNhyscwrE1aMuI0ssZcXwzWGYe1ji4utuhl9RmQTwtlqsVFR08mcbDHr9FI9mmWW663twUEhVzbrPFctxKnOKYvDSNzjjP9S3ACzpD6AN8Suo12xFVJCHU1TY2NmTgPH+ZoBHuoz4PbAy0ktRNUgGVzy0EEEFgO85wI+07/arIOp0VOGMa0CwAAtyyyHos6LxUeoiICIiAiIgIi8ug9WKoqWsaXPIaBxKjsSx9sdwwb7+Q0Hif0XJNt9uy2p6OZzt3dBy0BJILfZBe8W29YXbkZIHF4Fz/AG8lzDHceqm1EjhTulhuN1zTcgWF7gXIzvwUjR7UQSMY2Pot5oPWObnEm97OyvoNMrZLHiu07WixcHu4ZNuOGbgL+V0wYsL+KcTAWuaWH7Lm5NPHIcT3ryGunrpNymaSOLzoOOZ59wz8FO7J4Ialrn1lOwtJu0yNu+1tLEZcMjnmdFdaalEcZZA1sZtZpa0dU9zRkgxYTh/QxMa8iSRrQC6wFrAC2WqzYrs6KtrRKXADMFriLd9sx6hVs4ViNObMlbKB9V2R9Haeq8O11XD1ZqV35b2PflvBEbEmy88IJgrXADhIMvUH9F9UVFiMmUro+jI7YIz9ACkk8kzRJKDBFl2rjXLjmSpehljDQGOBbzBuL6Zn0UEG7H4KOUxva/gOkLbbx47oNrjwU9h21VK7SVt/vZG3LOy35DHuWduO7j1g7y4Kt4tgFHYl0LWE6bl2Hxs029QipyvxWLdJJa4cACDf+c1XabZimnm6d1LEHfa3ADfK3VAtfvWbBtlII+u1z3X0D+Fu63PisFW3EoXkxNjlZfstIFhw6rrH0JQfe0vw7bWkOZUSwPYMi2xaBe5u3I696q9RsDi9P9FUQVAt9a7HEeYt7qxs+IEkOVTSyRHnbLyJFvdbcW30E3YLnPOgI1/RUURlXibZmwT0ZH3muBYAbm4cCQBfXx5q10sbaOndNM6+6C4nmbaNHAZAAchfit5kW8emlt1bm/Dhx4gfqVA4nUmqdu2BYcgw2se83yU7GtDtHDUP3uka/uDgCO4X09FmxLBaGVvWjY92u85lzmOxvZHI8bKMxH4XUjmiRpEYNgSx5ux5Bu0tZvDgSCBmCOKgTsdMw/0K2Ucg4XB5Zg/otI3anYqiuAAYS4hoLXuFyTYAA3FyctOK6VsNswyKJrGg7ouSXOLjc24m3doAqZsds1M+Vr6qUSuZdrGt3rNJyLnFzR1rZCwy3nHW1uzYfRiJgHHis9q+a2cQxdUZ9lg5uOTR+p7gV8YPSdHGBr38zqSfEknzWl0nTz3HYjJa3k52j3+XZHnzU20WFlR6iIgIiICIiAiKubY7WtoWN6u9JJcMHAWtdzvUZcUE3W1zIm7z3Bo9z4DiqpW7UGYlrDuN5X6x8eXgFUJMVmqH78rr93ADkBwWvV4C57t+KVzHZZHNuQ5f3Uev1eHl79LtTSggAEC3LK/80WrX08MrSJWRvHHeF7eZVQiqK6EgOZ0o5tOfobH0ut6CmqqvttMLL5g6ny4+J8kdPh9f68piIqNhaCplLYWuiP8A2zkc+ViAPJWLZv4a09M4OO9I4HIyEHd8AAAD36qXw6kjgBbGBcZOPG41vxUrTOG7fIm9rEgAaZnPPySOT52W+s4Viba0wyFssD2NvkeQ4A5W91KUG1tM4dWRoJ03sreHC6k6qVjgG2a617kgWPgDwHNVaehoZZgzoiCfrQ5G/Ow4a5qsJTEdo42N6hEjjpY3F++2vgsmBTTgl8jsnf8ATIB4WBPI9wWWl2bpqZrzAN+UA7hkzaHWyVXkxWvpnHpYekZc5jMeRFj81EXCsom1IDZQXjO2vV52tpooKr2Bax14J5Iza9u0B3HQj1XxRfEiJw3ZA5h0sRe3yPstifa2IttCS9+gAByJ7uJVGgKHEonbscjJhzyuL8wRf3W9VwugjE9Wbuy6rc+t4jTx4e63MGo5GHpZXHfOjb5AHnz/AF8NZN2eud+f6qKhqDbKmky3ww6Wdp6jJWODEY3NG4QRb6pGvPeBUJiOxlJIN50TWuPFhAJ7wWquV+wojG9BUSMPBrrG/gQQVRcMQxFsTS5x8jx8lBUFCHSOk3Ay+tmtBudRcC/L1twWlgmDPOcsrpCDlcEBvhck3+S1dutrW0ULWNBO9kS3QNtmL6AnL3U7Hm1td08boInljdC8ccxlblkqAcLxKHOKZkzfsuyP+r/yKk8M23gcQWybjvvZd1s8irAzF2PGbIn3HaaN09x6hAPotCmHbOsgBE9K4A2BLbhrgDfvac+9SeCY2cQO5E17ALdI6/ZYdQ0jRx7I/FfgpaWfdHHy1J0AA4m9hbvVx2YwsvfxtkSL3ANhvZ8c7i6lRYNlsJ3RvkeH8KkcbrS1oYw2fJdrT9kfWf5D3IW8AGM1sGjM8ABmSoPDwZ5TKQQHZNB+rGNPAntHxsipLCaMMYLCwAAHgt9eAWXqAiIgIiICIiAq1tvhDZ4muIvuE+QNs/UBWGQngsBPNByj/APi7PWb7rfopg7K+fIqU2ni6N+8yOzeNtCfBQbJ45O53of7pgn6dik6anHKyrtHWvjOfXb6EKyYZiMUmQduu5OyPlwKmCuVuw0gcXQTOB5O4+f/AOLQlnr6b6WHpG/aGfvkfcrqEUCy9CEHLYaqpqz0ccLoxxLg4Zd97ZfwqRwqljjBDCHO+s4EEk6ensr9PRNexzCLNe0tNssiCDmO4lUXEPhm9pLqacg67rv5+yCRhnAIve3Gyy9Pnl6fzVVOd1fS/TRF7ftDP3/YlYZNo5ZT0cUL2ucBnYjXXMgW8VdEnilRSPkbHJC2Uk2O6Be5NsiOWp7gVmNTh1C+0UJe/Lezv0dwDum/HmAq7jDTQAMuDUyN3nOuLxtOQDRqCfW1jrpA4diTGSb0jXPA4AgEG+R6zXA+BCRErVbQVjZC+OTpN43INs/ynL0K3qL4nOjynhLOZGh8jdp9VimxOjewut1uQaYpCe7d34nejFDf4sWzzCuGrxHt/TSC5kcDpYtPoLZLE2Z9VICMmA9Uc7HtHuHDme4KC2YwulqWh7I2OO86+R3btIvbQHtNVlxvFWUkdmgdI4ZDlw3j3DgFlWltDjAgYIIj1rWcfsj9yqiDe41B1B0PiOK+4AJHkySBl7necHEE9+6CfOxU1UbLPjhDgDJI4ghsXWDY7XDnDtdbhloPJaiKjV7NU0vahaDzZ1T7ZKLk2Esf/TzvYeDTn5XaQfZWa60WyPnqWwxOcwNs+V7cixlxZrTwe85DzOl0okti9mJQ68s/TOvZoG9ZhtYm7gCTnlYZXvfRdowTDBDGBbPj+yhtk8I/6jhxJHiTf2VjrasRMLjw4cSTkAPE2WVRmOVG+RCNDZ0n4b5N/MR6DvUlQ0+63vP8CjMIpS5xe/Mk7zjzJ4DuGQ8ApxUEREBERAREQEREBYZILrMiCKqqW+ThcKr4vscyS5Z1Sr4QteWjB0QclnpqimNnDeaP5qstNi7Ha9U9/wC66LU0HBzbhVvFNj433LeqVR5h20EsVrO3m8irJQbTxyZO6hXNqjCKinPVuR6j0SHGOEjbd/8AMwoOwskBFwQV9Lm2H429ubH3HK9x+4VhotsP/kb5jMILOQsTaRjTcMaDzAAWKkxOOUdRwK20HM9uPhIayV08VQ9jyXGxzGZvaxyOd7aWFhwXOMU2SxOj7cYnYOLdbeB/+pX6SIWrUQAoPzC3H2NuJGPicPquBB9Ct7CIpMSeIoQ5kQt0j+Of1G8N53sNe/tuJbLU8t9+CN/4mtI9CLJQYPFA3dijZG0aBjQ0C+uQCaIqNsOHUoyAsA1rRxOdmjj3k8cyc1Qq6vdM9z3m5J8hyA7lJ/EttZ0jXRxmSJugbwuGkm3E7295Nb3qixbTtB3ZWujdyII9jZILGx9iDxGf8HFZ6mtfLIZHuLnuNy463/TyUVT4hG/svafOx9Cs75gASTkBdaRixXEejbZo3nuIa1o1c45NaPVXX4fbJloAdm9x35X/AGn8bfdaOqPM8VUtjcKdUzf4lwyuWwjkMw+Xzza38x4Bd1wHCxDEBbM6/ss3kb8MQa0AaBQVfUdPMGjNkZsPvP0J8sx6rfxqvLGbrTZ77gfdH1n+WXmQsOB0QA3rZDIfuipOmg3Ggfy6yoiAiIgIiICIiAiIgIiICIiDwha81GD3LZRBEz0HMXChMQ2ajk+rY9yuKxSU7TwQcwrdkZGG8Zv4aqPM80Rs8E+OR9V1aTD+SjavCQ7tNugocGLtuMy0+nuFPUO1MzLdYPHJ2f8AqC+MQ2QY7s9VV2qwGaI9W/l+yDoVJtjG76Rrmd/ab7Z+yloaqOUXje13gfmNQuOtxORhs5t/DIrbp8ZYTruu9D5FB1KWA8lqyMVUo9p52aSbw5P63vr7qXg20afpYfNhv7G3zKDYnpwVB4psrBOLSRMd4gKfjxemk7Mu6eTsj76r7fBfRwPgdUHJsX+D0RuYJHQnlq30ULB8KZukb01U0xjUND98ji0XG6CRcXvlfiuzzMsouvbkoN/Y7BmNsQ0ANADQNGgCwA7gMlbJ5gxpc42AFye5Q2x/0HgVixiv6WTo29iM9b7zxo3wbr4+CDHA108pcci7h9hg0b+p7yVZY2BoAGgWlhVJuNudXfJb6oIiICIiAiIgIiICIiAiIgIiICIiAiIgLwheog15aJp4WWjUYUeGalkQU3ENn2P7TFWMQ2P13F1d8YOoutKfCWu0yQcZlw+aE5bw+S9jxd7e02/hkV0+swQ8W3CgK/ZhjuFigrMWMMdkTb8WXvotyKrI7LiPwnL00WCs2TcOzmomTDpIzlvN8EFnjxqYfXv3OH8HsvmbFnHtNPl/b9lXI8QkbrZ3jkVuQYg067zPDT0/sgslFta5sfQwt3CdZDckX4i4AHn6Kw7P0Adu/ZaAfE669+qqGFUPTyNax1z3DQczkun0VII2Bo4e6kGwiIqCIiAiIgIiICIiAiIgIiICIiAiIgIiICIiAiIgIiICwy0jXahZkQRU+CA6KKqsBPFt1akQc6q9mGH6tloDYuRx6gv4rqRiHIL0NsghNmNnRSszsXnU8u5TiIgIiICIiAiIgIiICIiAiIgIiICIiAiIgIiICIiAiIgLxEQeoiIC8K9RAREQEREBERAREQEREBERAREQEREH/9k=">
            <a:extLst>
              <a:ext uri="{FF2B5EF4-FFF2-40B4-BE49-F238E27FC236}">
                <a16:creationId xmlns:a16="http://schemas.microsoft.com/office/drawing/2014/main" id="{B673FF63-0235-4DFD-F2D8-66125827C7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26" name="Picture 2" descr="Mark Twain | Books, Cause of Death, Quotes, House, &amp; Famous Works |  Britannica">
            <a:extLst>
              <a:ext uri="{FF2B5EF4-FFF2-40B4-BE49-F238E27FC236}">
                <a16:creationId xmlns:a16="http://schemas.microsoft.com/office/drawing/2014/main" id="{6123EA65-DEA1-D651-C7DB-BB0C0571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933133"/>
            <a:ext cx="3619500" cy="400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609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64B165F-F9F0-FC56-673A-BA6777A72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8E9B291A-517E-D92D-224F-4A0A358EF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9144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Mark Twain on Stories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E0A9C96B-D58C-4A6F-C529-660DFB59C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2438400"/>
            <a:ext cx="77724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Never let the truth get in the way of a good story.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Truth is stranger than fiction, but it is because fiction is obliged to stick to the possibilities; truth isn’t.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324544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B0EFE2F-5A74-4814-2DFC-699A15664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9FEE0E63-08B4-D5E5-A7E8-2352010DF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1868" y="7620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Mark Twain on Stories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12FB3C04-EF71-275B-058E-FC0275151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768" y="2209800"/>
            <a:ext cx="7772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If you tell the truth, you don’t have to remember anything.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If you wish to lower yourself in a person’s favor, one good way is to tell his story over again, the way </a:t>
            </a:r>
            <a:r>
              <a:rPr lang="en-US" altLang="en-US" i="1" dirty="0"/>
              <a:t>you</a:t>
            </a:r>
            <a:r>
              <a:rPr lang="en-US" altLang="en-US" dirty="0"/>
              <a:t> heard it.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06803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6858000" cy="10287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A Story in 6 Words</a:t>
            </a:r>
            <a:endParaRPr lang="en-US" altLang="en-US" dirty="0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19600" y="2907368"/>
            <a:ext cx="34290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For sale: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baby shoes,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never worn.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7" y="2438400"/>
            <a:ext cx="2337648" cy="29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07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utoUpdateAnimBg="0"/>
      <p:bldP spid="203780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52600"/>
            <a:ext cx="6400800" cy="3276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000" dirty="0">
                <a:cs typeface="Arial" panose="020B0604020202020204" pitchFamily="34" charset="0"/>
              </a:rPr>
              <a:t>“He was an old man who fished alone in a skiff in the Gulf Stream and he had gone eighty-four days now without taking a fish.”</a:t>
            </a:r>
          </a:p>
        </p:txBody>
      </p:sp>
    </p:spTree>
    <p:extLst>
      <p:ext uri="{BB962C8B-B14F-4D97-AF65-F5344CB8AC3E}">
        <p14:creationId xmlns:p14="http://schemas.microsoft.com/office/powerpoint/2010/main" val="1377090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2100" y="838200"/>
            <a:ext cx="6019800" cy="762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000" i="1" dirty="0">
                <a:cs typeface="Arial" panose="020B0604020202020204" pitchFamily="34" charset="0"/>
              </a:rPr>
              <a:t>The Old Man and the Sea</a:t>
            </a:r>
            <a:endParaRPr lang="en-US" altLang="en-US" sz="4000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013361"/>
            <a:ext cx="3200400" cy="399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2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90700"/>
            <a:ext cx="6400800" cy="3276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000" dirty="0">
                <a:cs typeface="Arial" panose="020B0604020202020204" pitchFamily="34" charset="0"/>
              </a:rPr>
              <a:t>“When Augustus came out</a:t>
            </a:r>
          </a:p>
          <a:p>
            <a:pPr marL="0" indent="0" eaLnBrk="1" hangingPunct="1">
              <a:buFontTx/>
              <a:buNone/>
            </a:pPr>
            <a:r>
              <a:rPr lang="en-US" altLang="en-US" sz="4000" dirty="0">
                <a:cs typeface="Arial" panose="020B0604020202020204" pitchFamily="34" charset="0"/>
              </a:rPr>
              <a:t>on the porch, the blue pigs</a:t>
            </a:r>
          </a:p>
          <a:p>
            <a:pPr marL="0" indent="0" eaLnBrk="1" hangingPunct="1">
              <a:buFontTx/>
              <a:buNone/>
            </a:pPr>
            <a:r>
              <a:rPr lang="en-US" altLang="en-US" sz="4000" dirty="0">
                <a:cs typeface="Arial" panose="020B0604020202020204" pitchFamily="34" charset="0"/>
              </a:rPr>
              <a:t>were eating a rattlesnake – </a:t>
            </a:r>
          </a:p>
          <a:p>
            <a:pPr marL="0" indent="0" eaLnBrk="1" hangingPunct="1">
              <a:buFontTx/>
              <a:buNone/>
            </a:pPr>
            <a:r>
              <a:rPr lang="en-US" altLang="en-US" sz="4000" dirty="0">
                <a:cs typeface="Arial" panose="020B0604020202020204" pitchFamily="34" charset="0"/>
              </a:rPr>
              <a:t>not a very big one.”</a:t>
            </a:r>
          </a:p>
        </p:txBody>
      </p:sp>
    </p:spTree>
    <p:extLst>
      <p:ext uri="{BB962C8B-B14F-4D97-AF65-F5344CB8AC3E}">
        <p14:creationId xmlns:p14="http://schemas.microsoft.com/office/powerpoint/2010/main" val="355235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924800" cy="762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000" dirty="0">
                <a:cs typeface="Arial" panose="020B0604020202020204" pitchFamily="34" charset="0"/>
              </a:rPr>
              <a:t> Larry </a:t>
            </a:r>
            <a:r>
              <a:rPr lang="en-US" altLang="en-US" sz="4000" dirty="0" err="1">
                <a:cs typeface="Arial" panose="020B0604020202020204" pitchFamily="34" charset="0"/>
              </a:rPr>
              <a:t>McMurtry’s</a:t>
            </a:r>
            <a:r>
              <a:rPr lang="en-US" altLang="en-US" sz="4000" dirty="0">
                <a:cs typeface="Arial" panose="020B0604020202020204" pitchFamily="34" charset="0"/>
              </a:rPr>
              <a:t> </a:t>
            </a:r>
            <a:r>
              <a:rPr lang="en-US" altLang="en-US" sz="4000" i="1" dirty="0">
                <a:cs typeface="Arial" panose="020B0604020202020204" pitchFamily="34" charset="0"/>
              </a:rPr>
              <a:t>Lonesome Dove</a:t>
            </a:r>
            <a:endParaRPr lang="en-US" altLang="en-US" sz="40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07" y="19050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63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752600"/>
            <a:ext cx="6400800" cy="3276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000" dirty="0">
                <a:cs typeface="Arial" panose="020B0604020202020204" pitchFamily="34" charset="0"/>
              </a:rPr>
              <a:t>“In my younger and more vulnerable years my father gave me some advice that I’ve been turning over in my mind ever since.”</a:t>
            </a:r>
          </a:p>
        </p:txBody>
      </p:sp>
    </p:spTree>
    <p:extLst>
      <p:ext uri="{BB962C8B-B14F-4D97-AF65-F5344CB8AC3E}">
        <p14:creationId xmlns:p14="http://schemas.microsoft.com/office/powerpoint/2010/main" val="2573009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4DB1E16-D7AB-5BE0-CD89-4BDFE12A5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133CE052-FDE0-A71C-E44A-CA0F29CF8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600" dirty="0">
                <a:cs typeface="Arial" panose="020B0604020202020204" pitchFamily="34" charset="0"/>
              </a:rPr>
              <a:t>A Timeless Art</a:t>
            </a:r>
          </a:p>
        </p:txBody>
      </p:sp>
      <p:pic>
        <p:nvPicPr>
          <p:cNvPr id="2054" name="Picture 6" descr="The Stoned Age: Were cavemen on drugs? - Salon.com">
            <a:extLst>
              <a:ext uri="{FF2B5EF4-FFF2-40B4-BE49-F238E27FC236}">
                <a16:creationId xmlns:a16="http://schemas.microsoft.com/office/drawing/2014/main" id="{1E76846D-3239-BFBB-366A-EEC95B3A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52600"/>
            <a:ext cx="6191250" cy="41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87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457200"/>
            <a:ext cx="4762500" cy="1295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000" dirty="0">
                <a:cs typeface="Arial" panose="020B0604020202020204" pitchFamily="34" charset="0"/>
              </a:rPr>
              <a:t> F. Scott Fitzgerald’s              </a:t>
            </a:r>
            <a:r>
              <a:rPr lang="en-US" altLang="en-US" sz="4000" i="1" dirty="0">
                <a:cs typeface="Arial" panose="020B0604020202020204" pitchFamily="34" charset="0"/>
              </a:rPr>
              <a:t>The Great Gatsby</a:t>
            </a:r>
            <a:endParaRPr lang="en-US" altLang="en-US" sz="4000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2907969" cy="39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13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53" y="762000"/>
            <a:ext cx="5105400" cy="762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000" dirty="0">
                <a:cs typeface="Arial" panose="020B0604020202020204" pitchFamily="34" charset="0"/>
              </a:rPr>
              <a:t> “Heroes and Villains”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53" y="2209800"/>
            <a:ext cx="64770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45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53" y="762000"/>
            <a:ext cx="5105400" cy="762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000" dirty="0">
                <a:cs typeface="Arial" panose="020B0604020202020204" pitchFamily="34" charset="0"/>
              </a:rPr>
              <a:t> “Heroes and Villains”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65" y="2057400"/>
            <a:ext cx="3762375" cy="37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12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53" y="762000"/>
            <a:ext cx="5105400" cy="762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000" dirty="0">
                <a:cs typeface="Arial" panose="020B0604020202020204" pitchFamily="34" charset="0"/>
              </a:rPr>
              <a:t> “Heroes and Villains”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53" y="2057400"/>
            <a:ext cx="65532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52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53" y="762000"/>
            <a:ext cx="5105400" cy="762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000" dirty="0">
                <a:cs typeface="Arial" panose="020B0604020202020204" pitchFamily="34" charset="0"/>
              </a:rPr>
              <a:t> “Heroes and Villains”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26" y="2133600"/>
            <a:ext cx="5959453" cy="356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26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C1FB047-E3A6-08C7-4968-A04F24C8C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98BAEA83-E559-72B7-B2A9-7FB0C9C29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914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600" dirty="0">
                <a:cs typeface="Arial" panose="020B0604020202020204" pitchFamily="34" charset="0"/>
              </a:rPr>
              <a:t>When Do You Tell the Story?</a:t>
            </a:r>
          </a:p>
        </p:txBody>
      </p:sp>
      <p:pic>
        <p:nvPicPr>
          <p:cNvPr id="1026" name="Picture 2" descr="11,100+ Mom Reading To Baby Stock Photos, Pictures &amp; Royalty-Free Images -  iStock">
            <a:extLst>
              <a:ext uri="{FF2B5EF4-FFF2-40B4-BE49-F238E27FC236}">
                <a16:creationId xmlns:a16="http://schemas.microsoft.com/office/drawing/2014/main" id="{229D68B2-FC4D-2783-7B5F-7009AB61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057400"/>
            <a:ext cx="5105400" cy="37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36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914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600" dirty="0">
                <a:cs typeface="Arial" panose="020B0604020202020204" pitchFamily="34" charset="0"/>
              </a:rPr>
              <a:t>Closing Arguments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72" y="1977816"/>
            <a:ext cx="5858256" cy="39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21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73C2507-4FEA-2E47-664E-76DC3EE14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C0E4C803-170D-B188-EFD5-390016332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914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600" dirty="0">
                <a:cs typeface="Arial" panose="020B0604020202020204" pitchFamily="34" charset="0"/>
              </a:rPr>
              <a:t>Direct Exams of Your Witnesses</a:t>
            </a:r>
          </a:p>
        </p:txBody>
      </p:sp>
      <p:pic>
        <p:nvPicPr>
          <p:cNvPr id="2050" name="Picture 2" descr="What Can You Argue to a Jury About a Witness' Credibility? North Carolina  Supreme Court Provides Some Guidance | North Carolina Appellate Practice  Blog">
            <a:extLst>
              <a:ext uri="{FF2B5EF4-FFF2-40B4-BE49-F238E27FC236}">
                <a16:creationId xmlns:a16="http://schemas.microsoft.com/office/drawing/2014/main" id="{6BD2F3A2-4F28-0412-24E4-B9D8D35A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438400"/>
            <a:ext cx="694944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38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E7B5525-C27C-41ED-1856-0A82DDCC3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9F45DC73-DBAB-4AE2-1BB4-F1E782A519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" y="5181600"/>
            <a:ext cx="8382000" cy="914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800" dirty="0">
                <a:cs typeface="Arial" panose="020B0604020202020204" pitchFamily="34" charset="0"/>
              </a:rPr>
              <a:t> Voir Dire</a:t>
            </a:r>
          </a:p>
        </p:txBody>
      </p:sp>
      <p:pic>
        <p:nvPicPr>
          <p:cNvPr id="3077" name="Picture 5" descr="https://encrypted-tbn3.gstatic.com/images?q=tbn:ANd9GcS59L8etF-sbS6WXrVD6-gIShKXTkXoUm_FL0okrHqbSDJQ5_XHFQ">
            <a:hlinkClick r:id="rId3"/>
            <a:extLst>
              <a:ext uri="{FF2B5EF4-FFF2-40B4-BE49-F238E27FC236}">
                <a16:creationId xmlns:a16="http://schemas.microsoft.com/office/drawing/2014/main" id="{2E8ABF2F-C482-74BE-967D-51A7438CB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53" y="1447800"/>
            <a:ext cx="545129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264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914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600" dirty="0">
                <a:cs typeface="Arial" panose="020B0604020202020204" pitchFamily="34" charset="0"/>
              </a:rPr>
              <a:t>Opening Statements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0" y="2286000"/>
            <a:ext cx="5778500" cy="360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27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3C15496-8621-F4FA-E8C3-4F6B28103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EAC4B477-9944-A2DB-DEEB-6D4071B82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781050"/>
            <a:ext cx="7772400" cy="914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600" dirty="0">
                <a:cs typeface="Arial" panose="020B0604020202020204" pitchFamily="34" charset="0"/>
              </a:rPr>
              <a:t>A Timeless Art</a:t>
            </a:r>
          </a:p>
        </p:txBody>
      </p:sp>
      <p:pic>
        <p:nvPicPr>
          <p:cNvPr id="2" name="Picture 4" descr="The Iliad and the Odyssey: (Barnes and Noble Collectible Classics: Omnibus Edition) [Book]">
            <a:extLst>
              <a:ext uri="{FF2B5EF4-FFF2-40B4-BE49-F238E27FC236}">
                <a16:creationId xmlns:a16="http://schemas.microsoft.com/office/drawing/2014/main" id="{4235ABF0-BA73-7A46-A0D9-6EFB98C6A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1687"/>
            <a:ext cx="2570048" cy="371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The Trojan War Summary">
            <a:extLst>
              <a:ext uri="{FF2B5EF4-FFF2-40B4-BE49-F238E27FC236}">
                <a16:creationId xmlns:a16="http://schemas.microsoft.com/office/drawing/2014/main" id="{42E7C149-9BB8-F546-2E4D-F8520EAF6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254" y="19050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41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How to Argue Without Arguing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772400" cy="41910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1.  Ask yourself …</a:t>
            </a:r>
          </a:p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2.  Does it make more sense that X </a:t>
            </a:r>
          </a:p>
          <a:p>
            <a:pPr marL="0" indent="0" eaLnBrk="1" hangingPunct="1">
              <a:buNone/>
            </a:pPr>
            <a:r>
              <a:rPr lang="en-US" altLang="en-US" dirty="0">
                <a:cs typeface="Arial" panose="020B0604020202020204" pitchFamily="34" charset="0"/>
              </a:rPr>
              <a:t>       occurred or that Y occurred?</a:t>
            </a:r>
          </a:p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3.  Who had the best opportunity to </a:t>
            </a:r>
          </a:p>
          <a:p>
            <a:pPr marL="0" indent="0" eaLnBrk="1" hangingPunct="1">
              <a:buNone/>
            </a:pPr>
            <a:r>
              <a:rPr lang="en-US" altLang="en-US" dirty="0">
                <a:cs typeface="Arial" panose="020B0604020202020204" pitchFamily="34" charset="0"/>
              </a:rPr>
              <a:t>       do X?</a:t>
            </a:r>
          </a:p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4.  On the one hand, you’ll hear X, </a:t>
            </a:r>
          </a:p>
          <a:p>
            <a:pPr marL="0" indent="0" eaLnBrk="1" hangingPunct="1">
              <a:buNone/>
            </a:pPr>
            <a:r>
              <a:rPr lang="en-US" altLang="en-US" dirty="0">
                <a:cs typeface="Arial" panose="020B0604020202020204" pitchFamily="34" charset="0"/>
              </a:rPr>
              <a:t>       but on the other hand, you’ll hear Y.</a:t>
            </a:r>
          </a:p>
        </p:txBody>
      </p:sp>
    </p:spTree>
    <p:extLst>
      <p:ext uri="{BB962C8B-B14F-4D97-AF65-F5344CB8AC3E}">
        <p14:creationId xmlns:p14="http://schemas.microsoft.com/office/powerpoint/2010/main" val="1312643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How to Argue Without Arguing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611" y="1828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5.  Mr. Jones will testify that X </a:t>
            </a:r>
          </a:p>
          <a:p>
            <a:pPr marL="0" indent="0" eaLnBrk="1" hangingPunct="1">
              <a:buNone/>
            </a:pPr>
            <a:r>
              <a:rPr lang="en-US" altLang="en-US" dirty="0">
                <a:cs typeface="Arial" panose="020B0604020202020204" pitchFamily="34" charset="0"/>
              </a:rPr>
              <a:t>       occurred, but 5 witnesses will     </a:t>
            </a:r>
          </a:p>
          <a:p>
            <a:pPr marL="0" indent="0" eaLnBrk="1" hangingPunct="1">
              <a:buNone/>
            </a:pPr>
            <a:r>
              <a:rPr lang="en-US" altLang="en-US" dirty="0">
                <a:cs typeface="Arial" panose="020B0604020202020204" pitchFamily="34" charset="0"/>
              </a:rPr>
              <a:t>       testify that Y actually occurred.</a:t>
            </a:r>
          </a:p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6.  Mr. Jones will testify that the </a:t>
            </a:r>
          </a:p>
          <a:p>
            <a:pPr marL="0" indent="0" eaLnBrk="1" hangingPunct="1">
              <a:buNone/>
            </a:pPr>
            <a:r>
              <a:rPr lang="en-US" altLang="en-US" dirty="0">
                <a:cs typeface="Arial" panose="020B0604020202020204" pitchFamily="34" charset="0"/>
              </a:rPr>
              <a:t>       policy did not require X, but  </a:t>
            </a:r>
          </a:p>
          <a:p>
            <a:pPr marL="0" indent="0" eaLnBrk="1" hangingPunct="1">
              <a:buNone/>
            </a:pPr>
            <a:r>
              <a:rPr lang="en-US" altLang="en-US" dirty="0">
                <a:cs typeface="Arial" panose="020B0604020202020204" pitchFamily="34" charset="0"/>
              </a:rPr>
              <a:t>       according to 5 different </a:t>
            </a:r>
          </a:p>
          <a:p>
            <a:pPr marL="0" indent="0" eaLnBrk="1" hangingPunct="1">
              <a:buNone/>
            </a:pPr>
            <a:r>
              <a:rPr lang="en-US" altLang="en-US" dirty="0">
                <a:cs typeface="Arial" panose="020B0604020202020204" pitchFamily="34" charset="0"/>
              </a:rPr>
              <a:t>       documents the policy </a:t>
            </a:r>
            <a:r>
              <a:rPr lang="en-US" altLang="en-US" i="1" dirty="0">
                <a:cs typeface="Arial" panose="020B0604020202020204" pitchFamily="34" charset="0"/>
              </a:rPr>
              <a:t>did</a:t>
            </a:r>
            <a:r>
              <a:rPr lang="en-US" altLang="en-US" dirty="0">
                <a:cs typeface="Arial" panose="020B0604020202020204" pitchFamily="34" charset="0"/>
              </a:rPr>
              <a:t>  require X.</a:t>
            </a:r>
          </a:p>
        </p:txBody>
      </p:sp>
    </p:spTree>
    <p:extLst>
      <p:ext uri="{BB962C8B-B14F-4D97-AF65-F5344CB8AC3E}">
        <p14:creationId xmlns:p14="http://schemas.microsoft.com/office/powerpoint/2010/main" val="2769395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u="sng"/>
              <a:t>How to Argue Without Arguing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235" y="2743200"/>
            <a:ext cx="7772400" cy="24384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7.  Ask yourself who has the most </a:t>
            </a:r>
          </a:p>
          <a:p>
            <a:pPr marL="0" indent="0" eaLnBrk="1" hangingPunct="1">
              <a:buNone/>
            </a:pPr>
            <a:r>
              <a:rPr lang="en-US" altLang="en-US" dirty="0">
                <a:cs typeface="Arial" panose="020B0604020202020204" pitchFamily="34" charset="0"/>
              </a:rPr>
              <a:t>       incentive to say that X occurred, </a:t>
            </a:r>
          </a:p>
          <a:p>
            <a:pPr marL="0" indent="0" eaLnBrk="1" hangingPunct="1">
              <a:buNone/>
            </a:pPr>
            <a:r>
              <a:rPr lang="en-US" altLang="en-US" dirty="0">
                <a:cs typeface="Arial" panose="020B0604020202020204" pitchFamily="34" charset="0"/>
              </a:rPr>
              <a:t>       as opposed to saying that Y </a:t>
            </a:r>
          </a:p>
          <a:p>
            <a:pPr marL="0" indent="0" eaLnBrk="1" hangingPunct="1">
              <a:buNone/>
            </a:pPr>
            <a:r>
              <a:rPr lang="en-US" altLang="en-US" dirty="0">
                <a:cs typeface="Arial" panose="020B0604020202020204" pitchFamily="34" charset="0"/>
              </a:rPr>
              <a:t>       occurred.</a:t>
            </a:r>
          </a:p>
        </p:txBody>
      </p:sp>
    </p:spTree>
    <p:extLst>
      <p:ext uri="{BB962C8B-B14F-4D97-AF65-F5344CB8AC3E}">
        <p14:creationId xmlns:p14="http://schemas.microsoft.com/office/powerpoint/2010/main" val="1629901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85E5633-AF9C-4237-A1A4-25C262198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A7ADD457-6A04-3230-0D44-F42652E18A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914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600" dirty="0">
                <a:cs typeface="Arial" panose="020B0604020202020204" pitchFamily="34" charset="0"/>
              </a:rPr>
              <a:t>Cross Exams of </a:t>
            </a:r>
            <a:r>
              <a:rPr lang="en-US" altLang="en-US" sz="3600" i="1" dirty="0">
                <a:cs typeface="Arial" panose="020B0604020202020204" pitchFamily="34" charset="0"/>
              </a:rPr>
              <a:t>Their</a:t>
            </a:r>
            <a:r>
              <a:rPr lang="en-US" altLang="en-US" sz="3600" dirty="0">
                <a:cs typeface="Arial" panose="020B0604020202020204" pitchFamily="34" charset="0"/>
              </a:rPr>
              <a:t> Witnesses</a:t>
            </a:r>
          </a:p>
        </p:txBody>
      </p:sp>
      <p:pic>
        <p:nvPicPr>
          <p:cNvPr id="3074" name="Picture 2" descr="NITA On-Demand - Cross Examination">
            <a:extLst>
              <a:ext uri="{FF2B5EF4-FFF2-40B4-BE49-F238E27FC236}">
                <a16:creationId xmlns:a16="http://schemas.microsoft.com/office/drawing/2014/main" id="{EDC852CC-F1E6-2659-F6F3-18AA71F0D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205037"/>
            <a:ext cx="6375400" cy="3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58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76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EAB6CB7-951B-CFBF-A74A-058755AA0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of Charge Creative Commons credibility Image - Highway Signs 3">
            <a:extLst>
              <a:ext uri="{FF2B5EF4-FFF2-40B4-BE49-F238E27FC236}">
                <a16:creationId xmlns:a16="http://schemas.microsoft.com/office/drawing/2014/main" id="{3A9E9B08-FA23-24A6-56AF-80FD498AA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711200"/>
            <a:ext cx="8153400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2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71488"/>
            <a:ext cx="6858000" cy="10287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Achilles’ Heels</a:t>
            </a:r>
            <a:r>
              <a:rPr lang="en-US" altLang="en-US" dirty="0"/>
              <a:t>  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1200" y="1981200"/>
            <a:ext cx="7772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Damaging admissions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Inconsistent statements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Violations of policies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Contributory negligence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Prior injuries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Delays in treatment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Criminal records</a:t>
            </a:r>
          </a:p>
        </p:txBody>
      </p:sp>
      <p:pic>
        <p:nvPicPr>
          <p:cNvPr id="6150" name="Picture 6" descr="http://t0.gstatic.com/images?q=tbn:ANd9GcR9frkRF9dD8fPyOhOTR02MF2tFj1OAZCrg9JGp57WgpLvOw8c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084388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981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3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3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utoUpdateAnimBg="0"/>
      <p:bldP spid="203780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514350"/>
          </a:xfrm>
        </p:spPr>
        <p:txBody>
          <a:bodyPr/>
          <a:lstStyle/>
          <a:p>
            <a:pPr eaLnBrk="1" hangingPunct="1"/>
            <a:r>
              <a:rPr lang="en-US" altLang="en-US" u="sng"/>
              <a:t>Gerry Spence</a:t>
            </a:r>
            <a:r>
              <a:rPr lang="en-US" altLang="en-US"/>
              <a:t>:</a:t>
            </a:r>
            <a:r>
              <a:rPr lang="en-US" altLang="en-US" i="1"/>
              <a:t> 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772400" cy="4191000"/>
          </a:xfrm>
        </p:spPr>
        <p:txBody>
          <a:bodyPr/>
          <a:lstStyle/>
          <a:p>
            <a:pPr eaLnBrk="1" hangingPunct="1"/>
            <a:r>
              <a:rPr lang="en-US" altLang="en-US" sz="3600"/>
              <a:t>“A concession coming from your mouth is not nearly as hurtful as an exposure coming from your opponent’s.”   </a:t>
            </a:r>
          </a:p>
          <a:p>
            <a:pPr eaLnBrk="1" hangingPunct="1"/>
            <a:r>
              <a:rPr lang="en-US" altLang="en-US" sz="3600"/>
              <a:t>Can be forgiven for wrongdoing, but cannot be forgiven for  wrongdoing we tried to cover up.   </a:t>
            </a:r>
          </a:p>
        </p:txBody>
      </p:sp>
      <p:pic>
        <p:nvPicPr>
          <p:cNvPr id="5" name="Picture 6" descr="http://t1.gstatic.com/images?q=tbn:ANd9GcQuO4cxI0f1QToH8dAsEQbN8KPty5K5BdJrhexxZH9j1-P4NJ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12192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494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  <p:bldP spid="20992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The Rice-Leggett Study</a:t>
            </a:r>
            <a:r>
              <a:rPr lang="en-US" altLang="en-US" i="1" dirty="0">
                <a:latin typeface="Arial" panose="020B0604020202020204" pitchFamily="34" charset="0"/>
              </a:rPr>
              <a:t>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483" name="AutoShape 6" descr="data:image/jpeg;base64,/9j/4AAQSkZJRgABAQAAAQABAAD/2wCEAAkGBhMREBQUEhIVExUVFhQWGBYVGBgaFhIWGBQVFRUVFRYaGyYeGBwjGhcUIC8gIycpLCwsFR4xNTAqNiYrLCkBCQoKDQwOFA8PFCkcFBgpKSk1KSkpKSkpKSkpKS4pKSkpKSkpKSkpKTU2KSo2KSkpKSkpKSkpKSkpKSkpKSkpKf/AABEIAMIBAwMBIgACEQEDEQH/xAAcAAEAAgMBAQEAAAAAAAAAAAAABQYDBAcBAgj/xABDEAABAwIDBAgCCQIEBQUAAAABAAIDBBEFITEGEkFREyIyYXGBkaEHsTNCUmJygsHR8CPhFJKishUWQ2PSJDRTwvH/xAAYAQEBAQEBAAAAAAAAAAAAAAAAAQIEA//EAB0RAQEBAAICAwAAAAAAAAAAAAABESExEiICAzL/2gAMAwEAAhEDEQA/AO4oiICIiAiIgIiICIiAiIgIiICIiAiIgIiICIiAiIgIiICIiAiIgIiICIiAiIgIiICIiAiIgIiICIiAiIgIvHOAFzlZQFZt5RRO3XVAv3Nc4DzAsgsCKCg24oX6VUX5ju/7gFJQYtC/sTRu/C9p+RQbaLwFeoCIiAiIgIiICIiAiIgIiICLxeoCIiAiIgIiICIiAiIgIiIC+XvABJIAGZJ0HivJZQ0EuIAAuSdAFUcXxkzZDKIaA6v5Od3ch6qCO22x+eVhZTNPR87gF/fY/V7uK5bVYXUA3dE/xtf5LpUst1Xa3FXvfaA2a3V1r7x5DuSVFKeHN1Dh4gj5r4E6ub8Qnbk5rX21u352WCStjd9JSsPeLfstamK5BjErOxI9v4XOHyKk6fbytZpVS+bt7/ddbLoKJ2sT4/An91idgNI7s1Dmfit+oCbFxIU3xarm6yMf+Jjfm2ylqb41TD6SCJ34S5vz3lVXbFl30c8b/b5XWtJsfUtN9wPH3XDP1snA6XS/GeA/SU8jfwua757ql6X4p0D9ZHs/Gx3zbdcv/wCIyxtDX0srWjgOs0eVrLAcXpXduMA97LEebbFRXb6Ta6jl7FVCe4vAPo6xUpHM1wu0hw5g3Hsvz+xtE/ju/hkI9nhyzxYTE3rRVUsYGd7NNvNj2n2Tgd7uvV+c4dv6yJxEdXK5oJsXHeBF8juvvZTFH8Zq1naMUn4mWPqwj5K4mu6Iua7J/GmCqlbDPH0Mj3BrXA70bnE2AN7FtzYcddV0oKKIiICIiAiIgIiICIiAiIgIiIC+ZHhoJOgF1iqqxkYu9wCr9bjjZHBry6Nrsxdps8c72zCCKxvaN0rjeGdsTTl/SeQ8/afYHLkLKH/4tG826Rt+RNj6GxV8oqiIgBj2EcgQs9RhMMotJGx3iAfmpYOZ4nTvkaGscA09rW5HIFYoaMxNAaLnmPqjnbir3UfD6ldmxrojzjc5vs0geyj5/h/IPoqp3hIGu/QH3UywVJ/VBJB3ScmnVzvtOPALG5oJdcgj6zrdn7reasc2y9az6sUg7t5p/UKNqIJW5S0soH3Q148eqb+yCJkpWkgbmo6o/Vy1JsPZzyGruF+QUka6muQ5/RuIsd/eY7/WFmjoGODd1+81ugFi3xy1WtTFdkwm1uDnHIcbcyeC8EczN4tkcA3UhxspuXCJCDm0lxzdxA5AWyWCopHi4Mbixg6obmXnmSNFOBox41VMIG9e+gc0ZrIdpnHKWCN/877pvObYO+kfxP1G+J4rA1jTcEjo4zm4DtnlfiqPp1ZQv+kpSzvaP/EhfdNs3RVBIglkabXIuch4OH6rUlaL3c09fKMA2Hdcaq2bOYSIY7/Wfa57uA/VNFZqPhq76k4/M0j5FQON7GVULCQGv/A7O3gbLroCpfxCxzoad5B6zuozxN8/IXPkEnyoqnwfwA1mJMc4dSC0ru9wNox/mF/yr9Prm/wO2Y/w2HtlcLST/wBQ31DSLRj/AC5/mXSFaR6iIooiIgIiICIiAiIgIijMVx+KnHWcCeX7oJF7wBcmwVdxfa5jDuRjfcTbLn+nmq7i20c08UjmMd2XBhOTAbWBPgSM1zpmOYhTuvLR79tXR2d52zt6BBa9rcVr+mY6GHeAbvFr3WfvXve2mijIviXUQEGellbawvYOBGZI3hbUnM6lajPiH09oxDIJNN2zsz+EH9FZ9mMBm3xPUv6MHqtabXN87Z5cNAiI2kq6nESBAxzIzY3cD6/2GSttNtgJN2MTdUbodK0DefzIOYYBzzJyy5TrGXyGQItbTLxVUr/hRQuO9EZoHk3JhkNr/muip3D8Zlt/7iN9ybNcM7ZkXcC3Ow5emS+qTbuMziF+4N42D2uNr2uBYi+eioFTsNUiQNpcSLuBEwF/Brhe/FbdbstNRwdJDGaupJFy2wEbc94MBN7nmM0R0yo2ghYTcucG5Oc1pc1hOgLhxX1Hi8Eg6sjHeYv6FcZi+Ir4RuVNPLD2RaSM2G6b5XAtmTwW1J8Qaec3L2Pdo0WcCOTRoPXzRXV6qkjeM2tcPAEemiqmO7PUEYD3QNDnHdb0Y3HOd3FhaonZ7G5Imuc/IP3d1pJGQvn3DMZ+2iybRYCMQEYM5Ju7rNIYGFpIuwC5LcybkaC6DJ/yw3LopqlnV3u22Rgs4tLf6gNyCLWB4hYf8BOOzURSC5H9SNzCSNRvMcR7Kuf8oV9OC+CveWNIDXPbcOsbgtIIJHfbLJY6WDE5JmB80BaCM7OtYG9g0C+utrX5qCzPZOO3TNkH/bkY7/S/cK06joN3dmp5Yh96J7RfnvMBHurBi1e2lp3vd1i1riBqXHMjLlkq3hHxFpXgB04a7e6wdcdXLJgFgDrr3IPaWgpHyB7Zg9wyAMgNhyscwrE1aMuI0ssZcXwzWGYe1ji4utuhl9RmQTwtlqsVFR08mcbDHr9FI9mmWW663twUEhVzbrPFctxKnOKYvDSNzjjP9S3ACzpD6AN8Suo12xFVJCHU1TY2NmTgPH+ZoBHuoz4PbAy0ktRNUgGVzy0EEEFgO85wI+07/arIOp0VOGMa0CwAAtyyyHos6LxUeoiICIiAiIgIi8ug9WKoqWsaXPIaBxKjsSx9sdwwb7+Q0Hif0XJNt9uy2p6OZzt3dBy0BJILfZBe8W29YXbkZIHF4Fz/AG8lzDHceqm1EjhTulhuN1zTcgWF7gXIzvwUjR7UQSMY2Pot5oPWObnEm97OyvoNMrZLHiu07WixcHu4ZNuOGbgL+V0wYsL+KcTAWuaWH7Lm5NPHIcT3ryGunrpNymaSOLzoOOZ59wz8FO7J4Ialrn1lOwtJu0yNu+1tLEZcMjnmdFdaalEcZZA1sZtZpa0dU9zRkgxYTh/QxMa8iSRrQC6wFrAC2WqzYrs6KtrRKXADMFriLd9sx6hVs4ViNObMlbKB9V2R9Haeq8O11XD1ZqV35b2PflvBEbEmy88IJgrXADhIMvUH9F9UVFiMmUro+jI7YIz9ACkk8kzRJKDBFl2rjXLjmSpehljDQGOBbzBuL6Zn0UEG7H4KOUxva/gOkLbbx47oNrjwU9h21VK7SVt/vZG3LOy35DHuWduO7j1g7y4Kt4tgFHYl0LWE6bl2Hxs029QipyvxWLdJJa4cACDf+c1XabZimnm6d1LEHfa3ADfK3VAtfvWbBtlII+u1z3X0D+Fu63PisFW3EoXkxNjlZfstIFhw6rrH0JQfe0vw7bWkOZUSwPYMi2xaBe5u3I696q9RsDi9P9FUQVAt9a7HEeYt7qxs+IEkOVTSyRHnbLyJFvdbcW30E3YLnPOgI1/RUURlXibZmwT0ZH3muBYAbm4cCQBfXx5q10sbaOndNM6+6C4nmbaNHAZAAchfit5kW8emlt1bm/Dhx4gfqVA4nUmqdu2BYcgw2se83yU7GtDtHDUP3uka/uDgCO4X09FmxLBaGVvWjY92u85lzmOxvZHI8bKMxH4XUjmiRpEYNgSx5ux5Bu0tZvDgSCBmCOKgTsdMw/0K2Ucg4XB5Zg/otI3anYqiuAAYS4hoLXuFyTYAA3FyctOK6VsNswyKJrGg7ouSXOLjc24m3doAqZsds1M+Vr6qUSuZdrGt3rNJyLnFzR1rZCwy3nHW1uzYfRiJgHHis9q+a2cQxdUZ9lg5uOTR+p7gV8YPSdHGBr38zqSfEknzWl0nTz3HYjJa3k52j3+XZHnzU20WFlR6iIgIiICIiAiKubY7WtoWN6u9JJcMHAWtdzvUZcUE3W1zIm7z3Bo9z4DiqpW7UGYlrDuN5X6x8eXgFUJMVmqH78rr93ADkBwWvV4C57t+KVzHZZHNuQ5f3Uev1eHl79LtTSggAEC3LK/80WrX08MrSJWRvHHeF7eZVQiqK6EgOZ0o5tOfobH0ut6CmqqvttMLL5g6ny4+J8kdPh9f68piIqNhaCplLYWuiP8A2zkc+ViAPJWLZv4a09M4OO9I4HIyEHd8AAAD36qXw6kjgBbGBcZOPG41vxUrTOG7fIm9rEgAaZnPPySOT52W+s4Viba0wyFssD2NvkeQ4A5W91KUG1tM4dWRoJ03sreHC6k6qVjgG2a617kgWPgDwHNVaehoZZgzoiCfrQ5G/Ow4a5qsJTEdo42N6hEjjpY3F++2vgsmBTTgl8jsnf8ATIB4WBPI9wWWl2bpqZrzAN+UA7hkzaHWyVXkxWvpnHpYekZc5jMeRFj81EXCsom1IDZQXjO2vV52tpooKr2Bax14J5Iza9u0B3HQj1XxRfEiJw3ZA5h0sRe3yPstifa2IttCS9+gAByJ7uJVGgKHEonbscjJhzyuL8wRf3W9VwugjE9Wbuy6rc+t4jTx4e63MGo5GHpZXHfOjb5AHnz/AF8NZN2eud+f6qKhqDbKmky3ww6Wdp6jJWODEY3NG4QRb6pGvPeBUJiOxlJIN50TWuPFhAJ7wWquV+wojG9BUSMPBrrG/gQQVRcMQxFsTS5x8jx8lBUFCHSOk3Ay+tmtBudRcC/L1twWlgmDPOcsrpCDlcEBvhck3+S1dutrW0ULWNBO9kS3QNtmL6AnL3U7Hm1td08boInljdC8ccxlblkqAcLxKHOKZkzfsuyP+r/yKk8M23gcQWybjvvZd1s8irAzF2PGbIn3HaaN09x6hAPotCmHbOsgBE9K4A2BLbhrgDfvac+9SeCY2cQO5E17ALdI6/ZYdQ0jRx7I/FfgpaWfdHHy1J0AA4m9hbvVx2YwsvfxtkSL3ANhvZ8c7i6lRYNlsJ3RvkeH8KkcbrS1oYw2fJdrT9kfWf5D3IW8AGM1sGjM8ABmSoPDwZ5TKQQHZNB+rGNPAntHxsipLCaMMYLCwAAHgt9eAWXqAiIgIiICIiAq1tvhDZ4muIvuE+QNs/UBWGQngsBPNByj/APi7PWb7rfopg7K+fIqU2ni6N+8yOzeNtCfBQbJ45O53of7pgn6dik6anHKyrtHWvjOfXb6EKyYZiMUmQduu5OyPlwKmCuVuw0gcXQTOB5O4+f/AOLQlnr6b6WHpG/aGfvkfcrqEUCy9CEHLYaqpqz0ccLoxxLg4Zd97ZfwqRwqljjBDCHO+s4EEk6ensr9PRNexzCLNe0tNssiCDmO4lUXEPhm9pLqacg67rv5+yCRhnAIve3Gyy9Pnl6fzVVOd1fS/TRF7ftDP3/YlYZNo5ZT0cUL2ucBnYjXXMgW8VdEnilRSPkbHJC2Uk2O6Be5NsiOWp7gVmNTh1C+0UJe/Lezv0dwDum/HmAq7jDTQAMuDUyN3nOuLxtOQDRqCfW1jrpA4diTGSb0jXPA4AgEG+R6zXA+BCRErVbQVjZC+OTpN43INs/ynL0K3qL4nOjynhLOZGh8jdp9VimxOjewut1uQaYpCe7d34nejFDf4sWzzCuGrxHt/TSC5kcDpYtPoLZLE2Z9VICMmA9Uc7HtHuHDme4KC2YwulqWh7I2OO86+R3btIvbQHtNVlxvFWUkdmgdI4ZDlw3j3DgFlWltDjAgYIIj1rWcfsj9yqiDe41B1B0PiOK+4AJHkySBl7necHEE9+6CfOxU1UbLPjhDgDJI4ghsXWDY7XDnDtdbhloPJaiKjV7NU0vahaDzZ1T7ZKLk2Esf/TzvYeDTn5XaQfZWa60WyPnqWwxOcwNs+V7cixlxZrTwe85DzOl0okti9mJQ68s/TOvZoG9ZhtYm7gCTnlYZXvfRdowTDBDGBbPj+yhtk8I/6jhxJHiTf2VjrasRMLjw4cSTkAPE2WVRmOVG+RCNDZ0n4b5N/MR6DvUlQ0+63vP8CjMIpS5xe/Mk7zjzJ4DuGQ8ApxUEREBERAREQEREBYZILrMiCKqqW+ThcKr4vscyS5Z1Sr4QteWjB0QclnpqimNnDeaP5qstNi7Ha9U9/wC66LU0HBzbhVvFNj433LeqVR5h20EsVrO3m8irJQbTxyZO6hXNqjCKinPVuR6j0SHGOEjbd/8AMwoOwskBFwQV9Lm2H429ubH3HK9x+4VhotsP/kb5jMILOQsTaRjTcMaDzAAWKkxOOUdRwK20HM9uPhIayV08VQ9jyXGxzGZvaxyOd7aWFhwXOMU2SxOj7cYnYOLdbeB/+pX6SIWrUQAoPzC3H2NuJGPicPquBB9Ct7CIpMSeIoQ5kQt0j+Of1G8N53sNe/tuJbLU8t9+CN/4mtI9CLJQYPFA3dijZG0aBjQ0C+uQCaIqNsOHUoyAsA1rRxOdmjj3k8cyc1Qq6vdM9z3m5J8hyA7lJ/EttZ0jXRxmSJugbwuGkm3E7295Nb3qixbTtB3ZWujdyII9jZILGx9iDxGf8HFZ6mtfLIZHuLnuNy463/TyUVT4hG/svafOx9Cs75gASTkBdaRixXEejbZo3nuIa1o1c45NaPVXX4fbJloAdm9x35X/AGn8bfdaOqPM8VUtjcKdUzf4lwyuWwjkMw+Xzza38x4Bd1wHCxDEBbM6/ss3kb8MQa0AaBQVfUdPMGjNkZsPvP0J8sx6rfxqvLGbrTZ77gfdH1n+WXmQsOB0QA3rZDIfuipOmg3Ggfy6yoiAiIgIiICIiAiIgIiICIiDwha81GD3LZRBEz0HMXChMQ2ajk+rY9yuKxSU7TwQcwrdkZGG8Zv4aqPM80Rs8E+OR9V1aTD+SjavCQ7tNugocGLtuMy0+nuFPUO1MzLdYPHJ2f8AqC+MQ2QY7s9VV2qwGaI9W/l+yDoVJtjG76Rrmd/ab7Z+yloaqOUXje13gfmNQuOtxORhs5t/DIrbp8ZYTruu9D5FB1KWA8lqyMVUo9p52aSbw5P63vr7qXg20afpYfNhv7G3zKDYnpwVB4psrBOLSRMd4gKfjxemk7Mu6eTsj76r7fBfRwPgdUHJsX+D0RuYJHQnlq30ULB8KZukb01U0xjUND98ji0XG6CRcXvlfiuzzMsouvbkoN/Y7BmNsQ0ANADQNGgCwA7gMlbJ5gxpc42AFye5Q2x/0HgVixiv6WTo29iM9b7zxo3wbr4+CDHA108pcci7h9hg0b+p7yVZY2BoAGgWlhVJuNudXfJb6oIiICIiAiIgIiICIiAiIgIiICIiAiIgLwheog15aJp4WWjUYUeGalkQU3ENn2P7TFWMQ2P13F1d8YOoutKfCWu0yQcZlw+aE5bw+S9jxd7e02/hkV0+swQ8W3CgK/ZhjuFigrMWMMdkTb8WXvotyKrI7LiPwnL00WCs2TcOzmomTDpIzlvN8EFnjxqYfXv3OH8HsvmbFnHtNPl/b9lXI8QkbrZ3jkVuQYg067zPDT0/sgslFta5sfQwt3CdZDckX4i4AHn6Kw7P0Adu/ZaAfE669+qqGFUPTyNax1z3DQczkun0VII2Bo4e6kGwiIqCIiAiIgIiICIiAiIgIiICIiAiIgIiICIiAiIgIiICwy0jXahZkQRU+CA6KKqsBPFt1akQc6q9mGH6tloDYuRx6gv4rqRiHIL0NsghNmNnRSszsXnU8u5TiIgIiICIiAiIgIiICIiAiIgIiICIiAiIgIiICIiAiIgLxEQeoiIC8K9RAREQEREBERAREQEREBERAREQEREH/9k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8194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10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543800" cy="1066800"/>
          </a:xfrm>
        </p:spPr>
        <p:txBody>
          <a:bodyPr/>
          <a:lstStyle/>
          <a:p>
            <a:pPr eaLnBrk="1" hangingPunct="1"/>
            <a:r>
              <a:rPr lang="en-US" altLang="en-US"/>
              <a:t>    </a:t>
            </a:r>
            <a:r>
              <a:rPr lang="en-US" altLang="en-US" u="sng"/>
              <a:t>Rice-Leggett Study (1993)</a:t>
            </a:r>
            <a:r>
              <a:rPr lang="en-US" altLang="en-US" i="1"/>
              <a:t>  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/>
              <a:t>Crash-worthiness suit.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/>
              <a:t>1.  Plaintiff drinking alcohol before.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/>
              <a:t>2.  Autopsy- alcohol in blood.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/>
              <a:t>Two groups of 75: inoculation group and sponsorship group.    </a:t>
            </a:r>
          </a:p>
        </p:txBody>
      </p:sp>
    </p:spTree>
    <p:extLst>
      <p:ext uri="{BB962C8B-B14F-4D97-AF65-F5344CB8AC3E}">
        <p14:creationId xmlns:p14="http://schemas.microsoft.com/office/powerpoint/2010/main" val="3965507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 autoUpdateAnimBg="0"/>
      <p:bldP spid="22733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69A90BB-6F66-C3CA-EB22-D233D2359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B4430AAE-6BAB-BA1D-D342-F8FE39D53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914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600" dirty="0">
                <a:cs typeface="Arial" panose="020B0604020202020204" pitchFamily="34" charset="0"/>
              </a:rPr>
              <a:t>Our Religions</a:t>
            </a:r>
          </a:p>
        </p:txBody>
      </p:sp>
      <p:pic>
        <p:nvPicPr>
          <p:cNvPr id="4102" name="Picture 6" descr="The Bible is not the WORD but testifies of Him » Christian Truth Center">
            <a:extLst>
              <a:ext uri="{FF2B5EF4-FFF2-40B4-BE49-F238E27FC236}">
                <a16:creationId xmlns:a16="http://schemas.microsoft.com/office/drawing/2014/main" id="{5393A3E6-E185-B07A-22BE-29369C4E3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7" y="2193234"/>
            <a:ext cx="3060915" cy="30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mazon.com: The Holy Quran in Arabic Original, Arabic Quran or Koran with  (Arabic Edition): 9783911309011: Allah, Can, Nadim, Scripts, Safa: Books">
            <a:extLst>
              <a:ext uri="{FF2B5EF4-FFF2-40B4-BE49-F238E27FC236}">
                <a16:creationId xmlns:a16="http://schemas.microsoft.com/office/drawing/2014/main" id="{7240B854-7D76-10CA-8EDC-9AFE9C921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93" y="2209800"/>
            <a:ext cx="2042933" cy="306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he Torah (Deluxe Hardbound Edition): Not Applicable: 9789362142375:  Amazon.com: Books">
            <a:extLst>
              <a:ext uri="{FF2B5EF4-FFF2-40B4-BE49-F238E27FC236}">
                <a16:creationId xmlns:a16="http://schemas.microsoft.com/office/drawing/2014/main" id="{D8E76AFB-B269-5927-D2BB-694560156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35" y="2209800"/>
            <a:ext cx="2176851" cy="30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875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295400"/>
          </a:xfrm>
        </p:spPr>
        <p:txBody>
          <a:bodyPr/>
          <a:lstStyle/>
          <a:p>
            <a:pPr eaLnBrk="1" hangingPunct="1"/>
            <a:r>
              <a:rPr lang="en-US" altLang="en-US" u="sng"/>
              <a:t>Rice-Leggett Study</a:t>
            </a:r>
            <a:r>
              <a:rPr lang="en-US" altLang="en-US" i="1"/>
              <a:t>  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772400" cy="3505200"/>
          </a:xfrm>
        </p:spPr>
        <p:txBody>
          <a:bodyPr/>
          <a:lstStyle/>
          <a:p>
            <a:pPr eaLnBrk="1" hangingPunct="1"/>
            <a:r>
              <a:rPr lang="en-US" altLang="en-US" sz="3400" u="sng"/>
              <a:t>Both</a:t>
            </a:r>
            <a:r>
              <a:rPr lang="en-US" altLang="en-US" sz="3400"/>
              <a:t>:   Same D opening with drinking.    </a:t>
            </a:r>
          </a:p>
          <a:p>
            <a:pPr eaLnBrk="1" hangingPunct="1"/>
            <a:r>
              <a:rPr lang="en-US" altLang="en-US" sz="3400" u="sng"/>
              <a:t>Sponsorship</a:t>
            </a:r>
            <a:r>
              <a:rPr lang="en-US" altLang="en-US" sz="3400"/>
              <a:t>:   P’s opening – no drinking. </a:t>
            </a:r>
          </a:p>
          <a:p>
            <a:pPr eaLnBrk="1" hangingPunct="1"/>
            <a:r>
              <a:rPr lang="en-US" altLang="en-US" sz="3400" u="sng"/>
              <a:t>Inoculation</a:t>
            </a:r>
            <a:r>
              <a:rPr lang="en-US" altLang="en-US" sz="3400"/>
              <a:t>:   P’s opening with drinking, but no reputation as drinker and alcohol not &gt; legal limit.   </a:t>
            </a:r>
          </a:p>
        </p:txBody>
      </p:sp>
    </p:spTree>
    <p:extLst>
      <p:ext uri="{BB962C8B-B14F-4D97-AF65-F5344CB8AC3E}">
        <p14:creationId xmlns:p14="http://schemas.microsoft.com/office/powerpoint/2010/main" val="46176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 autoUpdateAnimBg="0"/>
      <p:bldP spid="228355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066800"/>
          </a:xfrm>
        </p:spPr>
        <p:txBody>
          <a:bodyPr/>
          <a:lstStyle/>
          <a:p>
            <a:pPr eaLnBrk="1" hangingPunct="1"/>
            <a:r>
              <a:rPr lang="en-US" altLang="en-US" u="sng"/>
              <a:t>Rice-Leggett Study</a:t>
            </a:r>
            <a:r>
              <a:rPr lang="en-US" altLang="en-US" i="1"/>
              <a:t>  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 u="sng"/>
              <a:t>Inoculation group</a:t>
            </a:r>
            <a:r>
              <a:rPr lang="en-US" altLang="en-US" sz="340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/>
              <a:t>Inoculating atty more honest, organized, persuasive, poised and effective than non-inoculating P’s atty.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/>
              <a:t>D’s atty </a:t>
            </a:r>
            <a:r>
              <a:rPr lang="en-US" altLang="en-US" sz="3400" i="1"/>
              <a:t>less</a:t>
            </a:r>
            <a:r>
              <a:rPr lang="en-US" altLang="en-US" sz="3400"/>
              <a:t> honest, organized, persuasive, effective, and </a:t>
            </a:r>
            <a:r>
              <a:rPr lang="en-US" altLang="en-US" sz="3400" i="1"/>
              <a:t>more</a:t>
            </a:r>
            <a:r>
              <a:rPr lang="en-US" altLang="en-US" sz="3400"/>
              <a:t> nervous than sponsorship group.</a:t>
            </a:r>
          </a:p>
        </p:txBody>
      </p:sp>
    </p:spTree>
    <p:extLst>
      <p:ext uri="{BB962C8B-B14F-4D97-AF65-F5344CB8AC3E}">
        <p14:creationId xmlns:p14="http://schemas.microsoft.com/office/powerpoint/2010/main" val="2450977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autoUpdateAnimBg="0"/>
      <p:bldP spid="229379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95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u="sng"/>
              <a:t>Rice-Leggett Study</a:t>
            </a:r>
            <a:r>
              <a:rPr lang="en-US" altLang="en-US" i="1"/>
              <a:t> 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7772400" cy="1447800"/>
          </a:xfrm>
        </p:spPr>
        <p:txBody>
          <a:bodyPr/>
          <a:lstStyle/>
          <a:p>
            <a:pPr eaLnBrk="1" hangingPunct="1"/>
            <a:r>
              <a:rPr lang="en-US" altLang="en-US" sz="3800"/>
              <a:t>Inoculation group:          P - 50%  </a:t>
            </a:r>
          </a:p>
          <a:p>
            <a:pPr eaLnBrk="1" hangingPunct="1"/>
            <a:r>
              <a:rPr lang="en-US" altLang="en-US" sz="3800"/>
              <a:t>Sponsorship group:        P - 43% 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198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 autoUpdateAnimBg="0"/>
      <p:bldP spid="230403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2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One Client’s Reaction</a:t>
            </a:r>
          </a:p>
        </p:txBody>
      </p:sp>
      <p:pic>
        <p:nvPicPr>
          <p:cNvPr id="217092" name="Picture 4" descr="QDB note"/>
          <p:cNvPicPr>
            <a:picLocks noChangeAspect="1" noChangeArrowheads="1"/>
          </p:cNvPicPr>
          <p:nvPr/>
        </p:nvPicPr>
        <p:blipFill>
          <a:blip r:embed="rId2">
            <a:lum bright="-30000" contrast="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90" y="1752600"/>
            <a:ext cx="685094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65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724400"/>
            <a:ext cx="8382000" cy="990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800" dirty="0">
                <a:cs typeface="Arial" panose="020B0604020202020204" pitchFamily="34" charset="0"/>
              </a:rPr>
              <a:t>The Reptile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447800"/>
            <a:ext cx="61150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554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u="sng"/>
              <a:t>Three Questions For Jurors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719" y="1981200"/>
            <a:ext cx="7772400" cy="4114800"/>
          </a:xfrm>
        </p:spPr>
        <p:txBody>
          <a:bodyPr/>
          <a:lstStyle/>
          <a:p>
            <a:r>
              <a:rPr lang="en-US" altLang="en-US" sz="3600" dirty="0"/>
              <a:t>1.  How likely was it that act would</a:t>
            </a:r>
          </a:p>
          <a:p>
            <a:pPr marL="0" indent="0">
              <a:buNone/>
            </a:pPr>
            <a:r>
              <a:rPr lang="en-US" altLang="en-US" sz="3600" dirty="0"/>
              <a:t>       hurt someone?</a:t>
            </a:r>
          </a:p>
          <a:p>
            <a:r>
              <a:rPr lang="en-US" altLang="en-US" sz="3600" dirty="0"/>
              <a:t>2.  How much harm </a:t>
            </a:r>
            <a:r>
              <a:rPr lang="en-US" altLang="en-US" sz="3600" i="1" dirty="0"/>
              <a:t>could</a:t>
            </a:r>
            <a:r>
              <a:rPr lang="en-US" altLang="en-US" sz="3600" dirty="0"/>
              <a:t> it have </a:t>
            </a:r>
          </a:p>
          <a:p>
            <a:pPr marL="0" indent="0">
              <a:buNone/>
            </a:pPr>
            <a:r>
              <a:rPr lang="en-US" altLang="en-US" sz="3600" dirty="0"/>
              <a:t>       caused? </a:t>
            </a:r>
          </a:p>
          <a:p>
            <a:r>
              <a:rPr lang="en-US" altLang="en-US" sz="3600" dirty="0"/>
              <a:t>3.  How much harm could it cause </a:t>
            </a:r>
          </a:p>
          <a:p>
            <a:pPr marL="0" indent="0">
              <a:buNone/>
            </a:pPr>
            <a:r>
              <a:rPr lang="en-US" altLang="en-US" sz="3600" dirty="0"/>
              <a:t>       in </a:t>
            </a:r>
            <a:r>
              <a:rPr lang="en-US" altLang="en-US" sz="3600" i="1" dirty="0"/>
              <a:t>other kinds of situations</a:t>
            </a:r>
            <a:r>
              <a:rPr lang="en-US" altLang="en-US" sz="3600" dirty="0"/>
              <a:t>?</a:t>
            </a:r>
            <a:endParaRPr lang="en-US" altLang="en-US" sz="8800" dirty="0"/>
          </a:p>
        </p:txBody>
      </p:sp>
    </p:spTree>
    <p:extLst>
      <p:ext uri="{BB962C8B-B14F-4D97-AF65-F5344CB8AC3E}">
        <p14:creationId xmlns:p14="http://schemas.microsoft.com/office/powerpoint/2010/main" val="543071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utoUpdateAnimBg="0"/>
      <p:bldP spid="273411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762000"/>
            <a:ext cx="7467600" cy="514350"/>
          </a:xfrm>
        </p:spPr>
        <p:txBody>
          <a:bodyPr/>
          <a:lstStyle/>
          <a:p>
            <a:pPr eaLnBrk="1" hangingPunct="1"/>
            <a:r>
              <a:rPr lang="en-US" altLang="en-US" u="sng"/>
              <a:t>Safety Rules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905000"/>
            <a:ext cx="7772400" cy="3886200"/>
          </a:xfrm>
        </p:spPr>
        <p:txBody>
          <a:bodyPr/>
          <a:lstStyle/>
          <a:p>
            <a:r>
              <a:rPr lang="en-US" altLang="en-US" sz="3600" dirty="0"/>
              <a:t>1.	Must prevent danger.	</a:t>
            </a:r>
          </a:p>
          <a:p>
            <a:r>
              <a:rPr lang="en-US" altLang="en-US" sz="3600" dirty="0"/>
              <a:t>2.	Must protect people in a wide </a:t>
            </a:r>
          </a:p>
          <a:p>
            <a:pPr marL="0" indent="0">
              <a:buNone/>
            </a:pPr>
            <a:r>
              <a:rPr lang="en-US" altLang="en-US" sz="3600" dirty="0"/>
              <a:t>      variety of situations, not just P.</a:t>
            </a:r>
          </a:p>
          <a:p>
            <a:r>
              <a:rPr lang="en-US" altLang="en-US" sz="3600" dirty="0"/>
              <a:t>3.	Must be in clear English.</a:t>
            </a:r>
          </a:p>
          <a:p>
            <a:r>
              <a:rPr lang="en-US" altLang="en-US" sz="3600" dirty="0"/>
              <a:t>4.	Must explicitly state what person </a:t>
            </a:r>
          </a:p>
          <a:p>
            <a:pPr marL="0" indent="0">
              <a:buNone/>
            </a:pPr>
            <a:r>
              <a:rPr lang="en-US" altLang="en-US" sz="3600" dirty="0"/>
              <a:t>      must or must not do.</a:t>
            </a:r>
          </a:p>
        </p:txBody>
      </p:sp>
    </p:spTree>
    <p:extLst>
      <p:ext uri="{BB962C8B-B14F-4D97-AF65-F5344CB8AC3E}">
        <p14:creationId xmlns:p14="http://schemas.microsoft.com/office/powerpoint/2010/main" val="2031713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utoUpdateAnimBg="0"/>
      <p:bldP spid="27341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Safety Rules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772400" cy="3810000"/>
          </a:xfrm>
        </p:spPr>
        <p:txBody>
          <a:bodyPr/>
          <a:lstStyle/>
          <a:p>
            <a:r>
              <a:rPr lang="en-US" altLang="en-US" dirty="0"/>
              <a:t>5.  Must be practical and easy for </a:t>
            </a:r>
          </a:p>
          <a:p>
            <a:pPr marL="0" indent="0">
              <a:buNone/>
            </a:pPr>
            <a:r>
              <a:rPr lang="en-US" altLang="en-US" dirty="0"/>
              <a:t>       someone in D’s position to    </a:t>
            </a:r>
          </a:p>
          <a:p>
            <a:pPr marL="0" indent="0">
              <a:buNone/>
            </a:pPr>
            <a:r>
              <a:rPr lang="en-US" altLang="en-US" dirty="0"/>
              <a:t>       follow.</a:t>
            </a:r>
          </a:p>
          <a:p>
            <a:r>
              <a:rPr lang="en-US" altLang="en-US" dirty="0"/>
              <a:t>6.	Must be rule D has to agree with </a:t>
            </a:r>
          </a:p>
          <a:p>
            <a:pPr marL="0" indent="0">
              <a:buNone/>
            </a:pPr>
            <a:r>
              <a:rPr lang="en-US" altLang="en-US" dirty="0"/>
              <a:t>       or reveal himself as stupid, </a:t>
            </a:r>
          </a:p>
          <a:p>
            <a:pPr marL="0" indent="0">
              <a:buNone/>
            </a:pPr>
            <a:r>
              <a:rPr lang="en-US" altLang="en-US" dirty="0"/>
              <a:t>       careless, or dishonest.</a:t>
            </a:r>
          </a:p>
        </p:txBody>
      </p:sp>
    </p:spTree>
    <p:extLst>
      <p:ext uri="{BB962C8B-B14F-4D97-AF65-F5344CB8AC3E}">
        <p14:creationId xmlns:p14="http://schemas.microsoft.com/office/powerpoint/2010/main" val="2560179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utoUpdateAnimBg="0"/>
      <p:bldP spid="27341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609600"/>
            <a:ext cx="8763000" cy="1066800"/>
          </a:xfrm>
        </p:spPr>
        <p:txBody>
          <a:bodyPr/>
          <a:lstStyle/>
          <a:p>
            <a:pPr eaLnBrk="1" hangingPunct="1"/>
            <a:r>
              <a:rPr lang="en-US" altLang="en-US" sz="3800" u="sng" dirty="0"/>
              <a:t>Opening Template - Ball &amp; Keenan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r>
              <a:rPr lang="en-US" altLang="en-US" dirty="0"/>
              <a:t>1.	Rule and consequences </a:t>
            </a:r>
          </a:p>
          <a:p>
            <a:pPr marL="0" indent="0">
              <a:buNone/>
            </a:pPr>
            <a:r>
              <a:rPr lang="en-US" altLang="en-US" dirty="0"/>
              <a:t>      (“</a:t>
            </a:r>
            <a:r>
              <a:rPr lang="en-US" altLang="en-US" i="1" dirty="0"/>
              <a:t>Anyone who runs a store is     </a:t>
            </a:r>
          </a:p>
          <a:p>
            <a:pPr marL="0" indent="0">
              <a:buNone/>
            </a:pPr>
            <a:r>
              <a:rPr lang="en-US" altLang="en-US" i="1" dirty="0"/>
              <a:t>      required to …”)</a:t>
            </a:r>
          </a:p>
          <a:p>
            <a:r>
              <a:rPr lang="en-US" altLang="en-US" dirty="0"/>
              <a:t>2.	Story of what the defendant did.</a:t>
            </a:r>
          </a:p>
          <a:p>
            <a:r>
              <a:rPr lang="en-US" altLang="en-US" dirty="0"/>
              <a:t>3.	Why we’re suing (“</a:t>
            </a:r>
            <a:r>
              <a:rPr lang="en-US" altLang="en-US" i="1" dirty="0"/>
              <a:t>We’re suing </a:t>
            </a:r>
          </a:p>
          <a:p>
            <a:pPr marL="0" indent="0">
              <a:buNone/>
            </a:pPr>
            <a:r>
              <a:rPr lang="en-US" altLang="en-US" i="1" dirty="0"/>
              <a:t>      the defendant for violating six        </a:t>
            </a:r>
          </a:p>
          <a:p>
            <a:pPr marL="0" indent="0">
              <a:buNone/>
            </a:pPr>
            <a:r>
              <a:rPr lang="en-US" altLang="en-US" i="1" dirty="0"/>
              <a:t>      important safety rules</a:t>
            </a:r>
            <a:r>
              <a:rPr lang="en-US" altLang="en-US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987936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1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brogdon\My Documents\QB Docs.092311\PowerPoint\PPt.Clips\mine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296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092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692892D-0695-AEA4-E5DE-4CC43854E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A6CE8D47-D818-40EE-6A31-6886DA33A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48152"/>
            <a:ext cx="7772400" cy="914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3600" dirty="0">
                <a:cs typeface="Arial" panose="020B0604020202020204" pitchFamily="34" charset="0"/>
              </a:rPr>
              <a:t>Great Literature &amp; Hollywood</a:t>
            </a:r>
          </a:p>
        </p:txBody>
      </p:sp>
      <p:pic>
        <p:nvPicPr>
          <p:cNvPr id="5122" name="Picture 2" descr="A Few Good Men - The Twists w/ Sean Palmer">
            <a:extLst>
              <a:ext uri="{FF2B5EF4-FFF2-40B4-BE49-F238E27FC236}">
                <a16:creationId xmlns:a16="http://schemas.microsoft.com/office/drawing/2014/main" id="{D668EE26-D310-6942-B6FF-FB990B798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867" y="2743200"/>
            <a:ext cx="3953933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Old Man and the Sea - Audiobook by Ernest Hemingway | Spotify">
            <a:extLst>
              <a:ext uri="{FF2B5EF4-FFF2-40B4-BE49-F238E27FC236}">
                <a16:creationId xmlns:a16="http://schemas.microsoft.com/office/drawing/2014/main" id="{C7B2D7A1-73F8-0627-51FC-B10F0AB39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897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u="sng"/>
              <a:t>Strategy and Mindset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1.</a:t>
            </a:r>
            <a:r>
              <a:rPr lang="en-US" altLang="en-US" sz="3400" dirty="0">
                <a:cs typeface="Arial" panose="020B0604020202020204" pitchFamily="34" charset="0"/>
              </a:rPr>
              <a:t>  </a:t>
            </a:r>
            <a:r>
              <a:rPr lang="en-US" altLang="en-US" dirty="0">
                <a:cs typeface="Arial" panose="020B0604020202020204" pitchFamily="34" charset="0"/>
              </a:rPr>
              <a:t>Don’t over-promise</a:t>
            </a:r>
          </a:p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2.  Be completely candid</a:t>
            </a:r>
          </a:p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3.	 ALWAYS be credible</a:t>
            </a:r>
          </a:p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4.  Avoid insincerity	</a:t>
            </a:r>
          </a:p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5.  Don’t hide bad facts </a:t>
            </a:r>
          </a:p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6.  Avoid personal attacks</a:t>
            </a:r>
          </a:p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7.  Don’t violate </a:t>
            </a:r>
            <a:r>
              <a:rPr lang="en-US" altLang="en-US" dirty="0" err="1">
                <a:cs typeface="Arial" panose="020B0604020202020204" pitchFamily="34" charset="0"/>
              </a:rPr>
              <a:t>limines</a:t>
            </a:r>
            <a:r>
              <a:rPr lang="en-US" altLang="en-US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899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2971800"/>
            <a:ext cx="5715000" cy="5715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30496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7C42EAB-7DE8-D6C1-F5C3-D0C5BCE26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ry Power: The Psychology of Story – DR. PAM | MEDIA PSYCHOLOGIST">
            <a:extLst>
              <a:ext uri="{FF2B5EF4-FFF2-40B4-BE49-F238E27FC236}">
                <a16:creationId xmlns:a16="http://schemas.microsoft.com/office/drawing/2014/main" id="{F91DE5AC-2276-CFC6-790E-9A921ACB3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504825"/>
            <a:ext cx="8696325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82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8279048-F369-EB4D-83A1-D9AB834FE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1B47CEC5-F93C-80B0-7B17-67F0B6B95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7887" y="1371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The Power of Stories in Court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1CA47FF9-1646-7D1F-3271-A83DF739F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7887" y="2819400"/>
            <a:ext cx="77724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1.  Decisions: hearts and intuition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2.  Decisions: flesh &amp; blood actors.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3.  Framework to process evidence.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4.  Create order from chaos.</a:t>
            </a:r>
          </a:p>
        </p:txBody>
      </p:sp>
    </p:spTree>
    <p:extLst>
      <p:ext uri="{BB962C8B-B14F-4D97-AF65-F5344CB8AC3E}">
        <p14:creationId xmlns:p14="http://schemas.microsoft.com/office/powerpoint/2010/main" val="4122213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62B5785-6443-662D-91B9-B8AAAEFC4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rting with Theme">
            <a:extLst>
              <a:ext uri="{FF2B5EF4-FFF2-40B4-BE49-F238E27FC236}">
                <a16:creationId xmlns:a16="http://schemas.microsoft.com/office/drawing/2014/main" id="{CEE88BAA-F618-5734-D718-D53F5F02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3500"/>
            <a:ext cx="838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28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16">
      <a:dk1>
        <a:srgbClr val="00162C"/>
      </a:dk1>
      <a:lt1>
        <a:srgbClr val="FFFFFF"/>
      </a:lt1>
      <a:dk2>
        <a:srgbClr val="0D1B59"/>
      </a:dk2>
      <a:lt2>
        <a:srgbClr val="E5FFFF"/>
      </a:lt2>
      <a:accent1>
        <a:srgbClr val="009999"/>
      </a:accent1>
      <a:accent2>
        <a:srgbClr val="336699"/>
      </a:accent2>
      <a:accent3>
        <a:srgbClr val="AAABB5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144688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B0C3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12298A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CC4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FF"/>
        </a:lt1>
        <a:dk2>
          <a:srgbClr val="102376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CBD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FF"/>
        </a:lt1>
        <a:dk2>
          <a:srgbClr val="0F216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BBA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2B56"/>
        </a:dk1>
        <a:lt1>
          <a:srgbClr val="FFFFFF"/>
        </a:lt1>
        <a:dk2>
          <a:srgbClr val="0F216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BBA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4">
        <a:dk1>
          <a:srgbClr val="001B36"/>
        </a:dk1>
        <a:lt1>
          <a:srgbClr val="FFFFFF"/>
        </a:lt1>
        <a:dk2>
          <a:srgbClr val="0F216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BBA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5">
        <a:dk1>
          <a:srgbClr val="00162C"/>
        </a:dk1>
        <a:lt1>
          <a:srgbClr val="FFFFFF"/>
        </a:lt1>
        <a:dk2>
          <a:srgbClr val="0E1E60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BB6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6">
        <a:dk1>
          <a:srgbClr val="00162C"/>
        </a:dk1>
        <a:lt1>
          <a:srgbClr val="FFFFFF"/>
        </a:lt1>
        <a:dk2>
          <a:srgbClr val="0D1B59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BB5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1925</TotalTime>
  <Words>1219</Words>
  <Application>Microsoft Office PowerPoint</Application>
  <PresentationFormat>On-screen Show (4:3)</PresentationFormat>
  <Paragraphs>213</Paragraphs>
  <Slides>61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Tahoma</vt:lpstr>
      <vt:lpstr>Times New Roman</vt:lpstr>
      <vt:lpstr>Wingdings</vt:lpstr>
      <vt:lpstr>Textured</vt:lpstr>
      <vt:lpstr>Custom Design</vt:lpstr>
      <vt:lpstr>Once Upon a Time in the Courtroom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Power of Stories in Court</vt:lpstr>
      <vt:lpstr>PowerPoint Presentation</vt:lpstr>
      <vt:lpstr>Themes</vt:lpstr>
      <vt:lpstr>Themes</vt:lpstr>
      <vt:lpstr>Themes</vt:lpstr>
      <vt:lpstr>Developing Themes</vt:lpstr>
      <vt:lpstr>PowerPoint Presentation</vt:lpstr>
      <vt:lpstr>Goals</vt:lpstr>
      <vt:lpstr>Goals</vt:lpstr>
      <vt:lpstr>Goals</vt:lpstr>
      <vt:lpstr>PowerPoint Presentation</vt:lpstr>
      <vt:lpstr>“We can choose to be a character in a story written by somebody else, or we can choose to be the author of our own story.”        Ruby Garcia</vt:lpstr>
      <vt:lpstr>“History will be kind to me,  for I intend to write it.” </vt:lpstr>
      <vt:lpstr>Mark Twain</vt:lpstr>
      <vt:lpstr>Mark Twain on Stories</vt:lpstr>
      <vt:lpstr>Mark Twain on Stories</vt:lpstr>
      <vt:lpstr>A Story in 6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Argue Without Arguing</vt:lpstr>
      <vt:lpstr>How to Argue Without Arguing</vt:lpstr>
      <vt:lpstr>How to Argue Without Arguing</vt:lpstr>
      <vt:lpstr>PowerPoint Presentation</vt:lpstr>
      <vt:lpstr>PowerPoint Presentation</vt:lpstr>
      <vt:lpstr>PowerPoint Presentation</vt:lpstr>
      <vt:lpstr>Achilles’ Heels  </vt:lpstr>
      <vt:lpstr>Gerry Spence: </vt:lpstr>
      <vt:lpstr>The Rice-Leggett Study </vt:lpstr>
      <vt:lpstr>    Rice-Leggett Study (1993)  </vt:lpstr>
      <vt:lpstr>Rice-Leggett Study  </vt:lpstr>
      <vt:lpstr>Rice-Leggett Study  </vt:lpstr>
      <vt:lpstr>Rice-Leggett Study  </vt:lpstr>
      <vt:lpstr>One Client’s Reaction</vt:lpstr>
      <vt:lpstr>PowerPoint Presentation</vt:lpstr>
      <vt:lpstr>Three Questions For Jurors</vt:lpstr>
      <vt:lpstr>Safety Rules</vt:lpstr>
      <vt:lpstr>Safety Rules</vt:lpstr>
      <vt:lpstr>Opening Template - Ball &amp; Keenan</vt:lpstr>
      <vt:lpstr>PowerPoint Presentation</vt:lpstr>
      <vt:lpstr>Strategy and Mindset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– LEGAL ASPECTS OF MEDICAL RECORDS DOCUMENTATION</dc:title>
  <dc:creator>fsavage</dc:creator>
  <cp:lastModifiedBy>Quentin Brogdon</cp:lastModifiedBy>
  <cp:revision>277</cp:revision>
  <cp:lastPrinted>2025-12-30T17:47:00Z</cp:lastPrinted>
  <dcterms:created xsi:type="dcterms:W3CDTF">2006-05-22T19:01:53Z</dcterms:created>
  <dcterms:modified xsi:type="dcterms:W3CDTF">2025-12-30T17:55:16Z</dcterms:modified>
</cp:coreProperties>
</file>