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9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7" r:id="rId21"/>
    <p:sldId id="275" r:id="rId22"/>
    <p:sldId id="276" r:id="rId23"/>
  </p:sldIdLst>
  <p:sldSz cx="9144000" cy="5143500" type="screen16x9"/>
  <p:notesSz cx="51435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n="160" d="100"/>
          <a:sy n="160" d="100"/>
        </p:scale>
        <p:origin x="43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857400" y="685800"/>
            <a:ext cx="34291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514350" y="4343400"/>
            <a:ext cx="41148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-1166813" y="0"/>
            <a:ext cx="5334001" cy="3000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" name="Google Shape;9;p1:notes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Google Shape;10;p1:notes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10:notes"/>
          <p:cNvSpPr txBox="1">
            <a:spLocks noGrp="1"/>
          </p:cNvSpPr>
          <p:nvPr>
            <p:ph type="body" idx="1"/>
          </p:nvPr>
        </p:nvSpPr>
        <p:spPr>
          <a:xfrm>
            <a:off x="514350" y="4343400"/>
            <a:ext cx="41148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8" name="Google Shape;258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7400" y="685800"/>
            <a:ext cx="34291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11:notes"/>
          <p:cNvSpPr txBox="1">
            <a:spLocks noGrp="1"/>
          </p:cNvSpPr>
          <p:nvPr>
            <p:ph type="body" idx="1"/>
          </p:nvPr>
        </p:nvSpPr>
        <p:spPr>
          <a:xfrm>
            <a:off x="514350" y="4343400"/>
            <a:ext cx="41148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6" name="Google Shape;286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7400" y="685800"/>
            <a:ext cx="34291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p12:notes"/>
          <p:cNvSpPr txBox="1">
            <a:spLocks noGrp="1"/>
          </p:cNvSpPr>
          <p:nvPr>
            <p:ph type="body" idx="1"/>
          </p:nvPr>
        </p:nvSpPr>
        <p:spPr>
          <a:xfrm>
            <a:off x="514350" y="4343400"/>
            <a:ext cx="41148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4" name="Google Shape;314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7400" y="685800"/>
            <a:ext cx="34291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-1166813" y="0"/>
            <a:ext cx="5334001" cy="3000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42" name="Google Shape;342;p13:notes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3" name="Google Shape;343;p13:notes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13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Google Shape;352;p14:notes"/>
          <p:cNvSpPr txBox="1">
            <a:spLocks noGrp="1"/>
          </p:cNvSpPr>
          <p:nvPr>
            <p:ph type="body" idx="1"/>
          </p:nvPr>
        </p:nvSpPr>
        <p:spPr>
          <a:xfrm>
            <a:off x="514350" y="4343400"/>
            <a:ext cx="41148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3" name="Google Shape;353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7400" y="685800"/>
            <a:ext cx="34291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Google Shape;382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0" y="0"/>
            <a:ext cx="3000000" cy="3000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83" name="Google Shape;383;p15:notes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4" name="Google Shape;384;p15:notes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15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Google Shape;437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-1166813" y="0"/>
            <a:ext cx="5334001" cy="3000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38" name="Google Shape;438;p16:notes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9" name="Google Shape;439;p16:notes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16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Google Shape;468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-1166813" y="0"/>
            <a:ext cx="5334001" cy="3000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69" name="Google Shape;469;p17:notes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0" name="Google Shape;470;p17:notes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17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0">
          <a:extLst>
            <a:ext uri="{FF2B5EF4-FFF2-40B4-BE49-F238E27FC236}">
              <a16:creationId xmlns:a16="http://schemas.microsoft.com/office/drawing/2014/main" id="{61B4B5B8-31D5-DC73-D464-8016498246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13:notes">
            <a:extLst>
              <a:ext uri="{FF2B5EF4-FFF2-40B4-BE49-F238E27FC236}">
                <a16:creationId xmlns:a16="http://schemas.microsoft.com/office/drawing/2014/main" id="{B227CF44-4694-5B96-28B8-7FC8FF4858E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-1166813" y="0"/>
            <a:ext cx="5334001" cy="3000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42" name="Google Shape;342;p13:notes">
            <a:extLst>
              <a:ext uri="{FF2B5EF4-FFF2-40B4-BE49-F238E27FC236}">
                <a16:creationId xmlns:a16="http://schemas.microsoft.com/office/drawing/2014/main" id="{EB6422AD-1927-EA51-6A70-A0C39C8ECED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3" name="Google Shape;343;p13:notes">
            <a:extLst>
              <a:ext uri="{FF2B5EF4-FFF2-40B4-BE49-F238E27FC236}">
                <a16:creationId xmlns:a16="http://schemas.microsoft.com/office/drawing/2014/main" id="{43791A95-1879-6F60-C55A-39110CADF537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21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884054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0" y="0"/>
            <a:ext cx="3000000" cy="3000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1" name="Google Shape;21;p2:notes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" name="Google Shape;22;p2:notes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3:notes"/>
          <p:cNvSpPr txBox="1">
            <a:spLocks noGrp="1"/>
          </p:cNvSpPr>
          <p:nvPr>
            <p:ph type="body" idx="1"/>
          </p:nvPr>
        </p:nvSpPr>
        <p:spPr>
          <a:xfrm>
            <a:off x="514350" y="4343400"/>
            <a:ext cx="41148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Google Shape;5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7400" y="685800"/>
            <a:ext cx="34291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4:notes"/>
          <p:cNvSpPr txBox="1">
            <a:spLocks noGrp="1"/>
          </p:cNvSpPr>
          <p:nvPr>
            <p:ph type="body" idx="1"/>
          </p:nvPr>
        </p:nvSpPr>
        <p:spPr>
          <a:xfrm>
            <a:off x="514350" y="4343400"/>
            <a:ext cx="41148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8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7400" y="685800"/>
            <a:ext cx="34291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5:notes"/>
          <p:cNvSpPr txBox="1">
            <a:spLocks noGrp="1"/>
          </p:cNvSpPr>
          <p:nvPr>
            <p:ph type="body" idx="1"/>
          </p:nvPr>
        </p:nvSpPr>
        <p:spPr>
          <a:xfrm>
            <a:off x="514350" y="4343400"/>
            <a:ext cx="41148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7400" y="685800"/>
            <a:ext cx="34291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6:notes"/>
          <p:cNvSpPr txBox="1">
            <a:spLocks noGrp="1"/>
          </p:cNvSpPr>
          <p:nvPr>
            <p:ph type="body" idx="1"/>
          </p:nvPr>
        </p:nvSpPr>
        <p:spPr>
          <a:xfrm>
            <a:off x="514350" y="4343400"/>
            <a:ext cx="41148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" name="Google Shape;16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7400" y="685800"/>
            <a:ext cx="34291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7:notes"/>
          <p:cNvSpPr txBox="1">
            <a:spLocks noGrp="1"/>
          </p:cNvSpPr>
          <p:nvPr>
            <p:ph type="body" idx="1"/>
          </p:nvPr>
        </p:nvSpPr>
        <p:spPr>
          <a:xfrm>
            <a:off x="514350" y="4343400"/>
            <a:ext cx="41148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6" name="Google Shape;176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7400" y="685800"/>
            <a:ext cx="34291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8:notes"/>
          <p:cNvSpPr txBox="1">
            <a:spLocks noGrp="1"/>
          </p:cNvSpPr>
          <p:nvPr>
            <p:ph type="body" idx="1"/>
          </p:nvPr>
        </p:nvSpPr>
        <p:spPr>
          <a:xfrm>
            <a:off x="514350" y="4343400"/>
            <a:ext cx="41148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8" name="Google Shape;218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7400" y="685800"/>
            <a:ext cx="34291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9:notes"/>
          <p:cNvSpPr txBox="1">
            <a:spLocks noGrp="1"/>
          </p:cNvSpPr>
          <p:nvPr>
            <p:ph type="body" idx="1"/>
          </p:nvPr>
        </p:nvSpPr>
        <p:spPr>
          <a:xfrm>
            <a:off x="514350" y="4343400"/>
            <a:ext cx="41148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0" name="Google Shape;230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7400" y="685800"/>
            <a:ext cx="34291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EFAULT">
  <p:cSld name="DEFAULT">
    <p:bg>
      <p:bgPr>
        <a:solidFill>
          <a:schemeClr val="lt1"/>
        </a:solidFill>
        <a:effectLst/>
      </p:bgPr>
    </p:bg>
    <p:spTree>
      <p:nvGrpSpPr>
        <p:cNvPr id="1" name="Shape 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15F75"/>
        </a:solidFill>
        <a:effectLst/>
      </p:bgPr>
    </p:bg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/>
          <p:nvPr/>
        </p:nvSpPr>
        <p:spPr>
          <a:xfrm>
            <a:off x="548640" y="457200"/>
            <a:ext cx="82296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8C770"/>
              </a:buClr>
              <a:buSzPts val="1100"/>
              <a:buFont typeface="Calibri"/>
              <a:buNone/>
            </a:pPr>
            <a:r>
              <a:rPr lang="en-US" sz="1100" b="1" i="0" u="none" strike="noStrike" cap="none">
                <a:solidFill>
                  <a:srgbClr val="F8C770"/>
                </a:solidFill>
                <a:latin typeface="Calibri"/>
                <a:ea typeface="Calibri"/>
                <a:cs typeface="Calibri"/>
                <a:sym typeface="Calibri"/>
              </a:rPr>
              <a:t>LEGAL TECHNOLOGY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" name="Google Shape;13;p3"/>
          <p:cNvSpPr/>
          <p:nvPr/>
        </p:nvSpPr>
        <p:spPr>
          <a:xfrm>
            <a:off x="7818120" y="365760"/>
            <a:ext cx="868680" cy="868680"/>
          </a:xfrm>
          <a:prstGeom prst="ellipse">
            <a:avLst/>
          </a:prstGeom>
          <a:solidFill>
            <a:srgbClr val="F3A51D"/>
          </a:solidFill>
          <a:ln w="12700" cap="flat" cmpd="sng">
            <a:solidFill>
              <a:srgbClr val="F3A51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" name="Google Shape;14;p3" descr="preencoded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010144" y="557784"/>
            <a:ext cx="484632" cy="484632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Google Shape;15;p3"/>
          <p:cNvSpPr/>
          <p:nvPr/>
        </p:nvSpPr>
        <p:spPr>
          <a:xfrm>
            <a:off x="548640" y="1554480"/>
            <a:ext cx="8046720" cy="109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Georgia"/>
              <a:buNone/>
            </a:pPr>
            <a:r>
              <a:rPr lang="en-US" sz="5400" i="1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Motion to Connect</a:t>
            </a:r>
            <a:endParaRPr sz="5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" name="Google Shape;16;p3"/>
          <p:cNvSpPr/>
          <p:nvPr/>
        </p:nvSpPr>
        <p:spPr>
          <a:xfrm>
            <a:off x="548640" y="2697480"/>
            <a:ext cx="8229600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3A51D"/>
              </a:buClr>
              <a:buSzPts val="3200"/>
              <a:buFont typeface="Georgia"/>
              <a:buNone/>
            </a:pPr>
            <a:r>
              <a:rPr lang="en-US" sz="3200">
                <a:solidFill>
                  <a:srgbClr val="F3A51D"/>
                </a:solidFill>
                <a:latin typeface="Georgia"/>
                <a:ea typeface="Georgia"/>
                <a:cs typeface="Georgia"/>
                <a:sym typeface="Georgia"/>
              </a:rPr>
              <a:t>Understanding AI Agents in Legal Tech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3"/>
          <p:cNvSpPr/>
          <p:nvPr/>
        </p:nvSpPr>
        <p:spPr>
          <a:xfrm>
            <a:off x="548640" y="3566160"/>
            <a:ext cx="7315200" cy="731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B8CCD4"/>
              </a:buClr>
              <a:buSzPts val="1400"/>
              <a:buFont typeface="Calibri"/>
              <a:buNone/>
            </a:pPr>
            <a:r>
              <a:rPr lang="en-US" sz="1400" i="1">
                <a:solidFill>
                  <a:srgbClr val="B8CCD4"/>
                </a:solidFill>
                <a:latin typeface="Calibri"/>
                <a:ea typeface="Calibri"/>
                <a:cs typeface="Calibri"/>
                <a:sym typeface="Calibri"/>
              </a:rPr>
              <a:t>AI is finally moving from chatting to doing — here's how, and why it matters for your practice.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3"/>
          <p:cNvSpPr/>
          <p:nvPr/>
        </p:nvSpPr>
        <p:spPr>
          <a:xfrm>
            <a:off x="548640" y="4617720"/>
            <a:ext cx="82296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B8CCD4"/>
              </a:buClr>
              <a:buSzPts val="1100"/>
              <a:buFont typeface="Calibri"/>
              <a:buNone/>
            </a:pPr>
            <a:r>
              <a:rPr lang="en-US" sz="1100" dirty="0">
                <a:solidFill>
                  <a:srgbClr val="B8CCD4"/>
                </a:solidFill>
                <a:latin typeface="Calibri"/>
                <a:ea typeface="Calibri"/>
                <a:cs typeface="Calibri"/>
                <a:sym typeface="Calibri"/>
              </a:rPr>
              <a:t>Phillip Vaden, Partner Manager, MCP Ecosystem at InfoTrack US</a:t>
            </a:r>
            <a:endParaRPr sz="11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12"/>
          <p:cNvSpPr/>
          <p:nvPr/>
        </p:nvSpPr>
        <p:spPr>
          <a:xfrm>
            <a:off x="548640" y="457200"/>
            <a:ext cx="82296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3A51D"/>
              </a:buClr>
              <a:buSzPts val="1100"/>
              <a:buFont typeface="Calibri"/>
              <a:buNone/>
            </a:pPr>
            <a:r>
              <a:rPr lang="en-US" sz="1100" b="1">
                <a:solidFill>
                  <a:srgbClr val="F3A51D"/>
                </a:solidFill>
                <a:latin typeface="Calibri"/>
                <a:ea typeface="Calibri"/>
                <a:cs typeface="Calibri"/>
                <a:sym typeface="Calibri"/>
              </a:rPr>
              <a:t>04  •  PRODUCTS IN ACTION</a:t>
            </a:r>
            <a:endParaRPr/>
          </a:p>
        </p:txBody>
      </p:sp>
      <p:sp>
        <p:nvSpPr>
          <p:cNvPr id="261" name="Google Shape;261;p12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15F75"/>
              </a:buClr>
              <a:buSzPts val="3000"/>
              <a:buFont typeface="Georgia"/>
              <a:buNone/>
            </a:pPr>
            <a:r>
              <a:rPr lang="en-US" sz="3000" i="1">
                <a:solidFill>
                  <a:srgbClr val="015F75"/>
                </a:solidFill>
                <a:latin typeface="Georgia"/>
                <a:ea typeface="Georgia"/>
                <a:cs typeface="Georgia"/>
                <a:sym typeface="Georgia"/>
              </a:rPr>
              <a:t>CoCounsel</a:t>
            </a:r>
            <a:endParaRPr/>
          </a:p>
        </p:txBody>
      </p:sp>
      <p:sp>
        <p:nvSpPr>
          <p:cNvPr id="262" name="Google Shape;262;p12"/>
          <p:cNvSpPr/>
          <p:nvPr/>
        </p:nvSpPr>
        <p:spPr>
          <a:xfrm>
            <a:off x="548640" y="1463040"/>
            <a:ext cx="8046720" cy="3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5A6B75"/>
              </a:buClr>
              <a:buSzPts val="1300"/>
              <a:buFont typeface="Calibri"/>
              <a:buNone/>
            </a:pPr>
            <a:r>
              <a:rPr lang="en-US" sz="1300" i="1">
                <a:solidFill>
                  <a:srgbClr val="5A6B75"/>
                </a:solidFill>
                <a:latin typeface="Calibri"/>
                <a:ea typeface="Calibri"/>
                <a:cs typeface="Calibri"/>
                <a:sym typeface="Calibri"/>
              </a:rPr>
              <a:t>Thomson Reuters' AI assistant for legal work.</a:t>
            </a:r>
            <a:endParaRPr/>
          </a:p>
        </p:txBody>
      </p:sp>
      <p:sp>
        <p:nvSpPr>
          <p:cNvPr id="263" name="Google Shape;263;p12"/>
          <p:cNvSpPr/>
          <p:nvPr/>
        </p:nvSpPr>
        <p:spPr>
          <a:xfrm>
            <a:off x="548640" y="2100000"/>
            <a:ext cx="3000000" cy="2400000"/>
          </a:xfrm>
          <a:prstGeom prst="roundRect">
            <a:avLst>
              <a:gd name="adj" fmla="val 8000"/>
            </a:avLst>
          </a:prstGeom>
          <a:solidFill>
            <a:srgbClr val="F47920"/>
          </a:solidFill>
          <a:ln w="9525" cap="flat" cmpd="sng">
            <a:solidFill>
              <a:srgbClr val="F4792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4" name="Google Shape;264;p12"/>
          <p:cNvSpPr/>
          <p:nvPr/>
        </p:nvSpPr>
        <p:spPr>
          <a:xfrm>
            <a:off x="548640" y="2700000"/>
            <a:ext cx="3000000" cy="6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eorgia"/>
              <a:buNone/>
            </a:pPr>
            <a:r>
              <a:rPr lang="en-US" sz="2800" b="1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CoCounsel</a:t>
            </a:r>
            <a:endParaRPr/>
          </a:p>
        </p:txBody>
      </p:sp>
      <p:sp>
        <p:nvSpPr>
          <p:cNvPr id="265" name="Google Shape;265;p12"/>
          <p:cNvSpPr/>
          <p:nvPr/>
        </p:nvSpPr>
        <p:spPr>
          <a:xfrm>
            <a:off x="548640" y="3320000"/>
            <a:ext cx="3000000" cy="2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lang="en-US" sz="1100" i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Thomson Reuters</a:t>
            </a:r>
            <a:endParaRPr/>
          </a:p>
        </p:txBody>
      </p:sp>
      <p:sp>
        <p:nvSpPr>
          <p:cNvPr id="266" name="Google Shape;266;p12"/>
          <p:cNvSpPr/>
          <p:nvPr/>
        </p:nvSpPr>
        <p:spPr>
          <a:xfrm>
            <a:off x="548640" y="2280000"/>
            <a:ext cx="3000000" cy="2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Calibri"/>
              <a:buNone/>
            </a:pPr>
            <a:r>
              <a:rPr lang="en-US" sz="9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RESEARCH &amp; REVIEW</a:t>
            </a:r>
            <a:endParaRPr/>
          </a:p>
        </p:txBody>
      </p:sp>
      <p:sp>
        <p:nvSpPr>
          <p:cNvPr id="267" name="Google Shape;267;p12"/>
          <p:cNvSpPr/>
          <p:nvPr/>
        </p:nvSpPr>
        <p:spPr>
          <a:xfrm>
            <a:off x="3850000" y="2100000"/>
            <a:ext cx="4700000" cy="720000"/>
          </a:xfrm>
          <a:prstGeom prst="rect">
            <a:avLst/>
          </a:prstGeom>
          <a:solidFill>
            <a:srgbClr val="F2F6F8"/>
          </a:solidFill>
          <a:ln w="9525" cap="flat" cmpd="sng">
            <a:solidFill>
              <a:srgbClr val="F2F6F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8" name="Google Shape;268;p12"/>
          <p:cNvSpPr/>
          <p:nvPr/>
        </p:nvSpPr>
        <p:spPr>
          <a:xfrm>
            <a:off x="3850000" y="2100000"/>
            <a:ext cx="60000" cy="720000"/>
          </a:xfrm>
          <a:prstGeom prst="rect">
            <a:avLst/>
          </a:prstGeom>
          <a:solidFill>
            <a:srgbClr val="015F75"/>
          </a:solidFill>
          <a:ln w="9525" cap="flat" cmpd="sng">
            <a:solidFill>
              <a:srgbClr val="015F7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9" name="Google Shape;269;p12"/>
          <p:cNvSpPr/>
          <p:nvPr/>
        </p:nvSpPr>
        <p:spPr>
          <a:xfrm>
            <a:off x="4050000" y="2320000"/>
            <a:ext cx="280000" cy="280000"/>
          </a:xfrm>
          <a:prstGeom prst="ellipse">
            <a:avLst/>
          </a:prstGeom>
          <a:solidFill>
            <a:srgbClr val="F3A51D"/>
          </a:solidFill>
          <a:ln w="9525" cap="flat" cmpd="sng">
            <a:solidFill>
              <a:srgbClr val="F3A51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lang="en-US" sz="11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sp>
        <p:nvSpPr>
          <p:cNvPr id="270" name="Google Shape;270;p12"/>
          <p:cNvSpPr/>
          <p:nvPr/>
        </p:nvSpPr>
        <p:spPr>
          <a:xfrm>
            <a:off x="4430000" y="2230000"/>
            <a:ext cx="4000000" cy="2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15F75"/>
              </a:buClr>
              <a:buSzPts val="1300"/>
              <a:buFont typeface="Georgia"/>
              <a:buNone/>
            </a:pPr>
            <a:r>
              <a:rPr lang="en-US" sz="1300" b="1">
                <a:solidFill>
                  <a:srgbClr val="015F75"/>
                </a:solidFill>
                <a:latin typeface="Georgia"/>
                <a:ea typeface="Georgia"/>
                <a:cs typeface="Georgia"/>
                <a:sym typeface="Georgia"/>
              </a:rPr>
              <a:t>Reviews thousands of documents</a:t>
            </a:r>
            <a:endParaRPr/>
          </a:p>
        </p:txBody>
      </p:sp>
      <p:sp>
        <p:nvSpPr>
          <p:cNvPr id="271" name="Google Shape;271;p12"/>
          <p:cNvSpPr/>
          <p:nvPr/>
        </p:nvSpPr>
        <p:spPr>
          <a:xfrm>
            <a:off x="4430000" y="2500000"/>
            <a:ext cx="4000000" cy="2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5A6B75"/>
              </a:buClr>
              <a:buSzPts val="950"/>
              <a:buFont typeface="Calibri"/>
              <a:buNone/>
            </a:pPr>
            <a:r>
              <a:rPr lang="en-US" sz="950">
                <a:solidFill>
                  <a:srgbClr val="5A6B75"/>
                </a:solidFill>
                <a:latin typeface="Calibri"/>
                <a:ea typeface="Calibri"/>
                <a:cs typeface="Calibri"/>
                <a:sym typeface="Calibri"/>
              </a:rPr>
              <a:t>Summarizes depositions, flags key terms, builds chronologies.</a:t>
            </a:r>
            <a:endParaRPr/>
          </a:p>
        </p:txBody>
      </p:sp>
      <p:sp>
        <p:nvSpPr>
          <p:cNvPr id="272" name="Google Shape;272;p12"/>
          <p:cNvSpPr/>
          <p:nvPr/>
        </p:nvSpPr>
        <p:spPr>
          <a:xfrm>
            <a:off x="3850000" y="2940000"/>
            <a:ext cx="4700000" cy="720000"/>
          </a:xfrm>
          <a:prstGeom prst="rect">
            <a:avLst/>
          </a:prstGeom>
          <a:solidFill>
            <a:srgbClr val="F2F6F8"/>
          </a:solidFill>
          <a:ln w="9525" cap="flat" cmpd="sng">
            <a:solidFill>
              <a:srgbClr val="F2F6F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3" name="Google Shape;273;p12"/>
          <p:cNvSpPr/>
          <p:nvPr/>
        </p:nvSpPr>
        <p:spPr>
          <a:xfrm>
            <a:off x="3850000" y="2940000"/>
            <a:ext cx="60000" cy="720000"/>
          </a:xfrm>
          <a:prstGeom prst="rect">
            <a:avLst/>
          </a:prstGeom>
          <a:solidFill>
            <a:srgbClr val="015F75"/>
          </a:solidFill>
          <a:ln w="9525" cap="flat" cmpd="sng">
            <a:solidFill>
              <a:srgbClr val="015F7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4" name="Google Shape;274;p12"/>
          <p:cNvSpPr/>
          <p:nvPr/>
        </p:nvSpPr>
        <p:spPr>
          <a:xfrm>
            <a:off x="4050000" y="3160000"/>
            <a:ext cx="280000" cy="280000"/>
          </a:xfrm>
          <a:prstGeom prst="ellipse">
            <a:avLst/>
          </a:prstGeom>
          <a:solidFill>
            <a:srgbClr val="F3A51D"/>
          </a:solidFill>
          <a:ln w="9525" cap="flat" cmpd="sng">
            <a:solidFill>
              <a:srgbClr val="F3A51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lang="en-US" sz="11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/>
          </a:p>
        </p:txBody>
      </p:sp>
      <p:sp>
        <p:nvSpPr>
          <p:cNvPr id="275" name="Google Shape;275;p12"/>
          <p:cNvSpPr/>
          <p:nvPr/>
        </p:nvSpPr>
        <p:spPr>
          <a:xfrm>
            <a:off x="4430000" y="3070000"/>
            <a:ext cx="4000000" cy="2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15F75"/>
              </a:buClr>
              <a:buSzPts val="1300"/>
              <a:buFont typeface="Georgia"/>
              <a:buNone/>
            </a:pPr>
            <a:r>
              <a:rPr lang="en-US" sz="1300" b="1">
                <a:solidFill>
                  <a:srgbClr val="015F75"/>
                </a:solidFill>
                <a:latin typeface="Georgia"/>
                <a:ea typeface="Georgia"/>
                <a:cs typeface="Georgia"/>
                <a:sym typeface="Georgia"/>
              </a:rPr>
              <a:t>Drafts and edits in Word</a:t>
            </a:r>
            <a:endParaRPr/>
          </a:p>
        </p:txBody>
      </p:sp>
      <p:sp>
        <p:nvSpPr>
          <p:cNvPr id="276" name="Google Shape;276;p12"/>
          <p:cNvSpPr/>
          <p:nvPr/>
        </p:nvSpPr>
        <p:spPr>
          <a:xfrm>
            <a:off x="4430000" y="3340000"/>
            <a:ext cx="4000000" cy="2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5A6B75"/>
              </a:buClr>
              <a:buSzPts val="950"/>
              <a:buFont typeface="Calibri"/>
              <a:buNone/>
            </a:pPr>
            <a:r>
              <a:rPr lang="en-US" sz="950">
                <a:solidFill>
                  <a:srgbClr val="5A6B75"/>
                </a:solidFill>
                <a:latin typeface="Calibri"/>
                <a:ea typeface="Calibri"/>
                <a:cs typeface="Calibri"/>
                <a:sym typeface="Calibri"/>
              </a:rPr>
              <a:t>Memos, motions, briefs — drawn from Westlaw and your own files.</a:t>
            </a:r>
            <a:endParaRPr/>
          </a:p>
        </p:txBody>
      </p:sp>
      <p:sp>
        <p:nvSpPr>
          <p:cNvPr id="277" name="Google Shape;277;p12"/>
          <p:cNvSpPr/>
          <p:nvPr/>
        </p:nvSpPr>
        <p:spPr>
          <a:xfrm>
            <a:off x="3850000" y="3780000"/>
            <a:ext cx="4700000" cy="720000"/>
          </a:xfrm>
          <a:prstGeom prst="rect">
            <a:avLst/>
          </a:prstGeom>
          <a:solidFill>
            <a:srgbClr val="F2F6F8"/>
          </a:solidFill>
          <a:ln w="9525" cap="flat" cmpd="sng">
            <a:solidFill>
              <a:srgbClr val="F2F6F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8" name="Google Shape;278;p12"/>
          <p:cNvSpPr/>
          <p:nvPr/>
        </p:nvSpPr>
        <p:spPr>
          <a:xfrm>
            <a:off x="3850000" y="3780000"/>
            <a:ext cx="60000" cy="720000"/>
          </a:xfrm>
          <a:prstGeom prst="rect">
            <a:avLst/>
          </a:prstGeom>
          <a:solidFill>
            <a:srgbClr val="015F75"/>
          </a:solidFill>
          <a:ln w="9525" cap="flat" cmpd="sng">
            <a:solidFill>
              <a:srgbClr val="015F7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9" name="Google Shape;279;p12"/>
          <p:cNvSpPr/>
          <p:nvPr/>
        </p:nvSpPr>
        <p:spPr>
          <a:xfrm>
            <a:off x="4050000" y="4000000"/>
            <a:ext cx="280000" cy="280000"/>
          </a:xfrm>
          <a:prstGeom prst="ellipse">
            <a:avLst/>
          </a:prstGeom>
          <a:solidFill>
            <a:srgbClr val="F3A51D"/>
          </a:solidFill>
          <a:ln w="9525" cap="flat" cmpd="sng">
            <a:solidFill>
              <a:srgbClr val="F3A51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lang="en-US" sz="11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/>
          </a:p>
        </p:txBody>
      </p:sp>
      <p:sp>
        <p:nvSpPr>
          <p:cNvPr id="280" name="Google Shape;280;p12"/>
          <p:cNvSpPr/>
          <p:nvPr/>
        </p:nvSpPr>
        <p:spPr>
          <a:xfrm>
            <a:off x="4430000" y="3910000"/>
            <a:ext cx="4000000" cy="2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15F75"/>
              </a:buClr>
              <a:buSzPts val="1300"/>
              <a:buFont typeface="Georgia"/>
              <a:buNone/>
            </a:pPr>
            <a:r>
              <a:rPr lang="en-US" sz="1300" b="1">
                <a:solidFill>
                  <a:srgbClr val="015F75"/>
                </a:solidFill>
                <a:latin typeface="Georgia"/>
                <a:ea typeface="Georgia"/>
                <a:cs typeface="Georgia"/>
                <a:sym typeface="Georgia"/>
              </a:rPr>
              <a:t>Answers legal questions</a:t>
            </a:r>
            <a:endParaRPr/>
          </a:p>
        </p:txBody>
      </p:sp>
      <p:sp>
        <p:nvSpPr>
          <p:cNvPr id="281" name="Google Shape;281;p12"/>
          <p:cNvSpPr/>
          <p:nvPr/>
        </p:nvSpPr>
        <p:spPr>
          <a:xfrm>
            <a:off x="4430000" y="4180000"/>
            <a:ext cx="4000000" cy="2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5A6B75"/>
              </a:buClr>
              <a:buSzPts val="950"/>
              <a:buFont typeface="Calibri"/>
              <a:buNone/>
            </a:pPr>
            <a:r>
              <a:rPr lang="en-US" sz="950">
                <a:solidFill>
                  <a:srgbClr val="5A6B75"/>
                </a:solidFill>
                <a:latin typeface="Calibri"/>
                <a:ea typeface="Calibri"/>
                <a:cs typeface="Calibri"/>
                <a:sym typeface="Calibri"/>
              </a:rPr>
              <a:t>Grounded in Westlaw and Practical Law content with full citations.</a:t>
            </a:r>
            <a:endParaRPr/>
          </a:p>
        </p:txBody>
      </p:sp>
      <p:sp>
        <p:nvSpPr>
          <p:cNvPr id="282" name="Google Shape;282;p12"/>
          <p:cNvSpPr/>
          <p:nvPr/>
        </p:nvSpPr>
        <p:spPr>
          <a:xfrm>
            <a:off x="548640" y="4717440"/>
            <a:ext cx="8046720" cy="320040"/>
          </a:xfrm>
          <a:prstGeom prst="rect">
            <a:avLst/>
          </a:prstGeom>
          <a:solidFill>
            <a:srgbClr val="015F75"/>
          </a:solidFill>
          <a:ln w="9525" cap="flat" cmpd="sng">
            <a:solidFill>
              <a:srgbClr val="015F7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3" name="Google Shape;283;p12"/>
          <p:cNvSpPr/>
          <p:nvPr/>
        </p:nvSpPr>
        <p:spPr>
          <a:xfrm>
            <a:off x="548640" y="4717440"/>
            <a:ext cx="804672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lang="en-US" sz="1100" b="1" i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The AI assistant lawyers already trust from Thomson Reuters.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13"/>
          <p:cNvSpPr/>
          <p:nvPr/>
        </p:nvSpPr>
        <p:spPr>
          <a:xfrm>
            <a:off x="548640" y="457200"/>
            <a:ext cx="82296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3A51D"/>
              </a:buClr>
              <a:buSzPts val="1100"/>
              <a:buFont typeface="Calibri"/>
              <a:buNone/>
            </a:pPr>
            <a:r>
              <a:rPr lang="en-US" sz="1100" b="1">
                <a:solidFill>
                  <a:srgbClr val="F3A51D"/>
                </a:solidFill>
                <a:latin typeface="Calibri"/>
                <a:ea typeface="Calibri"/>
                <a:cs typeface="Calibri"/>
                <a:sym typeface="Calibri"/>
              </a:rPr>
              <a:t>04  •  PRODUCTS IN ACTION</a:t>
            </a:r>
            <a:endParaRPr/>
          </a:p>
        </p:txBody>
      </p:sp>
      <p:sp>
        <p:nvSpPr>
          <p:cNvPr id="289" name="Google Shape;289;p13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15F75"/>
              </a:buClr>
              <a:buSzPts val="3000"/>
              <a:buFont typeface="Georgia"/>
              <a:buNone/>
            </a:pPr>
            <a:r>
              <a:rPr lang="en-US" sz="3000" i="1">
                <a:solidFill>
                  <a:srgbClr val="015F75"/>
                </a:solidFill>
                <a:latin typeface="Georgia"/>
                <a:ea typeface="Georgia"/>
                <a:cs typeface="Georgia"/>
                <a:sym typeface="Georgia"/>
              </a:rPr>
              <a:t>Vincent — Clio Duo</a:t>
            </a:r>
            <a:endParaRPr/>
          </a:p>
        </p:txBody>
      </p:sp>
      <p:sp>
        <p:nvSpPr>
          <p:cNvPr id="290" name="Google Shape;290;p13"/>
          <p:cNvSpPr/>
          <p:nvPr/>
        </p:nvSpPr>
        <p:spPr>
          <a:xfrm>
            <a:off x="548640" y="1463040"/>
            <a:ext cx="8046720" cy="3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5A6B75"/>
              </a:buClr>
              <a:buSzPts val="1300"/>
              <a:buFont typeface="Calibri"/>
              <a:buNone/>
            </a:pPr>
            <a:r>
              <a:rPr lang="en-US" sz="1300" i="1">
                <a:solidFill>
                  <a:srgbClr val="5A6B75"/>
                </a:solidFill>
                <a:latin typeface="Calibri"/>
                <a:ea typeface="Calibri"/>
                <a:cs typeface="Calibri"/>
                <a:sym typeface="Calibri"/>
              </a:rPr>
              <a:t>AI built into the practice management workflow you already use.</a:t>
            </a:r>
            <a:endParaRPr/>
          </a:p>
        </p:txBody>
      </p:sp>
      <p:sp>
        <p:nvSpPr>
          <p:cNvPr id="291" name="Google Shape;291;p13"/>
          <p:cNvSpPr/>
          <p:nvPr/>
        </p:nvSpPr>
        <p:spPr>
          <a:xfrm>
            <a:off x="548640" y="2100000"/>
            <a:ext cx="3000000" cy="2400000"/>
          </a:xfrm>
          <a:prstGeom prst="roundRect">
            <a:avLst>
              <a:gd name="adj" fmla="val 8000"/>
            </a:avLst>
          </a:prstGeom>
          <a:solidFill>
            <a:srgbClr val="0F66B3"/>
          </a:solidFill>
          <a:ln w="9525" cap="flat" cmpd="sng">
            <a:solidFill>
              <a:srgbClr val="0F66B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2" name="Google Shape;292;p13"/>
          <p:cNvSpPr/>
          <p:nvPr/>
        </p:nvSpPr>
        <p:spPr>
          <a:xfrm>
            <a:off x="548640" y="2700000"/>
            <a:ext cx="3000000" cy="6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eorgia"/>
              <a:buNone/>
            </a:pPr>
            <a:r>
              <a:rPr lang="en-US" sz="2800" b="1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Vincent</a:t>
            </a:r>
            <a:endParaRPr/>
          </a:p>
        </p:txBody>
      </p:sp>
      <p:sp>
        <p:nvSpPr>
          <p:cNvPr id="293" name="Google Shape;293;p13"/>
          <p:cNvSpPr/>
          <p:nvPr/>
        </p:nvSpPr>
        <p:spPr>
          <a:xfrm>
            <a:off x="548640" y="3320000"/>
            <a:ext cx="3000000" cy="2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lang="en-US" sz="1100" i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Clio Duo</a:t>
            </a:r>
            <a:endParaRPr/>
          </a:p>
        </p:txBody>
      </p:sp>
      <p:sp>
        <p:nvSpPr>
          <p:cNvPr id="294" name="Google Shape;294;p13"/>
          <p:cNvSpPr/>
          <p:nvPr/>
        </p:nvSpPr>
        <p:spPr>
          <a:xfrm>
            <a:off x="548640" y="2280000"/>
            <a:ext cx="3000000" cy="2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Calibri"/>
              <a:buNone/>
            </a:pPr>
            <a:r>
              <a:rPr lang="en-US" sz="9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PRACTICE MANAGEMENT</a:t>
            </a:r>
            <a:endParaRPr/>
          </a:p>
        </p:txBody>
      </p:sp>
      <p:sp>
        <p:nvSpPr>
          <p:cNvPr id="295" name="Google Shape;295;p13"/>
          <p:cNvSpPr/>
          <p:nvPr/>
        </p:nvSpPr>
        <p:spPr>
          <a:xfrm>
            <a:off x="3850000" y="2100000"/>
            <a:ext cx="4700000" cy="720000"/>
          </a:xfrm>
          <a:prstGeom prst="rect">
            <a:avLst/>
          </a:prstGeom>
          <a:solidFill>
            <a:srgbClr val="F2F6F8"/>
          </a:solidFill>
          <a:ln w="9525" cap="flat" cmpd="sng">
            <a:solidFill>
              <a:srgbClr val="F2F6F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6" name="Google Shape;296;p13"/>
          <p:cNvSpPr/>
          <p:nvPr/>
        </p:nvSpPr>
        <p:spPr>
          <a:xfrm>
            <a:off x="3850000" y="2100000"/>
            <a:ext cx="60000" cy="720000"/>
          </a:xfrm>
          <a:prstGeom prst="rect">
            <a:avLst/>
          </a:prstGeom>
          <a:solidFill>
            <a:srgbClr val="015F75"/>
          </a:solidFill>
          <a:ln w="9525" cap="flat" cmpd="sng">
            <a:solidFill>
              <a:srgbClr val="015F7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7" name="Google Shape;297;p13"/>
          <p:cNvSpPr/>
          <p:nvPr/>
        </p:nvSpPr>
        <p:spPr>
          <a:xfrm>
            <a:off x="4050000" y="2320000"/>
            <a:ext cx="280000" cy="280000"/>
          </a:xfrm>
          <a:prstGeom prst="ellipse">
            <a:avLst/>
          </a:prstGeom>
          <a:solidFill>
            <a:srgbClr val="F3A51D"/>
          </a:solidFill>
          <a:ln w="9525" cap="flat" cmpd="sng">
            <a:solidFill>
              <a:srgbClr val="F3A51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lang="en-US" sz="11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sp>
        <p:nvSpPr>
          <p:cNvPr id="298" name="Google Shape;298;p13"/>
          <p:cNvSpPr/>
          <p:nvPr/>
        </p:nvSpPr>
        <p:spPr>
          <a:xfrm>
            <a:off x="4430000" y="2230000"/>
            <a:ext cx="4000000" cy="2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15F75"/>
              </a:buClr>
              <a:buSzPts val="1300"/>
              <a:buFont typeface="Georgia"/>
              <a:buNone/>
            </a:pPr>
            <a:r>
              <a:rPr lang="en-US" sz="1300" b="1">
                <a:solidFill>
                  <a:srgbClr val="015F75"/>
                </a:solidFill>
                <a:latin typeface="Georgia"/>
                <a:ea typeface="Georgia"/>
                <a:cs typeface="Georgia"/>
                <a:sym typeface="Georgia"/>
              </a:rPr>
              <a:t>Drafts directly in Clio</a:t>
            </a:r>
            <a:endParaRPr/>
          </a:p>
        </p:txBody>
      </p:sp>
      <p:sp>
        <p:nvSpPr>
          <p:cNvPr id="299" name="Google Shape;299;p13"/>
          <p:cNvSpPr/>
          <p:nvPr/>
        </p:nvSpPr>
        <p:spPr>
          <a:xfrm>
            <a:off x="4430000" y="2500000"/>
            <a:ext cx="4000000" cy="2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5A6B75"/>
              </a:buClr>
              <a:buSzPts val="950"/>
              <a:buFont typeface="Calibri"/>
              <a:buNone/>
            </a:pPr>
            <a:r>
              <a:rPr lang="en-US" sz="950">
                <a:solidFill>
                  <a:srgbClr val="5A6B75"/>
                </a:solidFill>
                <a:latin typeface="Calibri"/>
                <a:ea typeface="Calibri"/>
                <a:cs typeface="Calibri"/>
                <a:sym typeface="Calibri"/>
              </a:rPr>
              <a:t>Pulls matter info, contacts, and prior docs to generate first drafts.</a:t>
            </a:r>
            <a:endParaRPr/>
          </a:p>
        </p:txBody>
      </p:sp>
      <p:sp>
        <p:nvSpPr>
          <p:cNvPr id="300" name="Google Shape;300;p13"/>
          <p:cNvSpPr/>
          <p:nvPr/>
        </p:nvSpPr>
        <p:spPr>
          <a:xfrm>
            <a:off x="3850000" y="2940000"/>
            <a:ext cx="4700000" cy="720000"/>
          </a:xfrm>
          <a:prstGeom prst="rect">
            <a:avLst/>
          </a:prstGeom>
          <a:solidFill>
            <a:srgbClr val="F2F6F8"/>
          </a:solidFill>
          <a:ln w="9525" cap="flat" cmpd="sng">
            <a:solidFill>
              <a:srgbClr val="F2F6F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1" name="Google Shape;301;p13"/>
          <p:cNvSpPr/>
          <p:nvPr/>
        </p:nvSpPr>
        <p:spPr>
          <a:xfrm>
            <a:off x="3850000" y="2940000"/>
            <a:ext cx="60000" cy="720000"/>
          </a:xfrm>
          <a:prstGeom prst="rect">
            <a:avLst/>
          </a:prstGeom>
          <a:solidFill>
            <a:srgbClr val="015F75"/>
          </a:solidFill>
          <a:ln w="9525" cap="flat" cmpd="sng">
            <a:solidFill>
              <a:srgbClr val="015F7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2" name="Google Shape;302;p13"/>
          <p:cNvSpPr/>
          <p:nvPr/>
        </p:nvSpPr>
        <p:spPr>
          <a:xfrm>
            <a:off x="4050000" y="3160000"/>
            <a:ext cx="280000" cy="280000"/>
          </a:xfrm>
          <a:prstGeom prst="ellipse">
            <a:avLst/>
          </a:prstGeom>
          <a:solidFill>
            <a:srgbClr val="F3A51D"/>
          </a:solidFill>
          <a:ln w="9525" cap="flat" cmpd="sng">
            <a:solidFill>
              <a:srgbClr val="F3A51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lang="en-US" sz="11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/>
          </a:p>
        </p:txBody>
      </p:sp>
      <p:sp>
        <p:nvSpPr>
          <p:cNvPr id="303" name="Google Shape;303;p13"/>
          <p:cNvSpPr/>
          <p:nvPr/>
        </p:nvSpPr>
        <p:spPr>
          <a:xfrm>
            <a:off x="4430000" y="3070000"/>
            <a:ext cx="4000000" cy="2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15F75"/>
              </a:buClr>
              <a:buSzPts val="1300"/>
              <a:buFont typeface="Georgia"/>
              <a:buNone/>
            </a:pPr>
            <a:r>
              <a:rPr lang="en-US" sz="1300" b="1">
                <a:solidFill>
                  <a:srgbClr val="015F75"/>
                </a:solidFill>
                <a:latin typeface="Georgia"/>
                <a:ea typeface="Georgia"/>
                <a:cs typeface="Georgia"/>
                <a:sym typeface="Georgia"/>
              </a:rPr>
              <a:t>Summarizes case activity</a:t>
            </a:r>
            <a:endParaRPr/>
          </a:p>
        </p:txBody>
      </p:sp>
      <p:sp>
        <p:nvSpPr>
          <p:cNvPr id="304" name="Google Shape;304;p13"/>
          <p:cNvSpPr/>
          <p:nvPr/>
        </p:nvSpPr>
        <p:spPr>
          <a:xfrm>
            <a:off x="4430000" y="3340000"/>
            <a:ext cx="4000000" cy="2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5A6B75"/>
              </a:buClr>
              <a:buSzPts val="950"/>
              <a:buFont typeface="Calibri"/>
              <a:buNone/>
            </a:pPr>
            <a:r>
              <a:rPr lang="en-US" sz="950">
                <a:solidFill>
                  <a:srgbClr val="5A6B75"/>
                </a:solidFill>
                <a:latin typeface="Calibri"/>
                <a:ea typeface="Calibri"/>
                <a:cs typeface="Calibri"/>
                <a:sym typeface="Calibri"/>
              </a:rPr>
              <a:t>Quick reads on what's happened on a matter and what's next.</a:t>
            </a:r>
            <a:endParaRPr/>
          </a:p>
        </p:txBody>
      </p:sp>
      <p:sp>
        <p:nvSpPr>
          <p:cNvPr id="305" name="Google Shape;305;p13"/>
          <p:cNvSpPr/>
          <p:nvPr/>
        </p:nvSpPr>
        <p:spPr>
          <a:xfrm>
            <a:off x="3850000" y="3780000"/>
            <a:ext cx="4700000" cy="720000"/>
          </a:xfrm>
          <a:prstGeom prst="rect">
            <a:avLst/>
          </a:prstGeom>
          <a:solidFill>
            <a:srgbClr val="F2F6F8"/>
          </a:solidFill>
          <a:ln w="9525" cap="flat" cmpd="sng">
            <a:solidFill>
              <a:srgbClr val="F2F6F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6" name="Google Shape;306;p13"/>
          <p:cNvSpPr/>
          <p:nvPr/>
        </p:nvSpPr>
        <p:spPr>
          <a:xfrm>
            <a:off x="3850000" y="3780000"/>
            <a:ext cx="60000" cy="720000"/>
          </a:xfrm>
          <a:prstGeom prst="rect">
            <a:avLst/>
          </a:prstGeom>
          <a:solidFill>
            <a:srgbClr val="015F75"/>
          </a:solidFill>
          <a:ln w="9525" cap="flat" cmpd="sng">
            <a:solidFill>
              <a:srgbClr val="015F7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7" name="Google Shape;307;p13"/>
          <p:cNvSpPr/>
          <p:nvPr/>
        </p:nvSpPr>
        <p:spPr>
          <a:xfrm>
            <a:off x="4050000" y="4000000"/>
            <a:ext cx="280000" cy="280000"/>
          </a:xfrm>
          <a:prstGeom prst="ellipse">
            <a:avLst/>
          </a:prstGeom>
          <a:solidFill>
            <a:srgbClr val="F3A51D"/>
          </a:solidFill>
          <a:ln w="9525" cap="flat" cmpd="sng">
            <a:solidFill>
              <a:srgbClr val="F3A51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lang="en-US" sz="11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/>
          </a:p>
        </p:txBody>
      </p:sp>
      <p:sp>
        <p:nvSpPr>
          <p:cNvPr id="308" name="Google Shape;308;p13"/>
          <p:cNvSpPr/>
          <p:nvPr/>
        </p:nvSpPr>
        <p:spPr>
          <a:xfrm>
            <a:off x="4430000" y="3910000"/>
            <a:ext cx="4000000" cy="2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15F75"/>
              </a:buClr>
              <a:buSzPts val="1300"/>
              <a:buFont typeface="Georgia"/>
              <a:buNone/>
            </a:pPr>
            <a:r>
              <a:rPr lang="en-US" sz="1300" b="1">
                <a:solidFill>
                  <a:srgbClr val="015F75"/>
                </a:solidFill>
                <a:latin typeface="Georgia"/>
                <a:ea typeface="Georgia"/>
                <a:cs typeface="Georgia"/>
                <a:sym typeface="Georgia"/>
              </a:rPr>
              <a:t>Tracks deadlines automatically</a:t>
            </a:r>
            <a:endParaRPr/>
          </a:p>
        </p:txBody>
      </p:sp>
      <p:sp>
        <p:nvSpPr>
          <p:cNvPr id="309" name="Google Shape;309;p13"/>
          <p:cNvSpPr/>
          <p:nvPr/>
        </p:nvSpPr>
        <p:spPr>
          <a:xfrm>
            <a:off x="4430000" y="4180000"/>
            <a:ext cx="4000000" cy="2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5A6B75"/>
              </a:buClr>
              <a:buSzPts val="950"/>
              <a:buFont typeface="Calibri"/>
              <a:buNone/>
            </a:pPr>
            <a:r>
              <a:rPr lang="en-US" sz="950">
                <a:solidFill>
                  <a:srgbClr val="5A6B75"/>
                </a:solidFill>
                <a:latin typeface="Calibri"/>
                <a:ea typeface="Calibri"/>
                <a:cs typeface="Calibri"/>
                <a:sym typeface="Calibri"/>
              </a:rPr>
              <a:t>Surfaces upcoming events, court dates, and follow-ups.</a:t>
            </a:r>
            <a:endParaRPr/>
          </a:p>
        </p:txBody>
      </p:sp>
      <p:sp>
        <p:nvSpPr>
          <p:cNvPr id="310" name="Google Shape;310;p13"/>
          <p:cNvSpPr/>
          <p:nvPr/>
        </p:nvSpPr>
        <p:spPr>
          <a:xfrm>
            <a:off x="548640" y="4717440"/>
            <a:ext cx="8046720" cy="320040"/>
          </a:xfrm>
          <a:prstGeom prst="rect">
            <a:avLst/>
          </a:prstGeom>
          <a:solidFill>
            <a:srgbClr val="015F75"/>
          </a:solidFill>
          <a:ln w="9525" cap="flat" cmpd="sng">
            <a:solidFill>
              <a:srgbClr val="015F7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1" name="Google Shape;311;p13"/>
          <p:cNvSpPr/>
          <p:nvPr/>
        </p:nvSpPr>
        <p:spPr>
          <a:xfrm>
            <a:off x="548640" y="4717440"/>
            <a:ext cx="804672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lang="en-US" sz="1100" b="1" i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If your firm uses Clio, you may already have access.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p14"/>
          <p:cNvSpPr/>
          <p:nvPr/>
        </p:nvSpPr>
        <p:spPr>
          <a:xfrm>
            <a:off x="548640" y="457200"/>
            <a:ext cx="82296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3A51D"/>
              </a:buClr>
              <a:buSzPts val="1100"/>
              <a:buFont typeface="Calibri"/>
              <a:buNone/>
            </a:pPr>
            <a:r>
              <a:rPr lang="en-US" sz="1100" b="1">
                <a:solidFill>
                  <a:srgbClr val="F3A51D"/>
                </a:solidFill>
                <a:latin typeface="Calibri"/>
                <a:ea typeface="Calibri"/>
                <a:cs typeface="Calibri"/>
                <a:sym typeface="Calibri"/>
              </a:rPr>
              <a:t>04  •  PRODUCTS IN ACTION</a:t>
            </a:r>
            <a:endParaRPr/>
          </a:p>
        </p:txBody>
      </p:sp>
      <p:sp>
        <p:nvSpPr>
          <p:cNvPr id="317" name="Google Shape;317;p14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15F75"/>
              </a:buClr>
              <a:buSzPts val="3000"/>
              <a:buFont typeface="Georgia"/>
              <a:buNone/>
            </a:pPr>
            <a:r>
              <a:rPr lang="en-US" sz="3000" i="1">
                <a:solidFill>
                  <a:srgbClr val="015F75"/>
                </a:solidFill>
                <a:latin typeface="Georgia"/>
                <a:ea typeface="Georgia"/>
                <a:cs typeface="Georgia"/>
                <a:sym typeface="Georgia"/>
              </a:rPr>
              <a:t>Lexis+ Protégé</a:t>
            </a:r>
            <a:endParaRPr/>
          </a:p>
        </p:txBody>
      </p:sp>
      <p:sp>
        <p:nvSpPr>
          <p:cNvPr id="318" name="Google Shape;318;p14"/>
          <p:cNvSpPr/>
          <p:nvPr/>
        </p:nvSpPr>
        <p:spPr>
          <a:xfrm>
            <a:off x="548640" y="1463040"/>
            <a:ext cx="8046720" cy="3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5A6B75"/>
              </a:buClr>
              <a:buSzPts val="1300"/>
              <a:buFont typeface="Calibri"/>
              <a:buNone/>
            </a:pPr>
            <a:r>
              <a:rPr lang="en-US" sz="1300" i="1">
                <a:solidFill>
                  <a:srgbClr val="5A6B75"/>
                </a:solidFill>
                <a:latin typeface="Calibri"/>
                <a:ea typeface="Calibri"/>
                <a:cs typeface="Calibri"/>
                <a:sym typeface="Calibri"/>
              </a:rPr>
              <a:t>LexisNexis' personalized AI assistant — grounded in Lexis content.</a:t>
            </a:r>
            <a:endParaRPr/>
          </a:p>
        </p:txBody>
      </p:sp>
      <p:sp>
        <p:nvSpPr>
          <p:cNvPr id="319" name="Google Shape;319;p14"/>
          <p:cNvSpPr/>
          <p:nvPr/>
        </p:nvSpPr>
        <p:spPr>
          <a:xfrm>
            <a:off x="548640" y="2100000"/>
            <a:ext cx="3000000" cy="2400000"/>
          </a:xfrm>
          <a:prstGeom prst="roundRect">
            <a:avLst>
              <a:gd name="adj" fmla="val 8000"/>
            </a:avLst>
          </a:prstGeom>
          <a:solidFill>
            <a:srgbClr val="C8102E"/>
          </a:solidFill>
          <a:ln w="9525" cap="flat" cmpd="sng">
            <a:solidFill>
              <a:srgbClr val="C810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0" name="Google Shape;320;p14"/>
          <p:cNvSpPr/>
          <p:nvPr/>
        </p:nvSpPr>
        <p:spPr>
          <a:xfrm>
            <a:off x="548640" y="2700000"/>
            <a:ext cx="3000000" cy="6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eorgia"/>
              <a:buNone/>
            </a:pPr>
            <a:r>
              <a:rPr lang="en-US" sz="2800" b="1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Protégé</a:t>
            </a:r>
            <a:endParaRPr/>
          </a:p>
        </p:txBody>
      </p:sp>
      <p:sp>
        <p:nvSpPr>
          <p:cNvPr id="321" name="Google Shape;321;p14"/>
          <p:cNvSpPr/>
          <p:nvPr/>
        </p:nvSpPr>
        <p:spPr>
          <a:xfrm>
            <a:off x="548640" y="3320000"/>
            <a:ext cx="3000000" cy="2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lang="en-US" sz="1100" i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LexisNexis</a:t>
            </a:r>
            <a:endParaRPr/>
          </a:p>
        </p:txBody>
      </p:sp>
      <p:sp>
        <p:nvSpPr>
          <p:cNvPr id="322" name="Google Shape;322;p14"/>
          <p:cNvSpPr/>
          <p:nvPr/>
        </p:nvSpPr>
        <p:spPr>
          <a:xfrm>
            <a:off x="548640" y="2280000"/>
            <a:ext cx="3000000" cy="2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Calibri"/>
              <a:buNone/>
            </a:pPr>
            <a:r>
              <a:rPr lang="en-US" sz="9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LEGAL RESEARCH</a:t>
            </a:r>
            <a:endParaRPr/>
          </a:p>
        </p:txBody>
      </p:sp>
      <p:sp>
        <p:nvSpPr>
          <p:cNvPr id="323" name="Google Shape;323;p14"/>
          <p:cNvSpPr/>
          <p:nvPr/>
        </p:nvSpPr>
        <p:spPr>
          <a:xfrm>
            <a:off x="3850000" y="2100000"/>
            <a:ext cx="4700000" cy="720000"/>
          </a:xfrm>
          <a:prstGeom prst="rect">
            <a:avLst/>
          </a:prstGeom>
          <a:solidFill>
            <a:srgbClr val="F2F6F8"/>
          </a:solidFill>
          <a:ln w="9525" cap="flat" cmpd="sng">
            <a:solidFill>
              <a:srgbClr val="F2F6F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4" name="Google Shape;324;p14"/>
          <p:cNvSpPr/>
          <p:nvPr/>
        </p:nvSpPr>
        <p:spPr>
          <a:xfrm>
            <a:off x="3850000" y="2100000"/>
            <a:ext cx="60000" cy="720000"/>
          </a:xfrm>
          <a:prstGeom prst="rect">
            <a:avLst/>
          </a:prstGeom>
          <a:solidFill>
            <a:srgbClr val="015F75"/>
          </a:solidFill>
          <a:ln w="9525" cap="flat" cmpd="sng">
            <a:solidFill>
              <a:srgbClr val="015F7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5" name="Google Shape;325;p14"/>
          <p:cNvSpPr/>
          <p:nvPr/>
        </p:nvSpPr>
        <p:spPr>
          <a:xfrm>
            <a:off x="4050000" y="2320000"/>
            <a:ext cx="280000" cy="280000"/>
          </a:xfrm>
          <a:prstGeom prst="ellipse">
            <a:avLst/>
          </a:prstGeom>
          <a:solidFill>
            <a:srgbClr val="F3A51D"/>
          </a:solidFill>
          <a:ln w="9525" cap="flat" cmpd="sng">
            <a:solidFill>
              <a:srgbClr val="F3A51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lang="en-US" sz="11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sp>
        <p:nvSpPr>
          <p:cNvPr id="326" name="Google Shape;326;p14"/>
          <p:cNvSpPr/>
          <p:nvPr/>
        </p:nvSpPr>
        <p:spPr>
          <a:xfrm>
            <a:off x="4430000" y="2230000"/>
            <a:ext cx="4000000" cy="2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15F75"/>
              </a:buClr>
              <a:buSzPts val="1300"/>
              <a:buFont typeface="Georgia"/>
              <a:buNone/>
            </a:pPr>
            <a:r>
              <a:rPr lang="en-US" sz="1300" b="1">
                <a:solidFill>
                  <a:srgbClr val="015F75"/>
                </a:solidFill>
                <a:latin typeface="Georgia"/>
                <a:ea typeface="Georgia"/>
                <a:cs typeface="Georgia"/>
                <a:sym typeface="Georgia"/>
              </a:rPr>
              <a:t>Drafts motions and briefs</a:t>
            </a:r>
            <a:endParaRPr/>
          </a:p>
        </p:txBody>
      </p:sp>
      <p:sp>
        <p:nvSpPr>
          <p:cNvPr id="327" name="Google Shape;327;p14"/>
          <p:cNvSpPr/>
          <p:nvPr/>
        </p:nvSpPr>
        <p:spPr>
          <a:xfrm>
            <a:off x="4430000" y="2500000"/>
            <a:ext cx="4000000" cy="2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5A6B75"/>
              </a:buClr>
              <a:buSzPts val="950"/>
              <a:buFont typeface="Calibri"/>
              <a:buNone/>
            </a:pPr>
            <a:r>
              <a:rPr lang="en-US" sz="950">
                <a:solidFill>
                  <a:srgbClr val="5A6B75"/>
                </a:solidFill>
                <a:latin typeface="Calibri"/>
                <a:ea typeface="Calibri"/>
                <a:cs typeface="Calibri"/>
                <a:sym typeface="Calibri"/>
              </a:rPr>
              <a:t>Full litigation documents — checked against authority, exported to Word.</a:t>
            </a:r>
            <a:endParaRPr/>
          </a:p>
        </p:txBody>
      </p:sp>
      <p:sp>
        <p:nvSpPr>
          <p:cNvPr id="328" name="Google Shape;328;p14"/>
          <p:cNvSpPr/>
          <p:nvPr/>
        </p:nvSpPr>
        <p:spPr>
          <a:xfrm>
            <a:off x="3850000" y="2940000"/>
            <a:ext cx="4700000" cy="720000"/>
          </a:xfrm>
          <a:prstGeom prst="rect">
            <a:avLst/>
          </a:prstGeom>
          <a:solidFill>
            <a:srgbClr val="F2F6F8"/>
          </a:solidFill>
          <a:ln w="9525" cap="flat" cmpd="sng">
            <a:solidFill>
              <a:srgbClr val="F2F6F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9" name="Google Shape;329;p14"/>
          <p:cNvSpPr/>
          <p:nvPr/>
        </p:nvSpPr>
        <p:spPr>
          <a:xfrm>
            <a:off x="3850000" y="2940000"/>
            <a:ext cx="60000" cy="720000"/>
          </a:xfrm>
          <a:prstGeom prst="rect">
            <a:avLst/>
          </a:prstGeom>
          <a:solidFill>
            <a:srgbClr val="015F75"/>
          </a:solidFill>
          <a:ln w="9525" cap="flat" cmpd="sng">
            <a:solidFill>
              <a:srgbClr val="015F7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0" name="Google Shape;330;p14"/>
          <p:cNvSpPr/>
          <p:nvPr/>
        </p:nvSpPr>
        <p:spPr>
          <a:xfrm>
            <a:off x="4050000" y="3160000"/>
            <a:ext cx="280000" cy="280000"/>
          </a:xfrm>
          <a:prstGeom prst="ellipse">
            <a:avLst/>
          </a:prstGeom>
          <a:solidFill>
            <a:srgbClr val="F3A51D"/>
          </a:solidFill>
          <a:ln w="9525" cap="flat" cmpd="sng">
            <a:solidFill>
              <a:srgbClr val="F3A51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lang="en-US" sz="11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/>
          </a:p>
        </p:txBody>
      </p:sp>
      <p:sp>
        <p:nvSpPr>
          <p:cNvPr id="331" name="Google Shape;331;p14"/>
          <p:cNvSpPr/>
          <p:nvPr/>
        </p:nvSpPr>
        <p:spPr>
          <a:xfrm>
            <a:off x="4430000" y="3070000"/>
            <a:ext cx="4000000" cy="2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15F75"/>
              </a:buClr>
              <a:buSzPts val="1300"/>
              <a:buFont typeface="Georgia"/>
              <a:buNone/>
            </a:pPr>
            <a:r>
              <a:rPr lang="en-US" sz="1300" b="1">
                <a:solidFill>
                  <a:srgbClr val="015F75"/>
                </a:solidFill>
                <a:latin typeface="Georgia"/>
                <a:ea typeface="Georgia"/>
                <a:cs typeface="Georgia"/>
                <a:sym typeface="Georgia"/>
              </a:rPr>
              <a:t>Personalized to you</a:t>
            </a:r>
            <a:endParaRPr/>
          </a:p>
        </p:txBody>
      </p:sp>
      <p:sp>
        <p:nvSpPr>
          <p:cNvPr id="332" name="Google Shape;332;p14"/>
          <p:cNvSpPr/>
          <p:nvPr/>
        </p:nvSpPr>
        <p:spPr>
          <a:xfrm>
            <a:off x="4430000" y="3340000"/>
            <a:ext cx="4000000" cy="2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5A6B75"/>
              </a:buClr>
              <a:buSzPts val="950"/>
              <a:buFont typeface="Calibri"/>
              <a:buNone/>
            </a:pPr>
            <a:r>
              <a:rPr lang="en-US" sz="950">
                <a:solidFill>
                  <a:srgbClr val="5A6B75"/>
                </a:solidFill>
                <a:latin typeface="Calibri"/>
                <a:ea typeface="Calibri"/>
                <a:cs typeface="Calibri"/>
                <a:sym typeface="Calibri"/>
              </a:rPr>
              <a:t>Adapts to your role, jurisdiction, practice area, and writing style.</a:t>
            </a:r>
            <a:endParaRPr/>
          </a:p>
        </p:txBody>
      </p:sp>
      <p:sp>
        <p:nvSpPr>
          <p:cNvPr id="333" name="Google Shape;333;p14"/>
          <p:cNvSpPr/>
          <p:nvPr/>
        </p:nvSpPr>
        <p:spPr>
          <a:xfrm>
            <a:off x="3850000" y="3780000"/>
            <a:ext cx="4700000" cy="720000"/>
          </a:xfrm>
          <a:prstGeom prst="rect">
            <a:avLst/>
          </a:prstGeom>
          <a:solidFill>
            <a:srgbClr val="F2F6F8"/>
          </a:solidFill>
          <a:ln w="9525" cap="flat" cmpd="sng">
            <a:solidFill>
              <a:srgbClr val="F2F6F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4" name="Google Shape;334;p14"/>
          <p:cNvSpPr/>
          <p:nvPr/>
        </p:nvSpPr>
        <p:spPr>
          <a:xfrm>
            <a:off x="3850000" y="3780000"/>
            <a:ext cx="60000" cy="720000"/>
          </a:xfrm>
          <a:prstGeom prst="rect">
            <a:avLst/>
          </a:prstGeom>
          <a:solidFill>
            <a:srgbClr val="015F75"/>
          </a:solidFill>
          <a:ln w="9525" cap="flat" cmpd="sng">
            <a:solidFill>
              <a:srgbClr val="015F7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5" name="Google Shape;335;p14"/>
          <p:cNvSpPr/>
          <p:nvPr/>
        </p:nvSpPr>
        <p:spPr>
          <a:xfrm>
            <a:off x="4050000" y="4000000"/>
            <a:ext cx="280000" cy="280000"/>
          </a:xfrm>
          <a:prstGeom prst="ellipse">
            <a:avLst/>
          </a:prstGeom>
          <a:solidFill>
            <a:srgbClr val="F3A51D"/>
          </a:solidFill>
          <a:ln w="9525" cap="flat" cmpd="sng">
            <a:solidFill>
              <a:srgbClr val="F3A51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lang="en-US" sz="11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/>
          </a:p>
        </p:txBody>
      </p:sp>
      <p:sp>
        <p:nvSpPr>
          <p:cNvPr id="336" name="Google Shape;336;p14"/>
          <p:cNvSpPr/>
          <p:nvPr/>
        </p:nvSpPr>
        <p:spPr>
          <a:xfrm>
            <a:off x="4430000" y="3910000"/>
            <a:ext cx="4000000" cy="2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15F75"/>
              </a:buClr>
              <a:buSzPts val="1300"/>
              <a:buFont typeface="Georgia"/>
              <a:buNone/>
            </a:pPr>
            <a:r>
              <a:rPr lang="en-US" sz="1300" b="1">
                <a:solidFill>
                  <a:srgbClr val="015F75"/>
                </a:solidFill>
                <a:latin typeface="Georgia"/>
                <a:ea typeface="Georgia"/>
                <a:cs typeface="Georgia"/>
                <a:sym typeface="Georgia"/>
              </a:rPr>
              <a:t>Backed by Lexis authority</a:t>
            </a:r>
            <a:endParaRPr/>
          </a:p>
        </p:txBody>
      </p:sp>
      <p:sp>
        <p:nvSpPr>
          <p:cNvPr id="337" name="Google Shape;337;p14"/>
          <p:cNvSpPr/>
          <p:nvPr/>
        </p:nvSpPr>
        <p:spPr>
          <a:xfrm>
            <a:off x="4430000" y="4180000"/>
            <a:ext cx="4000000" cy="2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5A6B75"/>
              </a:buClr>
              <a:buSzPts val="950"/>
              <a:buFont typeface="Calibri"/>
              <a:buNone/>
            </a:pPr>
            <a:r>
              <a:rPr lang="en-US" sz="950">
                <a:solidFill>
                  <a:srgbClr val="5A6B75"/>
                </a:solidFill>
                <a:latin typeface="Calibri"/>
                <a:ea typeface="Calibri"/>
                <a:cs typeface="Calibri"/>
                <a:sym typeface="Calibri"/>
              </a:rPr>
              <a:t>Every answer cites primary law and exclusive Lexis content.</a:t>
            </a:r>
            <a:endParaRPr/>
          </a:p>
        </p:txBody>
      </p:sp>
      <p:sp>
        <p:nvSpPr>
          <p:cNvPr id="338" name="Google Shape;338;p14"/>
          <p:cNvSpPr/>
          <p:nvPr/>
        </p:nvSpPr>
        <p:spPr>
          <a:xfrm>
            <a:off x="548640" y="4717440"/>
            <a:ext cx="8046720" cy="320040"/>
          </a:xfrm>
          <a:prstGeom prst="rect">
            <a:avLst/>
          </a:prstGeom>
          <a:solidFill>
            <a:srgbClr val="015F75"/>
          </a:solidFill>
          <a:ln w="9525" cap="flat" cmpd="sng">
            <a:solidFill>
              <a:srgbClr val="015F7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9" name="Google Shape;339;p14"/>
          <p:cNvSpPr/>
          <p:nvPr/>
        </p:nvSpPr>
        <p:spPr>
          <a:xfrm>
            <a:off x="548640" y="4717440"/>
            <a:ext cx="804672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lang="en-US" sz="1100" b="1" i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The Lexis research you know — now with an agent on top.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15F75"/>
        </a:solidFill>
        <a:effectLst/>
      </p:bgPr>
    </p:bg>
    <p:spTree>
      <p:nvGrpSpPr>
        <p:cNvPr id="1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Google Shape;345;p15"/>
          <p:cNvSpPr/>
          <p:nvPr/>
        </p:nvSpPr>
        <p:spPr>
          <a:xfrm>
            <a:off x="548640" y="1234440"/>
            <a:ext cx="82296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8C770"/>
              </a:buClr>
              <a:buSzPts val="1200"/>
              <a:buFont typeface="Calibri"/>
              <a:buNone/>
            </a:pPr>
            <a:endParaRPr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6" name="Google Shape;346;p15"/>
          <p:cNvSpPr/>
          <p:nvPr/>
        </p:nvSpPr>
        <p:spPr>
          <a:xfrm>
            <a:off x="548640" y="1691640"/>
            <a:ext cx="8229600" cy="1188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6400"/>
              <a:buFont typeface="Georgia"/>
              <a:buNone/>
            </a:pPr>
            <a:r>
              <a:rPr lang="en-US" sz="6400" i="1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Questions?</a:t>
            </a:r>
            <a:endParaRPr sz="6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7" name="Google Shape;347;p15"/>
          <p:cNvSpPr/>
          <p:nvPr/>
        </p:nvSpPr>
        <p:spPr>
          <a:xfrm>
            <a:off x="548640" y="2971800"/>
            <a:ext cx="8229600" cy="548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B8CCD4"/>
              </a:buClr>
              <a:buSzPts val="1600"/>
              <a:buFont typeface="Calibri"/>
              <a:buNone/>
            </a:pPr>
            <a:r>
              <a:rPr lang="en-US" sz="1600" i="1">
                <a:solidFill>
                  <a:srgbClr val="B8CCD4"/>
                </a:solidFill>
                <a:latin typeface="Calibri"/>
                <a:ea typeface="Calibri"/>
                <a:cs typeface="Calibri"/>
                <a:sym typeface="Calibri"/>
              </a:rPr>
              <a:t>Let's talk about how AI agents and MCP can move your practice forward.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8" name="Google Shape;348;p15"/>
          <p:cNvSpPr/>
          <p:nvPr/>
        </p:nvSpPr>
        <p:spPr>
          <a:xfrm>
            <a:off x="7315200" y="3657600"/>
            <a:ext cx="914400" cy="914400"/>
          </a:xfrm>
          <a:prstGeom prst="ellipse">
            <a:avLst/>
          </a:prstGeom>
          <a:solidFill>
            <a:srgbClr val="F3A51D"/>
          </a:solidFill>
          <a:ln w="12700" cap="flat" cmpd="sng">
            <a:solidFill>
              <a:srgbClr val="F3A51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49" name="Google Shape;349;p15" descr="preencoded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516368" y="3858768"/>
            <a:ext cx="512064" cy="512064"/>
          </a:xfrm>
          <a:prstGeom prst="rect">
            <a:avLst/>
          </a:prstGeom>
          <a:noFill/>
          <a:ln>
            <a:noFill/>
          </a:ln>
        </p:spPr>
      </p:pic>
      <p:sp>
        <p:nvSpPr>
          <p:cNvPr id="350" name="Google Shape;350;p15"/>
          <p:cNvSpPr/>
          <p:nvPr/>
        </p:nvSpPr>
        <p:spPr>
          <a:xfrm>
            <a:off x="548640" y="4617720"/>
            <a:ext cx="82296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B8CCD4"/>
              </a:buClr>
              <a:buSzPts val="1100"/>
              <a:buFont typeface="Calibri"/>
              <a:buNone/>
            </a:pPr>
            <a:r>
              <a:rPr lang="en-US" sz="1100">
                <a:solidFill>
                  <a:srgbClr val="B8CCD4"/>
                </a:solidFill>
                <a:latin typeface="Calibri"/>
                <a:ea typeface="Calibri"/>
                <a:cs typeface="Calibri"/>
                <a:sym typeface="Calibri"/>
              </a:rPr>
              <a:t>Phillip Vaden, phillip.vaden@infotrack.com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Google Shape;355;p16"/>
          <p:cNvSpPr/>
          <p:nvPr/>
        </p:nvSpPr>
        <p:spPr>
          <a:xfrm>
            <a:off x="548640" y="457200"/>
            <a:ext cx="82296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3A51D"/>
              </a:buClr>
              <a:buSzPts val="1100"/>
              <a:buFont typeface="Calibri"/>
              <a:buNone/>
            </a:pPr>
            <a:r>
              <a:rPr lang="en-US" sz="1100" b="1">
                <a:solidFill>
                  <a:srgbClr val="F3A51D"/>
                </a:solidFill>
                <a:latin typeface="Calibri"/>
                <a:ea typeface="Calibri"/>
                <a:cs typeface="Calibri"/>
                <a:sym typeface="Calibri"/>
              </a:rPr>
              <a:t>03  •  LAWYERS + AI AGENTS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6" name="Google Shape;356;p16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15F75"/>
              </a:buClr>
              <a:buSzPts val="3600"/>
              <a:buFont typeface="Georgia"/>
              <a:buNone/>
            </a:pPr>
            <a:r>
              <a:rPr lang="en-US" sz="3600" i="1">
                <a:solidFill>
                  <a:srgbClr val="015F75"/>
                </a:solidFill>
                <a:latin typeface="Georgia"/>
                <a:ea typeface="Georgia"/>
                <a:cs typeface="Georgia"/>
                <a:sym typeface="Georgia"/>
              </a:rPr>
              <a:t>Real work, real workflows</a:t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7" name="Google Shape;357;p16"/>
          <p:cNvSpPr/>
          <p:nvPr/>
        </p:nvSpPr>
        <p:spPr>
          <a:xfrm>
            <a:off x="548640" y="1783080"/>
            <a:ext cx="3931920" cy="1508760"/>
          </a:xfrm>
          <a:prstGeom prst="rect">
            <a:avLst/>
          </a:prstGeom>
          <a:solidFill>
            <a:srgbClr val="F2F6F8"/>
          </a:solidFill>
          <a:ln w="9525" cap="flat" cmpd="sng">
            <a:solidFill>
              <a:srgbClr val="DDE5E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8" name="Google Shape;358;p16"/>
          <p:cNvSpPr/>
          <p:nvPr/>
        </p:nvSpPr>
        <p:spPr>
          <a:xfrm>
            <a:off x="548640" y="1783080"/>
            <a:ext cx="54864" cy="1508760"/>
          </a:xfrm>
          <a:prstGeom prst="rect">
            <a:avLst/>
          </a:prstGeom>
          <a:solidFill>
            <a:srgbClr val="F3A51D"/>
          </a:solidFill>
          <a:ln w="12700" cap="flat" cmpd="sng">
            <a:solidFill>
              <a:srgbClr val="F3A51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9" name="Google Shape;359;p16"/>
          <p:cNvSpPr/>
          <p:nvPr/>
        </p:nvSpPr>
        <p:spPr>
          <a:xfrm>
            <a:off x="777240" y="1947672"/>
            <a:ext cx="64008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3A51D"/>
              </a:buClr>
              <a:buSzPts val="1400"/>
              <a:buFont typeface="Georgia"/>
              <a:buNone/>
            </a:pPr>
            <a:r>
              <a:rPr lang="en-US" sz="1400" b="1">
                <a:solidFill>
                  <a:srgbClr val="F3A51D"/>
                </a:solidFill>
                <a:latin typeface="Georgia"/>
                <a:ea typeface="Georgia"/>
                <a:cs typeface="Georgia"/>
                <a:sym typeface="Georgia"/>
              </a:rPr>
              <a:t>01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60" name="Google Shape;360;p16" descr="preencoded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840480" y="1965960"/>
            <a:ext cx="365760" cy="365760"/>
          </a:xfrm>
          <a:prstGeom prst="rect">
            <a:avLst/>
          </a:prstGeom>
          <a:noFill/>
          <a:ln>
            <a:noFill/>
          </a:ln>
        </p:spPr>
      </p:pic>
      <p:sp>
        <p:nvSpPr>
          <p:cNvPr id="361" name="Google Shape;361;p16"/>
          <p:cNvSpPr/>
          <p:nvPr/>
        </p:nvSpPr>
        <p:spPr>
          <a:xfrm>
            <a:off x="777240" y="2286000"/>
            <a:ext cx="356616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15F75"/>
              </a:buClr>
              <a:buSzPts val="2000"/>
              <a:buFont typeface="Georgia"/>
              <a:buNone/>
            </a:pPr>
            <a:r>
              <a:rPr lang="en-US" sz="2000" b="1">
                <a:solidFill>
                  <a:srgbClr val="015F75"/>
                </a:solidFill>
                <a:latin typeface="Georgia"/>
                <a:ea typeface="Georgia"/>
                <a:cs typeface="Georgia"/>
                <a:sym typeface="Georgia"/>
              </a:rPr>
              <a:t>Legal Research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2" name="Google Shape;362;p16"/>
          <p:cNvSpPr/>
          <p:nvPr/>
        </p:nvSpPr>
        <p:spPr>
          <a:xfrm>
            <a:off x="777240" y="2743200"/>
            <a:ext cx="3566160" cy="502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5A6B75"/>
              </a:buClr>
              <a:buSzPts val="1200"/>
              <a:buFont typeface="Calibri"/>
              <a:buNone/>
            </a:pPr>
            <a:r>
              <a:rPr lang="en-US" sz="1200">
                <a:solidFill>
                  <a:srgbClr val="5A6B75"/>
                </a:solidFill>
                <a:latin typeface="Calibri"/>
                <a:ea typeface="Calibri"/>
                <a:cs typeface="Calibri"/>
                <a:sym typeface="Calibri"/>
              </a:rPr>
              <a:t>Surface relevant case law, statutes, and precedent in minutes instead of hours.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3" name="Google Shape;363;p16"/>
          <p:cNvSpPr/>
          <p:nvPr/>
        </p:nvSpPr>
        <p:spPr>
          <a:xfrm>
            <a:off x="4663440" y="1783080"/>
            <a:ext cx="3931920" cy="1508760"/>
          </a:xfrm>
          <a:prstGeom prst="rect">
            <a:avLst/>
          </a:prstGeom>
          <a:solidFill>
            <a:srgbClr val="F2F6F8"/>
          </a:solidFill>
          <a:ln w="9525" cap="flat" cmpd="sng">
            <a:solidFill>
              <a:srgbClr val="DDE5E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4" name="Google Shape;364;p16"/>
          <p:cNvSpPr/>
          <p:nvPr/>
        </p:nvSpPr>
        <p:spPr>
          <a:xfrm>
            <a:off x="4663440" y="1783080"/>
            <a:ext cx="54864" cy="1508760"/>
          </a:xfrm>
          <a:prstGeom prst="rect">
            <a:avLst/>
          </a:prstGeom>
          <a:solidFill>
            <a:srgbClr val="F3A51D"/>
          </a:solidFill>
          <a:ln w="12700" cap="flat" cmpd="sng">
            <a:solidFill>
              <a:srgbClr val="F3A51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5" name="Google Shape;365;p16"/>
          <p:cNvSpPr/>
          <p:nvPr/>
        </p:nvSpPr>
        <p:spPr>
          <a:xfrm>
            <a:off x="4892040" y="1947672"/>
            <a:ext cx="64008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3A51D"/>
              </a:buClr>
              <a:buSzPts val="1400"/>
              <a:buFont typeface="Georgia"/>
              <a:buNone/>
            </a:pPr>
            <a:r>
              <a:rPr lang="en-US" sz="1400" b="1">
                <a:solidFill>
                  <a:srgbClr val="F3A51D"/>
                </a:solidFill>
                <a:latin typeface="Georgia"/>
                <a:ea typeface="Georgia"/>
                <a:cs typeface="Georgia"/>
                <a:sym typeface="Georgia"/>
              </a:rPr>
              <a:t>02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66" name="Google Shape;366;p16" descr="preencoded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55280" y="1965960"/>
            <a:ext cx="365760" cy="365760"/>
          </a:xfrm>
          <a:prstGeom prst="rect">
            <a:avLst/>
          </a:prstGeom>
          <a:noFill/>
          <a:ln>
            <a:noFill/>
          </a:ln>
        </p:spPr>
      </p:pic>
      <p:sp>
        <p:nvSpPr>
          <p:cNvPr id="367" name="Google Shape;367;p16"/>
          <p:cNvSpPr/>
          <p:nvPr/>
        </p:nvSpPr>
        <p:spPr>
          <a:xfrm>
            <a:off x="4892040" y="2286000"/>
            <a:ext cx="356616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15F75"/>
              </a:buClr>
              <a:buSzPts val="2000"/>
              <a:buFont typeface="Georgia"/>
              <a:buNone/>
            </a:pPr>
            <a:r>
              <a:rPr lang="en-US" sz="2000" b="1">
                <a:solidFill>
                  <a:srgbClr val="015F75"/>
                </a:solidFill>
                <a:latin typeface="Georgia"/>
                <a:ea typeface="Georgia"/>
                <a:cs typeface="Georgia"/>
                <a:sym typeface="Georgia"/>
              </a:rPr>
              <a:t>Drafting &amp; Review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8" name="Google Shape;368;p16"/>
          <p:cNvSpPr/>
          <p:nvPr/>
        </p:nvSpPr>
        <p:spPr>
          <a:xfrm>
            <a:off x="4892040" y="2743200"/>
            <a:ext cx="3566160" cy="502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5A6B75"/>
              </a:buClr>
              <a:buSzPts val="1200"/>
              <a:buFont typeface="Calibri"/>
              <a:buNone/>
            </a:pPr>
            <a:r>
              <a:rPr lang="en-US" sz="1200">
                <a:solidFill>
                  <a:srgbClr val="5A6B75"/>
                </a:solidFill>
                <a:latin typeface="Calibri"/>
                <a:ea typeface="Calibri"/>
                <a:cs typeface="Calibri"/>
                <a:sym typeface="Calibri"/>
              </a:rPr>
              <a:t>Draft motions, briefs, discovery responses, and contracts with attorney oversight.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9" name="Google Shape;369;p16"/>
          <p:cNvSpPr/>
          <p:nvPr/>
        </p:nvSpPr>
        <p:spPr>
          <a:xfrm>
            <a:off x="548640" y="3474720"/>
            <a:ext cx="3931920" cy="1508760"/>
          </a:xfrm>
          <a:prstGeom prst="rect">
            <a:avLst/>
          </a:prstGeom>
          <a:solidFill>
            <a:srgbClr val="F2F6F8"/>
          </a:solidFill>
          <a:ln w="9525" cap="flat" cmpd="sng">
            <a:solidFill>
              <a:srgbClr val="DDE5E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0" name="Google Shape;370;p16"/>
          <p:cNvSpPr/>
          <p:nvPr/>
        </p:nvSpPr>
        <p:spPr>
          <a:xfrm>
            <a:off x="548640" y="3474720"/>
            <a:ext cx="54864" cy="1508760"/>
          </a:xfrm>
          <a:prstGeom prst="rect">
            <a:avLst/>
          </a:prstGeom>
          <a:solidFill>
            <a:srgbClr val="F3A51D"/>
          </a:solidFill>
          <a:ln w="12700" cap="flat" cmpd="sng">
            <a:solidFill>
              <a:srgbClr val="F3A51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1" name="Google Shape;371;p16"/>
          <p:cNvSpPr/>
          <p:nvPr/>
        </p:nvSpPr>
        <p:spPr>
          <a:xfrm>
            <a:off x="777240" y="3639312"/>
            <a:ext cx="64008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3A51D"/>
              </a:buClr>
              <a:buSzPts val="1400"/>
              <a:buFont typeface="Georgia"/>
              <a:buNone/>
            </a:pPr>
            <a:r>
              <a:rPr lang="en-US" sz="1400" b="1">
                <a:solidFill>
                  <a:srgbClr val="F3A51D"/>
                </a:solidFill>
                <a:latin typeface="Georgia"/>
                <a:ea typeface="Georgia"/>
                <a:cs typeface="Georgia"/>
                <a:sym typeface="Georgia"/>
              </a:rPr>
              <a:t>03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72" name="Google Shape;372;p16" descr="preencoded.png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3840480" y="3657600"/>
            <a:ext cx="365760" cy="365760"/>
          </a:xfrm>
          <a:prstGeom prst="rect">
            <a:avLst/>
          </a:prstGeom>
          <a:noFill/>
          <a:ln>
            <a:noFill/>
          </a:ln>
        </p:spPr>
      </p:pic>
      <p:sp>
        <p:nvSpPr>
          <p:cNvPr id="373" name="Google Shape;373;p16"/>
          <p:cNvSpPr/>
          <p:nvPr/>
        </p:nvSpPr>
        <p:spPr>
          <a:xfrm>
            <a:off x="777240" y="3977640"/>
            <a:ext cx="356616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15F75"/>
              </a:buClr>
              <a:buSzPts val="2000"/>
              <a:buFont typeface="Georgia"/>
              <a:buNone/>
            </a:pPr>
            <a:r>
              <a:rPr lang="en-US" sz="2000" b="1">
                <a:solidFill>
                  <a:srgbClr val="015F75"/>
                </a:solidFill>
                <a:latin typeface="Georgia"/>
                <a:ea typeface="Georgia"/>
                <a:cs typeface="Georgia"/>
                <a:sym typeface="Georgia"/>
              </a:rPr>
              <a:t>Discovery &amp; Doc Review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4" name="Google Shape;374;p16"/>
          <p:cNvSpPr/>
          <p:nvPr/>
        </p:nvSpPr>
        <p:spPr>
          <a:xfrm>
            <a:off x="777240" y="4434840"/>
            <a:ext cx="3566160" cy="502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5A6B75"/>
              </a:buClr>
              <a:buSzPts val="1200"/>
              <a:buFont typeface="Calibri"/>
              <a:buNone/>
            </a:pPr>
            <a:r>
              <a:rPr lang="en-US" sz="1200">
                <a:solidFill>
                  <a:srgbClr val="5A6B75"/>
                </a:solidFill>
                <a:latin typeface="Calibri"/>
                <a:ea typeface="Calibri"/>
                <a:cs typeface="Calibri"/>
                <a:sym typeface="Calibri"/>
              </a:rPr>
              <a:t>Review thousands of documents fast — summarize depositions, flag key terms, build chronologies.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5" name="Google Shape;375;p16"/>
          <p:cNvSpPr/>
          <p:nvPr/>
        </p:nvSpPr>
        <p:spPr>
          <a:xfrm>
            <a:off x="4663440" y="3474720"/>
            <a:ext cx="3931920" cy="1508760"/>
          </a:xfrm>
          <a:prstGeom prst="rect">
            <a:avLst/>
          </a:prstGeom>
          <a:solidFill>
            <a:srgbClr val="F2F6F8"/>
          </a:solidFill>
          <a:ln w="9525" cap="flat" cmpd="sng">
            <a:solidFill>
              <a:srgbClr val="DDE5E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6" name="Google Shape;376;p16"/>
          <p:cNvSpPr/>
          <p:nvPr/>
        </p:nvSpPr>
        <p:spPr>
          <a:xfrm>
            <a:off x="4663440" y="3474720"/>
            <a:ext cx="54864" cy="1508760"/>
          </a:xfrm>
          <a:prstGeom prst="rect">
            <a:avLst/>
          </a:prstGeom>
          <a:solidFill>
            <a:srgbClr val="F3A51D"/>
          </a:solidFill>
          <a:ln w="12700" cap="flat" cmpd="sng">
            <a:solidFill>
              <a:srgbClr val="F3A51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7" name="Google Shape;377;p16"/>
          <p:cNvSpPr/>
          <p:nvPr/>
        </p:nvSpPr>
        <p:spPr>
          <a:xfrm>
            <a:off x="4892040" y="3639312"/>
            <a:ext cx="64008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3A51D"/>
              </a:buClr>
              <a:buSzPts val="1400"/>
              <a:buFont typeface="Georgia"/>
              <a:buNone/>
            </a:pPr>
            <a:r>
              <a:rPr lang="en-US" sz="1400" b="1">
                <a:solidFill>
                  <a:srgbClr val="F3A51D"/>
                </a:solidFill>
                <a:latin typeface="Georgia"/>
                <a:ea typeface="Georgia"/>
                <a:cs typeface="Georgia"/>
                <a:sym typeface="Georgia"/>
              </a:rPr>
              <a:t>04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78" name="Google Shape;378;p16" descr="preencoded.png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7955280" y="3657600"/>
            <a:ext cx="365760" cy="365760"/>
          </a:xfrm>
          <a:prstGeom prst="rect">
            <a:avLst/>
          </a:prstGeom>
          <a:noFill/>
          <a:ln>
            <a:noFill/>
          </a:ln>
        </p:spPr>
      </p:pic>
      <p:sp>
        <p:nvSpPr>
          <p:cNvPr id="379" name="Google Shape;379;p16"/>
          <p:cNvSpPr/>
          <p:nvPr/>
        </p:nvSpPr>
        <p:spPr>
          <a:xfrm>
            <a:off x="4892040" y="3977640"/>
            <a:ext cx="356616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15F75"/>
              </a:buClr>
              <a:buSzPts val="2000"/>
              <a:buFont typeface="Georgia"/>
              <a:buNone/>
            </a:pPr>
            <a:r>
              <a:rPr lang="en-US" sz="2000" b="1">
                <a:solidFill>
                  <a:srgbClr val="015F75"/>
                </a:solidFill>
                <a:latin typeface="Georgia"/>
                <a:ea typeface="Georgia"/>
                <a:cs typeface="Georgia"/>
                <a:sym typeface="Georgia"/>
              </a:rPr>
              <a:t>Filing &amp; Court Work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0" name="Google Shape;380;p16"/>
          <p:cNvSpPr/>
          <p:nvPr/>
        </p:nvSpPr>
        <p:spPr>
          <a:xfrm>
            <a:off x="4892040" y="4434840"/>
            <a:ext cx="3566160" cy="502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5A6B75"/>
              </a:buClr>
              <a:buSzPts val="1200"/>
              <a:buFont typeface="Calibri"/>
              <a:buNone/>
            </a:pPr>
            <a:r>
              <a:rPr lang="en-US" sz="1200">
                <a:solidFill>
                  <a:srgbClr val="5A6B75"/>
                </a:solidFill>
                <a:latin typeface="Calibri"/>
                <a:ea typeface="Calibri"/>
                <a:cs typeface="Calibri"/>
                <a:sym typeface="Calibri"/>
              </a:rPr>
              <a:t>Draft and file in court, serve parties, schedule deadlines — without leaving the AI workspace.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3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Google Shape;386;p17"/>
          <p:cNvSpPr/>
          <p:nvPr/>
        </p:nvSpPr>
        <p:spPr>
          <a:xfrm>
            <a:off x="548640" y="457200"/>
            <a:ext cx="82296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3A51D"/>
              </a:buClr>
              <a:buSzPts val="1100"/>
              <a:buFont typeface="Calibri"/>
              <a:buNone/>
            </a:pPr>
            <a:r>
              <a:rPr lang="en-US" sz="1100" b="1">
                <a:solidFill>
                  <a:srgbClr val="F3A51D"/>
                </a:solidFill>
                <a:latin typeface="Calibri"/>
                <a:ea typeface="Calibri"/>
                <a:cs typeface="Calibri"/>
                <a:sym typeface="Calibri"/>
              </a:rPr>
              <a:t>04  •  WHAT MCP IS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7" name="Google Shape;387;p17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15F75"/>
              </a:buClr>
              <a:buSzPts val="3200"/>
              <a:buFont typeface="Georgia"/>
              <a:buNone/>
            </a:pPr>
            <a:r>
              <a:rPr lang="en-US" sz="3200" i="1">
                <a:solidFill>
                  <a:srgbClr val="015F75"/>
                </a:solidFill>
                <a:latin typeface="Georgia"/>
                <a:ea typeface="Georgia"/>
                <a:cs typeface="Georgia"/>
                <a:sym typeface="Georgia"/>
              </a:rPr>
              <a:t>One protocol, every tool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8" name="Google Shape;388;p17"/>
          <p:cNvSpPr/>
          <p:nvPr/>
        </p:nvSpPr>
        <p:spPr>
          <a:xfrm>
            <a:off x="548640" y="1691640"/>
            <a:ext cx="4206240" cy="1188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E2530"/>
              </a:buClr>
              <a:buSzPts val="1400"/>
              <a:buFont typeface="Calibri"/>
              <a:buNone/>
            </a:pPr>
            <a:r>
              <a:rPr lang="en-US" sz="1400">
                <a:solidFill>
                  <a:srgbClr val="0E2530"/>
                </a:solidFill>
                <a:latin typeface="Calibri"/>
                <a:ea typeface="Calibri"/>
                <a:cs typeface="Calibri"/>
                <a:sym typeface="Calibri"/>
              </a:rPr>
              <a:t>MCP is a universal adapter. Like USB-C connects any device to any charger, MCP lets any AI agent plug into any tool — no custom wiring required.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89" name="Google Shape;389;p17" descr="preencoded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48640" y="3026664"/>
            <a:ext cx="256032" cy="256032"/>
          </a:xfrm>
          <a:prstGeom prst="rect">
            <a:avLst/>
          </a:prstGeom>
          <a:noFill/>
          <a:ln>
            <a:noFill/>
          </a:ln>
        </p:spPr>
      </p:pic>
      <p:sp>
        <p:nvSpPr>
          <p:cNvPr id="390" name="Google Shape;390;p17"/>
          <p:cNvSpPr/>
          <p:nvPr/>
        </p:nvSpPr>
        <p:spPr>
          <a:xfrm>
            <a:off x="914400" y="2971800"/>
            <a:ext cx="393192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15F75"/>
              </a:buClr>
              <a:buSzPts val="1200"/>
              <a:buFont typeface="Calibri"/>
              <a:buNone/>
            </a:pPr>
            <a:r>
              <a:rPr lang="en-US" sz="1200" b="1">
                <a:solidFill>
                  <a:srgbClr val="015F75"/>
                </a:solidFill>
                <a:latin typeface="Calibri"/>
                <a:ea typeface="Calibri"/>
                <a:cs typeface="Calibri"/>
                <a:sym typeface="Calibri"/>
              </a:rPr>
              <a:t>One language  </a:t>
            </a:r>
            <a:r>
              <a:rPr lang="en-US" sz="1200">
                <a:solidFill>
                  <a:srgbClr val="5A6B75"/>
                </a:solidFill>
                <a:latin typeface="Calibri"/>
                <a:ea typeface="Calibri"/>
                <a:cs typeface="Calibri"/>
                <a:sym typeface="Calibri"/>
              </a:rPr>
              <a:t>Every AI and tool understands it the same way.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91" name="Google Shape;391;p17" descr="preencoded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48640" y="3529584"/>
            <a:ext cx="256032" cy="256032"/>
          </a:xfrm>
          <a:prstGeom prst="rect">
            <a:avLst/>
          </a:prstGeom>
          <a:noFill/>
          <a:ln>
            <a:noFill/>
          </a:ln>
        </p:spPr>
      </p:pic>
      <p:sp>
        <p:nvSpPr>
          <p:cNvPr id="392" name="Google Shape;392;p17"/>
          <p:cNvSpPr/>
          <p:nvPr/>
        </p:nvSpPr>
        <p:spPr>
          <a:xfrm>
            <a:off x="914400" y="3474720"/>
            <a:ext cx="393192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15F75"/>
              </a:buClr>
              <a:buSzPts val="1200"/>
              <a:buFont typeface="Calibri"/>
              <a:buNone/>
            </a:pPr>
            <a:r>
              <a:rPr lang="en-US" sz="1200" b="1">
                <a:solidFill>
                  <a:srgbClr val="015F75"/>
                </a:solidFill>
                <a:latin typeface="Calibri"/>
                <a:ea typeface="Calibri"/>
                <a:cs typeface="Calibri"/>
                <a:sym typeface="Calibri"/>
              </a:rPr>
              <a:t>Plays with everyone  </a:t>
            </a:r>
            <a:r>
              <a:rPr lang="en-US" sz="1200">
                <a:solidFill>
                  <a:srgbClr val="5A6B75"/>
                </a:solidFill>
                <a:latin typeface="Calibri"/>
                <a:ea typeface="Calibri"/>
                <a:cs typeface="Calibri"/>
                <a:sym typeface="Calibri"/>
              </a:rPr>
              <a:t>Claude, ChatGPT, Gemini, Copilot all support it.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93" name="Google Shape;393;p17" descr="preencoded.png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548640" y="4032504"/>
            <a:ext cx="256032" cy="256032"/>
          </a:xfrm>
          <a:prstGeom prst="rect">
            <a:avLst/>
          </a:prstGeom>
          <a:noFill/>
          <a:ln>
            <a:noFill/>
          </a:ln>
        </p:spPr>
      </p:pic>
      <p:sp>
        <p:nvSpPr>
          <p:cNvPr id="394" name="Google Shape;394;p17"/>
          <p:cNvSpPr/>
          <p:nvPr/>
        </p:nvSpPr>
        <p:spPr>
          <a:xfrm>
            <a:off x="914400" y="3977640"/>
            <a:ext cx="393192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15F75"/>
              </a:buClr>
              <a:buSzPts val="1200"/>
              <a:buFont typeface="Calibri"/>
              <a:buNone/>
            </a:pPr>
            <a:r>
              <a:rPr lang="en-US" sz="1200" b="1">
                <a:solidFill>
                  <a:srgbClr val="015F75"/>
                </a:solidFill>
                <a:latin typeface="Calibri"/>
                <a:ea typeface="Calibri"/>
                <a:cs typeface="Calibri"/>
                <a:sym typeface="Calibri"/>
              </a:rPr>
              <a:t>Open &amp; free  </a:t>
            </a:r>
            <a:r>
              <a:rPr lang="en-US" sz="1200">
                <a:solidFill>
                  <a:srgbClr val="5A6B75"/>
                </a:solidFill>
                <a:latin typeface="Calibri"/>
                <a:ea typeface="Calibri"/>
                <a:cs typeface="Calibri"/>
                <a:sym typeface="Calibri"/>
              </a:rPr>
              <a:t>No gatekeepers, no licensing fees, anyone can build with it.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5" name="Google Shape;395;p17"/>
          <p:cNvSpPr/>
          <p:nvPr/>
        </p:nvSpPr>
        <p:spPr>
          <a:xfrm>
            <a:off x="5120640" y="1691640"/>
            <a:ext cx="3520440" cy="3017520"/>
          </a:xfrm>
          <a:prstGeom prst="rect">
            <a:avLst/>
          </a:prstGeom>
          <a:solidFill>
            <a:srgbClr val="F2F6F8"/>
          </a:solidFill>
          <a:ln w="9525" cap="flat" cmpd="sng">
            <a:solidFill>
              <a:srgbClr val="DDE5E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6" name="Google Shape;396;p17"/>
          <p:cNvSpPr/>
          <p:nvPr/>
        </p:nvSpPr>
        <p:spPr>
          <a:xfrm>
            <a:off x="5257800" y="1828800"/>
            <a:ext cx="324612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3A51D"/>
              </a:buClr>
              <a:buSzPts val="1000"/>
              <a:buFont typeface="Calibri"/>
              <a:buNone/>
            </a:pPr>
            <a:r>
              <a:rPr lang="en-US" sz="1000" b="1">
                <a:solidFill>
                  <a:srgbClr val="F3A51D"/>
                </a:solidFill>
                <a:latin typeface="Calibri"/>
                <a:ea typeface="Calibri"/>
                <a:cs typeface="Calibri"/>
                <a:sym typeface="Calibri"/>
              </a:rPr>
              <a:t>THE TANGLE PROBLEM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7" name="Google Shape;397;p17"/>
          <p:cNvSpPr/>
          <p:nvPr/>
        </p:nvSpPr>
        <p:spPr>
          <a:xfrm>
            <a:off x="5257800" y="2121408"/>
            <a:ext cx="324612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15F75"/>
              </a:buClr>
              <a:buSzPts val="1300"/>
              <a:buFont typeface="Georgia"/>
              <a:buNone/>
            </a:pPr>
            <a:r>
              <a:rPr lang="en-US" sz="1300" b="1">
                <a:solidFill>
                  <a:srgbClr val="015F75"/>
                </a:solidFill>
                <a:latin typeface="Georgia"/>
                <a:ea typeface="Georgia"/>
                <a:cs typeface="Georgia"/>
                <a:sym typeface="Georgia"/>
              </a:rPr>
              <a:t>Before MCP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8" name="Google Shape;398;p17"/>
          <p:cNvSpPr/>
          <p:nvPr/>
        </p:nvSpPr>
        <p:spPr>
          <a:xfrm>
            <a:off x="5257800" y="2377440"/>
            <a:ext cx="324612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5A6B75"/>
              </a:buClr>
              <a:buSzPts val="1100"/>
              <a:buFont typeface="Calibri"/>
              <a:buNone/>
            </a:pPr>
            <a:r>
              <a:rPr lang="en-US" sz="1100" i="1">
                <a:solidFill>
                  <a:srgbClr val="5A6B75"/>
                </a:solidFill>
                <a:latin typeface="Calibri"/>
                <a:ea typeface="Calibri"/>
                <a:cs typeface="Calibri"/>
                <a:sym typeface="Calibri"/>
              </a:rPr>
              <a:t>Every AI needs custom wiring to every tool. A mess.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9" name="Google Shape;399;p17"/>
          <p:cNvSpPr/>
          <p:nvPr/>
        </p:nvSpPr>
        <p:spPr>
          <a:xfrm>
            <a:off x="5303520" y="2788920"/>
            <a:ext cx="109728" cy="109728"/>
          </a:xfrm>
          <a:prstGeom prst="ellipse">
            <a:avLst/>
          </a:prstGeom>
          <a:solidFill>
            <a:srgbClr val="015F75"/>
          </a:solidFill>
          <a:ln w="12700" cap="flat" cmpd="sng">
            <a:solidFill>
              <a:srgbClr val="015F7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0" name="Google Shape;400;p17"/>
          <p:cNvSpPr/>
          <p:nvPr/>
        </p:nvSpPr>
        <p:spPr>
          <a:xfrm>
            <a:off x="5303520" y="2971800"/>
            <a:ext cx="109728" cy="109728"/>
          </a:xfrm>
          <a:prstGeom prst="ellipse">
            <a:avLst/>
          </a:prstGeom>
          <a:solidFill>
            <a:srgbClr val="015F75"/>
          </a:solidFill>
          <a:ln w="12700" cap="flat" cmpd="sng">
            <a:solidFill>
              <a:srgbClr val="015F7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1" name="Google Shape;401;p17"/>
          <p:cNvSpPr/>
          <p:nvPr/>
        </p:nvSpPr>
        <p:spPr>
          <a:xfrm>
            <a:off x="5303520" y="3154680"/>
            <a:ext cx="109728" cy="109728"/>
          </a:xfrm>
          <a:prstGeom prst="ellipse">
            <a:avLst/>
          </a:prstGeom>
          <a:solidFill>
            <a:srgbClr val="015F75"/>
          </a:solidFill>
          <a:ln w="12700" cap="flat" cmpd="sng">
            <a:solidFill>
              <a:srgbClr val="015F7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2" name="Google Shape;402;p17"/>
          <p:cNvSpPr/>
          <p:nvPr/>
        </p:nvSpPr>
        <p:spPr>
          <a:xfrm>
            <a:off x="6858000" y="2752344"/>
            <a:ext cx="109728" cy="109728"/>
          </a:xfrm>
          <a:prstGeom prst="ellipse">
            <a:avLst/>
          </a:prstGeom>
          <a:solidFill>
            <a:srgbClr val="0194B5"/>
          </a:solidFill>
          <a:ln w="12700" cap="flat" cmpd="sng">
            <a:solidFill>
              <a:srgbClr val="0194B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3" name="Google Shape;403;p17"/>
          <p:cNvSpPr/>
          <p:nvPr/>
        </p:nvSpPr>
        <p:spPr>
          <a:xfrm>
            <a:off x="6858000" y="2898648"/>
            <a:ext cx="109728" cy="109728"/>
          </a:xfrm>
          <a:prstGeom prst="ellipse">
            <a:avLst/>
          </a:prstGeom>
          <a:solidFill>
            <a:srgbClr val="0194B5"/>
          </a:solidFill>
          <a:ln w="12700" cap="flat" cmpd="sng">
            <a:solidFill>
              <a:srgbClr val="0194B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4" name="Google Shape;404;p17"/>
          <p:cNvSpPr/>
          <p:nvPr/>
        </p:nvSpPr>
        <p:spPr>
          <a:xfrm>
            <a:off x="6858000" y="3044952"/>
            <a:ext cx="109728" cy="109728"/>
          </a:xfrm>
          <a:prstGeom prst="ellipse">
            <a:avLst/>
          </a:prstGeom>
          <a:solidFill>
            <a:srgbClr val="0194B5"/>
          </a:solidFill>
          <a:ln w="12700" cap="flat" cmpd="sng">
            <a:solidFill>
              <a:srgbClr val="0194B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5" name="Google Shape;405;p17"/>
          <p:cNvSpPr/>
          <p:nvPr/>
        </p:nvSpPr>
        <p:spPr>
          <a:xfrm>
            <a:off x="6858000" y="3191256"/>
            <a:ext cx="109728" cy="109728"/>
          </a:xfrm>
          <a:prstGeom prst="ellipse">
            <a:avLst/>
          </a:prstGeom>
          <a:solidFill>
            <a:srgbClr val="0194B5"/>
          </a:solidFill>
          <a:ln w="12700" cap="flat" cmpd="sng">
            <a:solidFill>
              <a:srgbClr val="0194B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06" name="Google Shape;406;p17"/>
          <p:cNvCxnSpPr/>
          <p:nvPr/>
        </p:nvCxnSpPr>
        <p:spPr>
          <a:xfrm>
            <a:off x="5358384" y="2843784"/>
            <a:ext cx="1554480" cy="0"/>
          </a:xfrm>
          <a:prstGeom prst="straightConnector1">
            <a:avLst/>
          </a:prstGeom>
          <a:noFill/>
          <a:ln w="9525" cap="flat" cmpd="sng">
            <a:solidFill>
              <a:srgbClr val="C2402F">
                <a:alpha val="70196"/>
              </a:srgb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07" name="Google Shape;407;p17"/>
          <p:cNvCxnSpPr/>
          <p:nvPr/>
        </p:nvCxnSpPr>
        <p:spPr>
          <a:xfrm>
            <a:off x="5358384" y="2843784"/>
            <a:ext cx="1554480" cy="109728"/>
          </a:xfrm>
          <a:prstGeom prst="straightConnector1">
            <a:avLst/>
          </a:prstGeom>
          <a:noFill/>
          <a:ln w="9525" cap="flat" cmpd="sng">
            <a:solidFill>
              <a:srgbClr val="C2402F">
                <a:alpha val="70196"/>
              </a:srgb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08" name="Google Shape;408;p17"/>
          <p:cNvCxnSpPr/>
          <p:nvPr/>
        </p:nvCxnSpPr>
        <p:spPr>
          <a:xfrm>
            <a:off x="5358384" y="2843784"/>
            <a:ext cx="1554480" cy="256032"/>
          </a:xfrm>
          <a:prstGeom prst="straightConnector1">
            <a:avLst/>
          </a:prstGeom>
          <a:noFill/>
          <a:ln w="9525" cap="flat" cmpd="sng">
            <a:solidFill>
              <a:srgbClr val="C2402F">
                <a:alpha val="70196"/>
              </a:srgb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09" name="Google Shape;409;p17"/>
          <p:cNvCxnSpPr/>
          <p:nvPr/>
        </p:nvCxnSpPr>
        <p:spPr>
          <a:xfrm>
            <a:off x="5358384" y="2843784"/>
            <a:ext cx="1554480" cy="402336"/>
          </a:xfrm>
          <a:prstGeom prst="straightConnector1">
            <a:avLst/>
          </a:prstGeom>
          <a:noFill/>
          <a:ln w="9525" cap="flat" cmpd="sng">
            <a:solidFill>
              <a:srgbClr val="C2402F">
                <a:alpha val="70196"/>
              </a:srgb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10" name="Google Shape;410;p17"/>
          <p:cNvCxnSpPr/>
          <p:nvPr/>
        </p:nvCxnSpPr>
        <p:spPr>
          <a:xfrm>
            <a:off x="5358384" y="3026664"/>
            <a:ext cx="1554480" cy="0"/>
          </a:xfrm>
          <a:prstGeom prst="straightConnector1">
            <a:avLst/>
          </a:prstGeom>
          <a:noFill/>
          <a:ln w="9525" cap="flat" cmpd="sng">
            <a:solidFill>
              <a:srgbClr val="C2402F">
                <a:alpha val="70196"/>
              </a:srgb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11" name="Google Shape;411;p17"/>
          <p:cNvCxnSpPr/>
          <p:nvPr/>
        </p:nvCxnSpPr>
        <p:spPr>
          <a:xfrm>
            <a:off x="5358384" y="3026664"/>
            <a:ext cx="1554480" cy="0"/>
          </a:xfrm>
          <a:prstGeom prst="straightConnector1">
            <a:avLst/>
          </a:prstGeom>
          <a:noFill/>
          <a:ln w="9525" cap="flat" cmpd="sng">
            <a:solidFill>
              <a:srgbClr val="C2402F">
                <a:alpha val="70196"/>
              </a:srgb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12" name="Google Shape;412;p17"/>
          <p:cNvCxnSpPr/>
          <p:nvPr/>
        </p:nvCxnSpPr>
        <p:spPr>
          <a:xfrm>
            <a:off x="5358384" y="3026664"/>
            <a:ext cx="1554480" cy="73152"/>
          </a:xfrm>
          <a:prstGeom prst="straightConnector1">
            <a:avLst/>
          </a:prstGeom>
          <a:noFill/>
          <a:ln w="9525" cap="flat" cmpd="sng">
            <a:solidFill>
              <a:srgbClr val="C2402F">
                <a:alpha val="70196"/>
              </a:srgb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13" name="Google Shape;413;p17"/>
          <p:cNvCxnSpPr/>
          <p:nvPr/>
        </p:nvCxnSpPr>
        <p:spPr>
          <a:xfrm>
            <a:off x="5358384" y="3026664"/>
            <a:ext cx="1554480" cy="219456"/>
          </a:xfrm>
          <a:prstGeom prst="straightConnector1">
            <a:avLst/>
          </a:prstGeom>
          <a:noFill/>
          <a:ln w="9525" cap="flat" cmpd="sng">
            <a:solidFill>
              <a:srgbClr val="C2402F">
                <a:alpha val="70196"/>
              </a:srgb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14" name="Google Shape;414;p17"/>
          <p:cNvCxnSpPr/>
          <p:nvPr/>
        </p:nvCxnSpPr>
        <p:spPr>
          <a:xfrm>
            <a:off x="5358384" y="3209544"/>
            <a:ext cx="1554480" cy="0"/>
          </a:xfrm>
          <a:prstGeom prst="straightConnector1">
            <a:avLst/>
          </a:prstGeom>
          <a:noFill/>
          <a:ln w="9525" cap="flat" cmpd="sng">
            <a:solidFill>
              <a:srgbClr val="C2402F">
                <a:alpha val="70196"/>
              </a:srgb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15" name="Google Shape;415;p17"/>
          <p:cNvCxnSpPr/>
          <p:nvPr/>
        </p:nvCxnSpPr>
        <p:spPr>
          <a:xfrm>
            <a:off x="5358384" y="3209544"/>
            <a:ext cx="1554480" cy="0"/>
          </a:xfrm>
          <a:prstGeom prst="straightConnector1">
            <a:avLst/>
          </a:prstGeom>
          <a:noFill/>
          <a:ln w="9525" cap="flat" cmpd="sng">
            <a:solidFill>
              <a:srgbClr val="C2402F">
                <a:alpha val="70196"/>
              </a:srgb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16" name="Google Shape;416;p17"/>
          <p:cNvCxnSpPr/>
          <p:nvPr/>
        </p:nvCxnSpPr>
        <p:spPr>
          <a:xfrm>
            <a:off x="5358384" y="3209544"/>
            <a:ext cx="1554480" cy="0"/>
          </a:xfrm>
          <a:prstGeom prst="straightConnector1">
            <a:avLst/>
          </a:prstGeom>
          <a:noFill/>
          <a:ln w="9525" cap="flat" cmpd="sng">
            <a:solidFill>
              <a:srgbClr val="C2402F">
                <a:alpha val="70196"/>
              </a:srgb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17" name="Google Shape;417;p17"/>
          <p:cNvCxnSpPr/>
          <p:nvPr/>
        </p:nvCxnSpPr>
        <p:spPr>
          <a:xfrm>
            <a:off x="5358384" y="3209544"/>
            <a:ext cx="1554480" cy="36576"/>
          </a:xfrm>
          <a:prstGeom prst="straightConnector1">
            <a:avLst/>
          </a:prstGeom>
          <a:noFill/>
          <a:ln w="9525" cap="flat" cmpd="sng">
            <a:solidFill>
              <a:srgbClr val="C2402F">
                <a:alpha val="70196"/>
              </a:srgbClr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18" name="Google Shape;418;p17"/>
          <p:cNvSpPr/>
          <p:nvPr/>
        </p:nvSpPr>
        <p:spPr>
          <a:xfrm>
            <a:off x="5257800" y="3611880"/>
            <a:ext cx="324612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15F75"/>
              </a:buClr>
              <a:buSzPts val="1300"/>
              <a:buFont typeface="Georgia"/>
              <a:buNone/>
            </a:pPr>
            <a:r>
              <a:rPr lang="en-US" sz="1300" b="1">
                <a:solidFill>
                  <a:srgbClr val="015F75"/>
                </a:solidFill>
                <a:latin typeface="Georgia"/>
                <a:ea typeface="Georgia"/>
                <a:cs typeface="Georgia"/>
                <a:sym typeface="Georgia"/>
              </a:rPr>
              <a:t>With MCP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9" name="Google Shape;419;p17"/>
          <p:cNvSpPr/>
          <p:nvPr/>
        </p:nvSpPr>
        <p:spPr>
          <a:xfrm>
            <a:off x="5257800" y="3867912"/>
            <a:ext cx="324612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5A6B75"/>
              </a:buClr>
              <a:buSzPts val="1100"/>
              <a:buFont typeface="Calibri"/>
              <a:buNone/>
            </a:pPr>
            <a:r>
              <a:rPr lang="en-US" sz="1100" i="1">
                <a:solidFill>
                  <a:srgbClr val="5A6B75"/>
                </a:solidFill>
                <a:latin typeface="Calibri"/>
                <a:ea typeface="Calibri"/>
                <a:cs typeface="Calibri"/>
                <a:sym typeface="Calibri"/>
              </a:rPr>
              <a:t>One plug fits all. Done.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0" name="Google Shape;420;p17"/>
          <p:cNvSpPr/>
          <p:nvPr/>
        </p:nvSpPr>
        <p:spPr>
          <a:xfrm>
            <a:off x="5303520" y="4240530"/>
            <a:ext cx="109728" cy="109728"/>
          </a:xfrm>
          <a:prstGeom prst="ellipse">
            <a:avLst/>
          </a:prstGeom>
          <a:solidFill>
            <a:srgbClr val="015F75"/>
          </a:solidFill>
          <a:ln w="12700" cap="flat" cmpd="sng">
            <a:solidFill>
              <a:srgbClr val="015F7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21" name="Google Shape;421;p17"/>
          <p:cNvCxnSpPr/>
          <p:nvPr/>
        </p:nvCxnSpPr>
        <p:spPr>
          <a:xfrm>
            <a:off x="5358384" y="4295394"/>
            <a:ext cx="1389888" cy="125730"/>
          </a:xfrm>
          <a:prstGeom prst="straightConnector1">
            <a:avLst/>
          </a:prstGeom>
          <a:noFill/>
          <a:ln w="9525" cap="flat" cmpd="sng">
            <a:solidFill>
              <a:srgbClr val="F3A51D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22" name="Google Shape;422;p17"/>
          <p:cNvSpPr/>
          <p:nvPr/>
        </p:nvSpPr>
        <p:spPr>
          <a:xfrm>
            <a:off x="5303520" y="4366260"/>
            <a:ext cx="109728" cy="109728"/>
          </a:xfrm>
          <a:prstGeom prst="ellipse">
            <a:avLst/>
          </a:prstGeom>
          <a:solidFill>
            <a:srgbClr val="015F75"/>
          </a:solidFill>
          <a:ln w="12700" cap="flat" cmpd="sng">
            <a:solidFill>
              <a:srgbClr val="015F7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23" name="Google Shape;423;p17"/>
          <p:cNvCxnSpPr/>
          <p:nvPr/>
        </p:nvCxnSpPr>
        <p:spPr>
          <a:xfrm>
            <a:off x="5358384" y="4421124"/>
            <a:ext cx="1389888" cy="0"/>
          </a:xfrm>
          <a:prstGeom prst="straightConnector1">
            <a:avLst/>
          </a:prstGeom>
          <a:noFill/>
          <a:ln w="9525" cap="flat" cmpd="sng">
            <a:solidFill>
              <a:srgbClr val="F3A51D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24" name="Google Shape;424;p17"/>
          <p:cNvSpPr/>
          <p:nvPr/>
        </p:nvSpPr>
        <p:spPr>
          <a:xfrm>
            <a:off x="5303520" y="4491990"/>
            <a:ext cx="109728" cy="109728"/>
          </a:xfrm>
          <a:prstGeom prst="ellipse">
            <a:avLst/>
          </a:prstGeom>
          <a:solidFill>
            <a:srgbClr val="015F75"/>
          </a:solidFill>
          <a:ln w="12700" cap="flat" cmpd="sng">
            <a:solidFill>
              <a:srgbClr val="015F7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25" name="Google Shape;425;p17"/>
          <p:cNvCxnSpPr/>
          <p:nvPr/>
        </p:nvCxnSpPr>
        <p:spPr>
          <a:xfrm rot="10800000" flipH="1">
            <a:off x="5358384" y="4473702"/>
            <a:ext cx="1499616" cy="73152"/>
          </a:xfrm>
          <a:prstGeom prst="straightConnector1">
            <a:avLst/>
          </a:prstGeom>
          <a:noFill/>
          <a:ln w="9525" cap="flat" cmpd="sng">
            <a:solidFill>
              <a:srgbClr val="F3A51D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26" name="Google Shape;426;p17"/>
          <p:cNvSpPr/>
          <p:nvPr/>
        </p:nvSpPr>
        <p:spPr>
          <a:xfrm>
            <a:off x="8394192" y="4215384"/>
            <a:ext cx="109728" cy="109728"/>
          </a:xfrm>
          <a:prstGeom prst="ellipse">
            <a:avLst/>
          </a:prstGeom>
          <a:solidFill>
            <a:srgbClr val="0194B5"/>
          </a:solidFill>
          <a:ln w="12700" cap="flat" cmpd="sng">
            <a:solidFill>
              <a:srgbClr val="0194B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27" name="Google Shape;427;p17"/>
          <p:cNvCxnSpPr/>
          <p:nvPr/>
        </p:nvCxnSpPr>
        <p:spPr>
          <a:xfrm>
            <a:off x="7068312" y="4411980"/>
            <a:ext cx="1380744" cy="0"/>
          </a:xfrm>
          <a:prstGeom prst="straightConnector1">
            <a:avLst/>
          </a:prstGeom>
          <a:noFill/>
          <a:ln w="9525" cap="flat" cmpd="sng">
            <a:solidFill>
              <a:srgbClr val="F3A51D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28" name="Google Shape;428;p17"/>
          <p:cNvSpPr/>
          <p:nvPr/>
        </p:nvSpPr>
        <p:spPr>
          <a:xfrm>
            <a:off x="8394192" y="4315968"/>
            <a:ext cx="109728" cy="109728"/>
          </a:xfrm>
          <a:prstGeom prst="ellipse">
            <a:avLst/>
          </a:prstGeom>
          <a:solidFill>
            <a:srgbClr val="0194B5"/>
          </a:solidFill>
          <a:ln w="12700" cap="flat" cmpd="sng">
            <a:solidFill>
              <a:srgbClr val="0194B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29" name="Google Shape;429;p17"/>
          <p:cNvCxnSpPr/>
          <p:nvPr/>
        </p:nvCxnSpPr>
        <p:spPr>
          <a:xfrm>
            <a:off x="7068312" y="4411980"/>
            <a:ext cx="1380744" cy="0"/>
          </a:xfrm>
          <a:prstGeom prst="straightConnector1">
            <a:avLst/>
          </a:prstGeom>
          <a:noFill/>
          <a:ln w="9525" cap="flat" cmpd="sng">
            <a:solidFill>
              <a:srgbClr val="F3A51D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30" name="Google Shape;430;p17"/>
          <p:cNvSpPr/>
          <p:nvPr/>
        </p:nvSpPr>
        <p:spPr>
          <a:xfrm>
            <a:off x="8394192" y="4416552"/>
            <a:ext cx="109728" cy="109728"/>
          </a:xfrm>
          <a:prstGeom prst="ellipse">
            <a:avLst/>
          </a:prstGeom>
          <a:solidFill>
            <a:srgbClr val="0194B5"/>
          </a:solidFill>
          <a:ln w="12700" cap="flat" cmpd="sng">
            <a:solidFill>
              <a:srgbClr val="0194B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31" name="Google Shape;431;p17"/>
          <p:cNvCxnSpPr/>
          <p:nvPr/>
        </p:nvCxnSpPr>
        <p:spPr>
          <a:xfrm>
            <a:off x="7068312" y="4411980"/>
            <a:ext cx="1380744" cy="50292"/>
          </a:xfrm>
          <a:prstGeom prst="straightConnector1">
            <a:avLst/>
          </a:prstGeom>
          <a:noFill/>
          <a:ln w="9525" cap="flat" cmpd="sng">
            <a:solidFill>
              <a:srgbClr val="F3A51D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32" name="Google Shape;432;p17"/>
          <p:cNvSpPr/>
          <p:nvPr/>
        </p:nvSpPr>
        <p:spPr>
          <a:xfrm>
            <a:off x="8394192" y="4517136"/>
            <a:ext cx="109728" cy="109728"/>
          </a:xfrm>
          <a:prstGeom prst="ellipse">
            <a:avLst/>
          </a:prstGeom>
          <a:solidFill>
            <a:srgbClr val="0194B5"/>
          </a:solidFill>
          <a:ln w="12700" cap="flat" cmpd="sng">
            <a:solidFill>
              <a:srgbClr val="0194B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33" name="Google Shape;433;p17"/>
          <p:cNvCxnSpPr/>
          <p:nvPr/>
        </p:nvCxnSpPr>
        <p:spPr>
          <a:xfrm>
            <a:off x="7068312" y="4411980"/>
            <a:ext cx="1380744" cy="150876"/>
          </a:xfrm>
          <a:prstGeom prst="straightConnector1">
            <a:avLst/>
          </a:prstGeom>
          <a:noFill/>
          <a:ln w="9525" cap="flat" cmpd="sng">
            <a:solidFill>
              <a:srgbClr val="F3A51D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34" name="Google Shape;434;p17"/>
          <p:cNvSpPr/>
          <p:nvPr/>
        </p:nvSpPr>
        <p:spPr>
          <a:xfrm>
            <a:off x="6757416" y="4265676"/>
            <a:ext cx="292608" cy="292608"/>
          </a:xfrm>
          <a:prstGeom prst="ellipse">
            <a:avLst/>
          </a:prstGeom>
          <a:solidFill>
            <a:srgbClr val="F3A51D"/>
          </a:solidFill>
          <a:ln w="9525" cap="flat" cmpd="sng">
            <a:solidFill>
              <a:srgbClr val="015F7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5" name="Google Shape;435;p17"/>
          <p:cNvSpPr/>
          <p:nvPr/>
        </p:nvSpPr>
        <p:spPr>
          <a:xfrm>
            <a:off x="6537960" y="4320540"/>
            <a:ext cx="731520" cy="201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15F75"/>
              </a:buClr>
              <a:buSzPts val="800"/>
              <a:buFont typeface="Calibri"/>
              <a:buNone/>
            </a:pPr>
            <a:r>
              <a:rPr lang="en-US" sz="800" b="1">
                <a:solidFill>
                  <a:srgbClr val="015F75"/>
                </a:solidFill>
                <a:latin typeface="Calibri"/>
                <a:ea typeface="Calibri"/>
                <a:cs typeface="Calibri"/>
                <a:sym typeface="Calibri"/>
              </a:rPr>
              <a:t>MCP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4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" name="Google Shape;441;p18"/>
          <p:cNvSpPr/>
          <p:nvPr/>
        </p:nvSpPr>
        <p:spPr>
          <a:xfrm>
            <a:off x="548640" y="457200"/>
            <a:ext cx="82296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3A51D"/>
              </a:buClr>
              <a:buSzPts val="1100"/>
              <a:buFont typeface="Calibri"/>
              <a:buNone/>
            </a:pPr>
            <a:r>
              <a:rPr lang="en-US" sz="1100" b="1">
                <a:solidFill>
                  <a:srgbClr val="F3A51D"/>
                </a:solidFill>
                <a:latin typeface="Calibri"/>
                <a:ea typeface="Calibri"/>
                <a:cs typeface="Calibri"/>
                <a:sym typeface="Calibri"/>
              </a:rPr>
              <a:t>04  •  A QUICK HISTORY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2" name="Google Shape;442;p18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15F75"/>
              </a:buClr>
              <a:buSzPts val="2800"/>
              <a:buFont typeface="Georgia"/>
              <a:buNone/>
            </a:pPr>
            <a:r>
              <a:rPr lang="en-US" sz="2800" i="1">
                <a:solidFill>
                  <a:srgbClr val="015F75"/>
                </a:solidFill>
                <a:latin typeface="Georgia"/>
                <a:ea typeface="Georgia"/>
                <a:cs typeface="Georgia"/>
                <a:sym typeface="Georgia"/>
              </a:rPr>
              <a:t>From experiment to industry standard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43" name="Google Shape;443;p18"/>
          <p:cNvCxnSpPr/>
          <p:nvPr/>
        </p:nvCxnSpPr>
        <p:spPr>
          <a:xfrm>
            <a:off x="777240" y="2194560"/>
            <a:ext cx="7589520" cy="0"/>
          </a:xfrm>
          <a:prstGeom prst="straightConnector1">
            <a:avLst/>
          </a:prstGeom>
          <a:noFill/>
          <a:ln w="15875" cap="flat" cmpd="sng">
            <a:solidFill>
              <a:srgbClr val="B8CCD4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44" name="Google Shape;444;p18"/>
          <p:cNvSpPr/>
          <p:nvPr/>
        </p:nvSpPr>
        <p:spPr>
          <a:xfrm>
            <a:off x="1207008" y="2093976"/>
            <a:ext cx="201168" cy="201168"/>
          </a:xfrm>
          <a:prstGeom prst="ellipse">
            <a:avLst/>
          </a:prstGeom>
          <a:solidFill>
            <a:srgbClr val="F3A51D"/>
          </a:solidFill>
          <a:ln w="12700" cap="flat" cmpd="sng">
            <a:solidFill>
              <a:srgbClr val="F3A51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5" name="Google Shape;445;p18"/>
          <p:cNvSpPr/>
          <p:nvPr/>
        </p:nvSpPr>
        <p:spPr>
          <a:xfrm>
            <a:off x="548640" y="1691640"/>
            <a:ext cx="1517904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3A51D"/>
              </a:buClr>
              <a:buSzPts val="1100"/>
              <a:buFont typeface="Calibri"/>
              <a:buNone/>
            </a:pPr>
            <a:r>
              <a:rPr lang="en-US" sz="1100" b="1">
                <a:solidFill>
                  <a:srgbClr val="F3A51D"/>
                </a:solidFill>
                <a:latin typeface="Calibri"/>
                <a:ea typeface="Calibri"/>
                <a:cs typeface="Calibri"/>
                <a:sym typeface="Calibri"/>
              </a:rPr>
              <a:t>Nov 2024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6" name="Google Shape;446;p18"/>
          <p:cNvSpPr/>
          <p:nvPr/>
        </p:nvSpPr>
        <p:spPr>
          <a:xfrm>
            <a:off x="548640" y="2377440"/>
            <a:ext cx="1517904" cy="411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15F75"/>
              </a:buClr>
              <a:buSzPts val="1250"/>
              <a:buFont typeface="Georgia"/>
              <a:buNone/>
            </a:pPr>
            <a:r>
              <a:rPr lang="en-US" sz="1250" b="1">
                <a:solidFill>
                  <a:srgbClr val="015F75"/>
                </a:solidFill>
                <a:latin typeface="Georgia"/>
                <a:ea typeface="Georgia"/>
                <a:cs typeface="Georgia"/>
                <a:sym typeface="Georgia"/>
              </a:rPr>
              <a:t>Born</a:t>
            </a:r>
            <a:endParaRPr sz="12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7" name="Google Shape;447;p18"/>
          <p:cNvSpPr/>
          <p:nvPr/>
        </p:nvSpPr>
        <p:spPr>
          <a:xfrm>
            <a:off x="594360" y="2834640"/>
            <a:ext cx="1426464" cy="1691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5A6B75"/>
              </a:buClr>
              <a:buSzPts val="1050"/>
              <a:buFont typeface="Calibri"/>
              <a:buNone/>
            </a:pPr>
            <a:r>
              <a:rPr lang="en-US" sz="1050">
                <a:solidFill>
                  <a:srgbClr val="5A6B75"/>
                </a:solidFill>
                <a:latin typeface="Calibri"/>
                <a:ea typeface="Calibri"/>
                <a:cs typeface="Calibri"/>
                <a:sym typeface="Calibri"/>
              </a:rPr>
              <a:t>Anthropic releases MCP for anyone to use, free.</a:t>
            </a:r>
            <a:endParaRPr sz="10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8" name="Google Shape;448;p18"/>
          <p:cNvSpPr/>
          <p:nvPr/>
        </p:nvSpPr>
        <p:spPr>
          <a:xfrm>
            <a:off x="2724912" y="2093976"/>
            <a:ext cx="201168" cy="201168"/>
          </a:xfrm>
          <a:prstGeom prst="ellipse">
            <a:avLst/>
          </a:prstGeom>
          <a:solidFill>
            <a:srgbClr val="F3A51D"/>
          </a:solidFill>
          <a:ln w="12700" cap="flat" cmpd="sng">
            <a:solidFill>
              <a:srgbClr val="F3A51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9" name="Google Shape;449;p18"/>
          <p:cNvSpPr/>
          <p:nvPr/>
        </p:nvSpPr>
        <p:spPr>
          <a:xfrm>
            <a:off x="2066544" y="1691640"/>
            <a:ext cx="1517904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3A51D"/>
              </a:buClr>
              <a:buSzPts val="1100"/>
              <a:buFont typeface="Calibri"/>
              <a:buNone/>
            </a:pPr>
            <a:r>
              <a:rPr lang="en-US" sz="1100" b="1">
                <a:solidFill>
                  <a:srgbClr val="F3A51D"/>
                </a:solidFill>
                <a:latin typeface="Calibri"/>
                <a:ea typeface="Calibri"/>
                <a:cs typeface="Calibri"/>
                <a:sym typeface="Calibri"/>
              </a:rPr>
              <a:t>Mar 2025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0" name="Google Shape;450;p18"/>
          <p:cNvSpPr/>
          <p:nvPr/>
        </p:nvSpPr>
        <p:spPr>
          <a:xfrm>
            <a:off x="2066544" y="2377440"/>
            <a:ext cx="1517904" cy="411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15F75"/>
              </a:buClr>
              <a:buSzPts val="1250"/>
              <a:buFont typeface="Georgia"/>
              <a:buNone/>
            </a:pPr>
            <a:r>
              <a:rPr lang="en-US" sz="1250" b="1">
                <a:solidFill>
                  <a:srgbClr val="015F75"/>
                </a:solidFill>
                <a:latin typeface="Georgia"/>
                <a:ea typeface="Georgia"/>
                <a:cs typeface="Georgia"/>
                <a:sym typeface="Georgia"/>
              </a:rPr>
              <a:t>Goes Mainstream</a:t>
            </a:r>
            <a:endParaRPr sz="12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1" name="Google Shape;451;p18"/>
          <p:cNvSpPr/>
          <p:nvPr/>
        </p:nvSpPr>
        <p:spPr>
          <a:xfrm>
            <a:off x="2112264" y="2834640"/>
            <a:ext cx="1426464" cy="1691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5A6B75"/>
              </a:buClr>
              <a:buSzPts val="1050"/>
              <a:buFont typeface="Calibri"/>
              <a:buNone/>
            </a:pPr>
            <a:r>
              <a:rPr lang="en-US" sz="1050">
                <a:solidFill>
                  <a:srgbClr val="5A6B75"/>
                </a:solidFill>
                <a:latin typeface="Calibri"/>
                <a:ea typeface="Calibri"/>
                <a:cs typeface="Calibri"/>
                <a:sym typeface="Calibri"/>
              </a:rPr>
              <a:t>OpenAI, Google, and the major AI players all adopt it.</a:t>
            </a:r>
            <a:endParaRPr sz="10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2" name="Google Shape;452;p18"/>
          <p:cNvSpPr/>
          <p:nvPr/>
        </p:nvSpPr>
        <p:spPr>
          <a:xfrm>
            <a:off x="4242816" y="2093976"/>
            <a:ext cx="201168" cy="201168"/>
          </a:xfrm>
          <a:prstGeom prst="ellipse">
            <a:avLst/>
          </a:prstGeom>
          <a:solidFill>
            <a:srgbClr val="C2402F"/>
          </a:solidFill>
          <a:ln w="12700" cap="flat" cmpd="sng">
            <a:solidFill>
              <a:srgbClr val="C2402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3" name="Google Shape;453;p18"/>
          <p:cNvSpPr/>
          <p:nvPr/>
        </p:nvSpPr>
        <p:spPr>
          <a:xfrm>
            <a:off x="3584448" y="1691640"/>
            <a:ext cx="1517904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C2402F"/>
              </a:buClr>
              <a:buSzPts val="1100"/>
              <a:buFont typeface="Calibri"/>
              <a:buNone/>
            </a:pPr>
            <a:r>
              <a:rPr lang="en-US" sz="1100" b="1">
                <a:solidFill>
                  <a:srgbClr val="C2402F"/>
                </a:solidFill>
                <a:latin typeface="Calibri"/>
                <a:ea typeface="Calibri"/>
                <a:cs typeface="Calibri"/>
                <a:sym typeface="Calibri"/>
              </a:rPr>
              <a:t>Apr 2025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4" name="Google Shape;454;p18"/>
          <p:cNvSpPr/>
          <p:nvPr/>
        </p:nvSpPr>
        <p:spPr>
          <a:xfrm>
            <a:off x="3584448" y="2377440"/>
            <a:ext cx="1517904" cy="411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15F75"/>
              </a:buClr>
              <a:buSzPts val="1250"/>
              <a:buFont typeface="Georgia"/>
              <a:buNone/>
            </a:pPr>
            <a:r>
              <a:rPr lang="en-US" sz="1250" b="1">
                <a:solidFill>
                  <a:srgbClr val="015F75"/>
                </a:solidFill>
                <a:latin typeface="Georgia"/>
                <a:ea typeface="Georgia"/>
                <a:cs typeface="Georgia"/>
                <a:sym typeface="Georgia"/>
              </a:rPr>
              <a:t>Hits a Speed Bump</a:t>
            </a:r>
            <a:endParaRPr sz="12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5" name="Google Shape;455;p18"/>
          <p:cNvSpPr/>
          <p:nvPr/>
        </p:nvSpPr>
        <p:spPr>
          <a:xfrm>
            <a:off x="3630168" y="2834640"/>
            <a:ext cx="1426464" cy="1691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5A6B75"/>
              </a:buClr>
              <a:buSzPts val="1050"/>
              <a:buFont typeface="Calibri"/>
              <a:buNone/>
            </a:pPr>
            <a:r>
              <a:rPr lang="en-US" sz="1050">
                <a:solidFill>
                  <a:srgbClr val="5A6B75"/>
                </a:solidFill>
                <a:latin typeface="Calibri"/>
                <a:ea typeface="Calibri"/>
                <a:cs typeface="Calibri"/>
                <a:sym typeface="Calibri"/>
              </a:rPr>
              <a:t>Researchers find security weak spots. Industry takes them seriously.</a:t>
            </a:r>
            <a:endParaRPr sz="10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6" name="Google Shape;456;p18"/>
          <p:cNvSpPr/>
          <p:nvPr/>
        </p:nvSpPr>
        <p:spPr>
          <a:xfrm>
            <a:off x="5760720" y="2093976"/>
            <a:ext cx="201168" cy="201168"/>
          </a:xfrm>
          <a:prstGeom prst="ellipse">
            <a:avLst/>
          </a:prstGeom>
          <a:solidFill>
            <a:srgbClr val="F3A51D"/>
          </a:solidFill>
          <a:ln w="12700" cap="flat" cmpd="sng">
            <a:solidFill>
              <a:srgbClr val="F3A51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7" name="Google Shape;457;p18"/>
          <p:cNvSpPr/>
          <p:nvPr/>
        </p:nvSpPr>
        <p:spPr>
          <a:xfrm>
            <a:off x="5102352" y="1691640"/>
            <a:ext cx="1517904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3A51D"/>
              </a:buClr>
              <a:buSzPts val="1100"/>
              <a:buFont typeface="Calibri"/>
              <a:buNone/>
            </a:pPr>
            <a:r>
              <a:rPr lang="en-US" sz="1100" b="1">
                <a:solidFill>
                  <a:srgbClr val="F3A51D"/>
                </a:solidFill>
                <a:latin typeface="Calibri"/>
                <a:ea typeface="Calibri"/>
                <a:cs typeface="Calibri"/>
                <a:sym typeface="Calibri"/>
              </a:rPr>
              <a:t>Nov 2025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8" name="Google Shape;458;p18"/>
          <p:cNvSpPr/>
          <p:nvPr/>
        </p:nvSpPr>
        <p:spPr>
          <a:xfrm>
            <a:off x="5102352" y="2377440"/>
            <a:ext cx="1517904" cy="411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15F75"/>
              </a:buClr>
              <a:buSzPts val="1250"/>
              <a:buFont typeface="Georgia"/>
              <a:buNone/>
            </a:pPr>
            <a:r>
              <a:rPr lang="en-US" sz="1250" b="1">
                <a:solidFill>
                  <a:srgbClr val="015F75"/>
                </a:solidFill>
                <a:latin typeface="Georgia"/>
                <a:ea typeface="Georgia"/>
                <a:cs typeface="Georgia"/>
                <a:sym typeface="Georgia"/>
              </a:rPr>
              <a:t>Grows Up</a:t>
            </a:r>
            <a:endParaRPr sz="12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9" name="Google Shape;459;p18"/>
          <p:cNvSpPr/>
          <p:nvPr/>
        </p:nvSpPr>
        <p:spPr>
          <a:xfrm>
            <a:off x="5148072" y="2834640"/>
            <a:ext cx="1426464" cy="1691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5A6B75"/>
              </a:buClr>
              <a:buSzPts val="1050"/>
              <a:buFont typeface="Calibri"/>
              <a:buNone/>
            </a:pPr>
            <a:r>
              <a:rPr lang="en-US" sz="1050">
                <a:solidFill>
                  <a:srgbClr val="5A6B75"/>
                </a:solidFill>
                <a:latin typeface="Calibri"/>
                <a:ea typeface="Calibri"/>
                <a:cs typeface="Calibri"/>
                <a:sym typeface="Calibri"/>
              </a:rPr>
              <a:t>Major upgrades make MCP secure and enterprise-ready.</a:t>
            </a:r>
            <a:endParaRPr sz="10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0" name="Google Shape;460;p18"/>
          <p:cNvSpPr/>
          <p:nvPr/>
        </p:nvSpPr>
        <p:spPr>
          <a:xfrm>
            <a:off x="7278624" y="2093976"/>
            <a:ext cx="201168" cy="201168"/>
          </a:xfrm>
          <a:prstGeom prst="ellipse">
            <a:avLst/>
          </a:prstGeom>
          <a:solidFill>
            <a:srgbClr val="F3A51D"/>
          </a:solidFill>
          <a:ln w="12700" cap="flat" cmpd="sng">
            <a:solidFill>
              <a:srgbClr val="F3A51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1" name="Google Shape;461;p18"/>
          <p:cNvSpPr/>
          <p:nvPr/>
        </p:nvSpPr>
        <p:spPr>
          <a:xfrm>
            <a:off x="6620256" y="1691640"/>
            <a:ext cx="1517904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3A51D"/>
              </a:buClr>
              <a:buSzPts val="1100"/>
              <a:buFont typeface="Calibri"/>
              <a:buNone/>
            </a:pPr>
            <a:r>
              <a:rPr lang="en-US" sz="1100" b="1">
                <a:solidFill>
                  <a:srgbClr val="F3A51D"/>
                </a:solidFill>
                <a:latin typeface="Calibri"/>
                <a:ea typeface="Calibri"/>
                <a:cs typeface="Calibri"/>
                <a:sym typeface="Calibri"/>
              </a:rPr>
              <a:t>Dec 2025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2" name="Google Shape;462;p18"/>
          <p:cNvSpPr/>
          <p:nvPr/>
        </p:nvSpPr>
        <p:spPr>
          <a:xfrm>
            <a:off x="6620256" y="2377440"/>
            <a:ext cx="1517904" cy="411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15F75"/>
              </a:buClr>
              <a:buSzPts val="1250"/>
              <a:buFont typeface="Georgia"/>
              <a:buNone/>
            </a:pPr>
            <a:r>
              <a:rPr lang="en-US" sz="1250" b="1">
                <a:solidFill>
                  <a:srgbClr val="015F75"/>
                </a:solidFill>
                <a:latin typeface="Georgia"/>
                <a:ea typeface="Georgia"/>
                <a:cs typeface="Georgia"/>
                <a:sym typeface="Georgia"/>
              </a:rPr>
              <a:t>Becomes a Standard</a:t>
            </a:r>
            <a:endParaRPr sz="12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3" name="Google Shape;463;p18"/>
          <p:cNvSpPr/>
          <p:nvPr/>
        </p:nvSpPr>
        <p:spPr>
          <a:xfrm>
            <a:off x="6665976" y="2834640"/>
            <a:ext cx="1426464" cy="1691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5A6B75"/>
              </a:buClr>
              <a:buSzPts val="1050"/>
              <a:buFont typeface="Calibri"/>
              <a:buNone/>
            </a:pPr>
            <a:r>
              <a:rPr lang="en-US" sz="1050">
                <a:solidFill>
                  <a:srgbClr val="5A6B75"/>
                </a:solidFill>
                <a:latin typeface="Calibri"/>
                <a:ea typeface="Calibri"/>
                <a:cs typeface="Calibri"/>
                <a:sym typeface="Calibri"/>
              </a:rPr>
              <a:t>Now overseen by the Linux Foundation — neutral, industry-wide oversight.</a:t>
            </a:r>
            <a:endParaRPr sz="10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4" name="Google Shape;464;p18"/>
          <p:cNvSpPr/>
          <p:nvPr/>
        </p:nvSpPr>
        <p:spPr>
          <a:xfrm>
            <a:off x="548640" y="4434840"/>
            <a:ext cx="8046720" cy="548640"/>
          </a:xfrm>
          <a:prstGeom prst="rect">
            <a:avLst/>
          </a:prstGeom>
          <a:solidFill>
            <a:srgbClr val="015F75"/>
          </a:solidFill>
          <a:ln w="12700" cap="flat" cmpd="sng">
            <a:solidFill>
              <a:srgbClr val="015F7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65" name="Google Shape;465;p18" descr="preencoded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7240" y="4544568"/>
            <a:ext cx="329184" cy="329184"/>
          </a:xfrm>
          <a:prstGeom prst="rect">
            <a:avLst/>
          </a:prstGeom>
          <a:noFill/>
          <a:ln>
            <a:noFill/>
          </a:ln>
        </p:spPr>
      </p:pic>
      <p:sp>
        <p:nvSpPr>
          <p:cNvPr id="466" name="Google Shape;466;p18"/>
          <p:cNvSpPr/>
          <p:nvPr/>
        </p:nvSpPr>
        <p:spPr>
          <a:xfrm>
            <a:off x="1234440" y="4453128"/>
            <a:ext cx="7315200" cy="5120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lang="en-US" sz="1200" i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One year from launch to industry standard. Real problems found, real problems fixed.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4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Google Shape;472;p19"/>
          <p:cNvSpPr/>
          <p:nvPr/>
        </p:nvSpPr>
        <p:spPr>
          <a:xfrm>
            <a:off x="548640" y="457200"/>
            <a:ext cx="82296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3A51D"/>
              </a:buClr>
              <a:buSzPts val="1100"/>
              <a:buFont typeface="Calibri"/>
              <a:buNone/>
            </a:pPr>
            <a:r>
              <a:rPr lang="en-US" sz="1100" b="1">
                <a:solidFill>
                  <a:srgbClr val="F3A51D"/>
                </a:solidFill>
                <a:latin typeface="Calibri"/>
                <a:ea typeface="Calibri"/>
                <a:cs typeface="Calibri"/>
                <a:sym typeface="Calibri"/>
              </a:rPr>
              <a:t>04  •  WHY IT WINS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3" name="Google Shape;473;p19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15F75"/>
              </a:buClr>
              <a:buSzPts val="3000"/>
              <a:buFont typeface="Georgia"/>
              <a:buNone/>
            </a:pPr>
            <a:r>
              <a:rPr lang="en-US" sz="3000" i="1">
                <a:solidFill>
                  <a:srgbClr val="015F75"/>
                </a:solidFill>
                <a:latin typeface="Georgia"/>
                <a:ea typeface="Georgia"/>
                <a:cs typeface="Georgia"/>
                <a:sym typeface="Georgia"/>
              </a:rPr>
              <a:t>Build once. Connect everywhere.</a:t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4" name="Google Shape;474;p19"/>
          <p:cNvSpPr/>
          <p:nvPr/>
        </p:nvSpPr>
        <p:spPr>
          <a:xfrm>
            <a:off x="548640" y="1691640"/>
            <a:ext cx="3931920" cy="3108960"/>
          </a:xfrm>
          <a:prstGeom prst="rect">
            <a:avLst/>
          </a:prstGeom>
          <a:solidFill>
            <a:srgbClr val="F2F6F8"/>
          </a:solidFill>
          <a:ln w="9525" cap="flat" cmpd="sng">
            <a:solidFill>
              <a:srgbClr val="DDE5E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5" name="Google Shape;475;p19"/>
          <p:cNvSpPr/>
          <p:nvPr/>
        </p:nvSpPr>
        <p:spPr>
          <a:xfrm>
            <a:off x="822960" y="1874520"/>
            <a:ext cx="338328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15F75"/>
              </a:buClr>
              <a:buSzPts val="1800"/>
              <a:buFont typeface="Georgia"/>
              <a:buNone/>
            </a:pPr>
            <a:r>
              <a:rPr lang="en-US" sz="1800" b="1">
                <a:solidFill>
                  <a:srgbClr val="015F75"/>
                </a:solidFill>
                <a:latin typeface="Georgia"/>
                <a:ea typeface="Georgia"/>
                <a:cs typeface="Georgia"/>
                <a:sym typeface="Georgia"/>
              </a:rPr>
              <a:t>One-Off Integrations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6" name="Google Shape;476;p19"/>
          <p:cNvSpPr/>
          <p:nvPr/>
        </p:nvSpPr>
        <p:spPr>
          <a:xfrm>
            <a:off x="822960" y="2240280"/>
            <a:ext cx="338328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4A6976"/>
              </a:buClr>
              <a:buSzPts val="1100"/>
              <a:buFont typeface="Calibri"/>
              <a:buNone/>
            </a:pPr>
            <a:r>
              <a:rPr lang="en-US" sz="1100" i="1">
                <a:solidFill>
                  <a:srgbClr val="4A6976"/>
                </a:solidFill>
                <a:latin typeface="Calibri"/>
                <a:ea typeface="Calibri"/>
                <a:cs typeface="Calibri"/>
                <a:sym typeface="Calibri"/>
              </a:rPr>
              <a:t>the old way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77" name="Google Shape;477;p19" descr="preencoded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2960" y="2688336"/>
            <a:ext cx="201168" cy="201168"/>
          </a:xfrm>
          <a:prstGeom prst="rect">
            <a:avLst/>
          </a:prstGeom>
          <a:noFill/>
          <a:ln>
            <a:noFill/>
          </a:ln>
        </p:spPr>
      </p:pic>
      <p:sp>
        <p:nvSpPr>
          <p:cNvPr id="478" name="Google Shape;478;p19"/>
          <p:cNvSpPr/>
          <p:nvPr/>
        </p:nvSpPr>
        <p:spPr>
          <a:xfrm>
            <a:off x="1097280" y="2651760"/>
            <a:ext cx="315468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E2530"/>
              </a:buClr>
              <a:buSzPts val="1200"/>
              <a:buFont typeface="Calibri"/>
              <a:buNone/>
            </a:pPr>
            <a:r>
              <a:rPr lang="en-US" sz="1200">
                <a:solidFill>
                  <a:srgbClr val="0E2530"/>
                </a:solidFill>
                <a:latin typeface="Calibri"/>
                <a:ea typeface="Calibri"/>
                <a:cs typeface="Calibri"/>
                <a:sym typeface="Calibri"/>
              </a:rPr>
              <a:t>Custom build for every AI + tool pair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79" name="Google Shape;479;p19" descr="preencoded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2960" y="3072384"/>
            <a:ext cx="201168" cy="201168"/>
          </a:xfrm>
          <a:prstGeom prst="rect">
            <a:avLst/>
          </a:prstGeom>
          <a:noFill/>
          <a:ln>
            <a:noFill/>
          </a:ln>
        </p:spPr>
      </p:pic>
      <p:sp>
        <p:nvSpPr>
          <p:cNvPr id="480" name="Google Shape;480;p19"/>
          <p:cNvSpPr/>
          <p:nvPr/>
        </p:nvSpPr>
        <p:spPr>
          <a:xfrm>
            <a:off x="1097280" y="3035808"/>
            <a:ext cx="315468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E2530"/>
              </a:buClr>
              <a:buSzPts val="1200"/>
              <a:buFont typeface="Calibri"/>
              <a:buNone/>
            </a:pPr>
            <a:r>
              <a:rPr lang="en-US" sz="1200">
                <a:solidFill>
                  <a:srgbClr val="0E2530"/>
                </a:solidFill>
                <a:latin typeface="Calibri"/>
                <a:ea typeface="Calibri"/>
                <a:cs typeface="Calibri"/>
                <a:sym typeface="Calibri"/>
              </a:rPr>
              <a:t>Every new AI = another build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81" name="Google Shape;481;p19" descr="preencoded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2960" y="3456432"/>
            <a:ext cx="201168" cy="201168"/>
          </a:xfrm>
          <a:prstGeom prst="rect">
            <a:avLst/>
          </a:prstGeom>
          <a:noFill/>
          <a:ln>
            <a:noFill/>
          </a:ln>
        </p:spPr>
      </p:pic>
      <p:sp>
        <p:nvSpPr>
          <p:cNvPr id="482" name="Google Shape;482;p19"/>
          <p:cNvSpPr/>
          <p:nvPr/>
        </p:nvSpPr>
        <p:spPr>
          <a:xfrm>
            <a:off x="1097280" y="3419856"/>
            <a:ext cx="315468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E2530"/>
              </a:buClr>
              <a:buSzPts val="1200"/>
              <a:buFont typeface="Calibri"/>
              <a:buNone/>
            </a:pPr>
            <a:r>
              <a:rPr lang="en-US" sz="1200">
                <a:solidFill>
                  <a:srgbClr val="0E2530"/>
                </a:solidFill>
                <a:latin typeface="Calibri"/>
                <a:ea typeface="Calibri"/>
                <a:cs typeface="Calibri"/>
                <a:sym typeface="Calibri"/>
              </a:rPr>
              <a:t>Sign-in, errors, fixes reinvented each time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83" name="Google Shape;483;p19" descr="preencoded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2960" y="3840480"/>
            <a:ext cx="201168" cy="201168"/>
          </a:xfrm>
          <a:prstGeom prst="rect">
            <a:avLst/>
          </a:prstGeom>
          <a:noFill/>
          <a:ln>
            <a:noFill/>
          </a:ln>
        </p:spPr>
      </p:pic>
      <p:sp>
        <p:nvSpPr>
          <p:cNvPr id="484" name="Google Shape;484;p19"/>
          <p:cNvSpPr/>
          <p:nvPr/>
        </p:nvSpPr>
        <p:spPr>
          <a:xfrm>
            <a:off x="1097280" y="3803904"/>
            <a:ext cx="315468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E2530"/>
              </a:buClr>
              <a:buSzPts val="1200"/>
              <a:buFont typeface="Calibri"/>
              <a:buNone/>
            </a:pPr>
            <a:r>
              <a:rPr lang="en-US" sz="1200">
                <a:solidFill>
                  <a:srgbClr val="0E2530"/>
                </a:solidFill>
                <a:latin typeface="Calibri"/>
                <a:ea typeface="Calibri"/>
                <a:cs typeface="Calibri"/>
                <a:sym typeface="Calibri"/>
              </a:rPr>
              <a:t>Quietly breaks when anything changes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85" name="Google Shape;485;p19" descr="preencoded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2960" y="4224528"/>
            <a:ext cx="201168" cy="201168"/>
          </a:xfrm>
          <a:prstGeom prst="rect">
            <a:avLst/>
          </a:prstGeom>
          <a:noFill/>
          <a:ln>
            <a:noFill/>
          </a:ln>
        </p:spPr>
      </p:pic>
      <p:sp>
        <p:nvSpPr>
          <p:cNvPr id="486" name="Google Shape;486;p19"/>
          <p:cNvSpPr/>
          <p:nvPr/>
        </p:nvSpPr>
        <p:spPr>
          <a:xfrm>
            <a:off x="1097280" y="4187952"/>
            <a:ext cx="315468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E2530"/>
              </a:buClr>
              <a:buSzPts val="1200"/>
              <a:buFont typeface="Calibri"/>
              <a:buNone/>
            </a:pPr>
            <a:r>
              <a:rPr lang="en-US" sz="1200">
                <a:solidFill>
                  <a:srgbClr val="0E2530"/>
                </a:solidFill>
                <a:latin typeface="Calibri"/>
                <a:ea typeface="Calibri"/>
                <a:cs typeface="Calibri"/>
                <a:sym typeface="Calibri"/>
              </a:rPr>
              <a:t>Months of work for each connection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7" name="Google Shape;487;p19"/>
          <p:cNvSpPr/>
          <p:nvPr/>
        </p:nvSpPr>
        <p:spPr>
          <a:xfrm>
            <a:off x="4663440" y="1691640"/>
            <a:ext cx="3931920" cy="3108960"/>
          </a:xfrm>
          <a:prstGeom prst="rect">
            <a:avLst/>
          </a:prstGeom>
          <a:solidFill>
            <a:srgbClr val="015F75"/>
          </a:solidFill>
          <a:ln w="12700" cap="flat" cmpd="sng">
            <a:solidFill>
              <a:srgbClr val="015F7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8" name="Google Shape;488;p19"/>
          <p:cNvSpPr/>
          <p:nvPr/>
        </p:nvSpPr>
        <p:spPr>
          <a:xfrm>
            <a:off x="4663440" y="1691640"/>
            <a:ext cx="54864" cy="3108960"/>
          </a:xfrm>
          <a:prstGeom prst="rect">
            <a:avLst/>
          </a:prstGeom>
          <a:solidFill>
            <a:srgbClr val="F3A51D"/>
          </a:solidFill>
          <a:ln w="12700" cap="flat" cmpd="sng">
            <a:solidFill>
              <a:srgbClr val="F3A51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9" name="Google Shape;489;p19"/>
          <p:cNvSpPr/>
          <p:nvPr/>
        </p:nvSpPr>
        <p:spPr>
          <a:xfrm>
            <a:off x="4937760" y="1874520"/>
            <a:ext cx="338328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</a:pPr>
            <a:r>
              <a:rPr lang="en-US" sz="1800" b="1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MCP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0" name="Google Shape;490;p19"/>
          <p:cNvSpPr/>
          <p:nvPr/>
        </p:nvSpPr>
        <p:spPr>
          <a:xfrm>
            <a:off x="4937760" y="2240280"/>
            <a:ext cx="338328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8C770"/>
              </a:buClr>
              <a:buSzPts val="1100"/>
              <a:buFont typeface="Calibri"/>
              <a:buNone/>
            </a:pPr>
            <a:r>
              <a:rPr lang="en-US" sz="1100" i="1">
                <a:solidFill>
                  <a:srgbClr val="F8C770"/>
                </a:solidFill>
                <a:latin typeface="Calibri"/>
                <a:ea typeface="Calibri"/>
                <a:cs typeface="Calibri"/>
                <a:sym typeface="Calibri"/>
              </a:rPr>
              <a:t>the new way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91" name="Google Shape;491;p19" descr="preencoded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937760" y="2688336"/>
            <a:ext cx="201168" cy="201168"/>
          </a:xfrm>
          <a:prstGeom prst="rect">
            <a:avLst/>
          </a:prstGeom>
          <a:noFill/>
          <a:ln>
            <a:noFill/>
          </a:ln>
        </p:spPr>
      </p:pic>
      <p:sp>
        <p:nvSpPr>
          <p:cNvPr id="492" name="Google Shape;492;p19"/>
          <p:cNvSpPr/>
          <p:nvPr/>
        </p:nvSpPr>
        <p:spPr>
          <a:xfrm>
            <a:off x="5212080" y="2651760"/>
            <a:ext cx="315468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lang="en-US"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Build once, works with every AI agent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93" name="Google Shape;493;p19" descr="preencoded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937760" y="3072384"/>
            <a:ext cx="201168" cy="201168"/>
          </a:xfrm>
          <a:prstGeom prst="rect">
            <a:avLst/>
          </a:prstGeom>
          <a:noFill/>
          <a:ln>
            <a:noFill/>
          </a:ln>
        </p:spPr>
      </p:pic>
      <p:sp>
        <p:nvSpPr>
          <p:cNvPr id="494" name="Google Shape;494;p19"/>
          <p:cNvSpPr/>
          <p:nvPr/>
        </p:nvSpPr>
        <p:spPr>
          <a:xfrm>
            <a:off x="5212080" y="3035808"/>
            <a:ext cx="315468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lang="en-US"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No vendor lock-in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95" name="Google Shape;495;p19" descr="preencoded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937760" y="3456432"/>
            <a:ext cx="201168" cy="201168"/>
          </a:xfrm>
          <a:prstGeom prst="rect">
            <a:avLst/>
          </a:prstGeom>
          <a:noFill/>
          <a:ln>
            <a:noFill/>
          </a:ln>
        </p:spPr>
      </p:pic>
      <p:sp>
        <p:nvSpPr>
          <p:cNvPr id="496" name="Google Shape;496;p19"/>
          <p:cNvSpPr/>
          <p:nvPr/>
        </p:nvSpPr>
        <p:spPr>
          <a:xfrm>
            <a:off x="5212080" y="3419856"/>
            <a:ext cx="315468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lang="en-US"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Sign-in and safety built in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97" name="Google Shape;497;p19" descr="preencoded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937760" y="3840480"/>
            <a:ext cx="201168" cy="201168"/>
          </a:xfrm>
          <a:prstGeom prst="rect">
            <a:avLst/>
          </a:prstGeom>
          <a:noFill/>
          <a:ln>
            <a:noFill/>
          </a:ln>
        </p:spPr>
      </p:pic>
      <p:sp>
        <p:nvSpPr>
          <p:cNvPr id="498" name="Google Shape;498;p19"/>
          <p:cNvSpPr/>
          <p:nvPr/>
        </p:nvSpPr>
        <p:spPr>
          <a:xfrm>
            <a:off x="5212080" y="3803904"/>
            <a:ext cx="315468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lang="en-US"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Agents find and use tools automatically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99" name="Google Shape;499;p19" descr="preencoded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937760" y="4224528"/>
            <a:ext cx="201168" cy="201168"/>
          </a:xfrm>
          <a:prstGeom prst="rect">
            <a:avLst/>
          </a:prstGeom>
          <a:noFill/>
          <a:ln>
            <a:noFill/>
          </a:ln>
        </p:spPr>
      </p:pic>
      <p:sp>
        <p:nvSpPr>
          <p:cNvPr id="500" name="Google Shape;500;p19"/>
          <p:cNvSpPr/>
          <p:nvPr/>
        </p:nvSpPr>
        <p:spPr>
          <a:xfrm>
            <a:off x="5212080" y="4187952"/>
            <a:ext cx="315468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lang="en-US"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Ship in hours, not months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1" name="Google Shape;501;p19"/>
          <p:cNvSpPr/>
          <p:nvPr/>
        </p:nvSpPr>
        <p:spPr>
          <a:xfrm>
            <a:off x="548640" y="4892040"/>
            <a:ext cx="804672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5A6B75"/>
              </a:buClr>
              <a:buSzPts val="1100"/>
              <a:buFont typeface="Calibri"/>
              <a:buNone/>
            </a:pPr>
            <a:r>
              <a:rPr lang="en-US" sz="1100" i="1">
                <a:solidFill>
                  <a:srgbClr val="5A6B75"/>
                </a:solidFill>
                <a:latin typeface="Calibri"/>
                <a:ea typeface="Calibri"/>
                <a:cs typeface="Calibri"/>
                <a:sym typeface="Calibri"/>
              </a:rPr>
              <a:t>MCP doesn't throw out the old way — it just makes the new way much, much easier.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Shape 202"/>
          <p:cNvSpPr/>
          <p:nvPr/>
        </p:nvSpPr>
        <p:spPr>
          <a:xfrm>
            <a:off x="548640" y="457200"/>
            <a:ext cx="82296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3A51D"/>
              </a:buClr>
              <a:buSzPts val="1100"/>
              <a:buFont typeface="Calibri"/>
              <a:buNone/>
            </a:pPr>
            <a:r>
              <a:rPr lang="en-US" sz="1100" b="1">
                <a:solidFill>
                  <a:srgbClr val="F3A51D"/>
                </a:solidFill>
                <a:latin typeface="Calibri"/>
                <a:ea typeface="Calibri"/>
                <a:cs typeface="Calibri"/>
                <a:sym typeface="Calibri"/>
              </a:rPr>
              <a:t>05  •  A REAL-WORLD ANALOGY</a:t>
            </a:r>
            <a:endParaRPr/>
          </a:p>
        </p:txBody>
      </p:sp>
      <p:sp>
        <p:nvSpPr>
          <p:cNvPr id="203" name="Shape 204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15F75"/>
              </a:buClr>
              <a:buSzPts val="3000"/>
              <a:buFont typeface="Georgia"/>
              <a:buNone/>
            </a:pPr>
            <a:r>
              <a:rPr lang="en-US" sz="3000" i="1">
                <a:solidFill>
                  <a:srgbClr val="015F75"/>
                </a:solidFill>
                <a:latin typeface="Georgia"/>
                <a:ea typeface="Georgia"/>
                <a:cs typeface="Georgia"/>
                <a:sym typeface="Georgia"/>
              </a:rPr>
              <a:t>The Coke Machine Example</a:t>
            </a:r>
            <a:endParaRPr/>
          </a:p>
        </p:txBody>
      </p:sp>
      <p:sp>
        <p:nvSpPr>
          <p:cNvPr id="205" name="Shape 206"/>
          <p:cNvSpPr/>
          <p:nvPr/>
        </p:nvSpPr>
        <p:spPr>
          <a:xfrm>
            <a:off x="548640" y="1463040"/>
            <a:ext cx="8046720" cy="4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5A6B75"/>
              </a:buClr>
              <a:buSzPts val="1300"/>
              <a:buFont typeface="Calibri"/>
              <a:buNone/>
            </a:pPr>
            <a:r>
              <a:rPr lang="en-US" sz="1300" i="1" dirty="0">
                <a:solidFill>
                  <a:srgbClr val="5A6B75"/>
                </a:solidFill>
                <a:latin typeface="Calibri"/>
                <a:ea typeface="Calibri"/>
                <a:cs typeface="Calibri"/>
                <a:sym typeface="Calibri"/>
              </a:rPr>
              <a:t>A scene you have lived: thirsty people, one clever machine, and me in the middle.</a:t>
            </a:r>
            <a:endParaRPr dirty="0"/>
          </a:p>
        </p:txBody>
      </p:sp>
      <p:sp>
        <p:nvSpPr>
          <p:cNvPr id="207" name="Shape 208"/>
          <p:cNvSpPr/>
          <p:nvPr/>
        </p:nvSpPr>
        <p:spPr>
          <a:xfrm>
            <a:off x="548640" y="2230000"/>
            <a:ext cx="2680000" cy="2150000"/>
          </a:xfrm>
          <a:prstGeom prst="roundRect">
            <a:avLst>
              <a:gd name="adj" fmla="val 6000"/>
            </a:avLst>
          </a:prstGeom>
          <a:solidFill>
            <a:srgbClr val="DCE9ED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buNone/>
            </a:pPr>
            <a:endParaRPr/>
          </a:p>
        </p:txBody>
      </p:sp>
      <p:sp>
        <p:nvSpPr>
          <p:cNvPr id="209" name="Shape 210"/>
          <p:cNvSpPr/>
          <p:nvPr/>
        </p:nvSpPr>
        <p:spPr>
          <a:xfrm>
            <a:off x="1211140" y="2480000"/>
            <a:ext cx="315000" cy="315000"/>
          </a:xfrm>
          <a:prstGeom prst="ellipse">
            <a:avLst/>
          </a:prstGeom>
          <a:solidFill>
            <a:srgbClr val="015F75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buNone/>
            </a:pPr>
            <a:endParaRPr/>
          </a:p>
        </p:txBody>
      </p:sp>
      <p:sp>
        <p:nvSpPr>
          <p:cNvPr id="211" name="Shape 212"/>
          <p:cNvSpPr/>
          <p:nvPr/>
        </p:nvSpPr>
        <p:spPr>
          <a:xfrm>
            <a:off x="1074640" y="2837000"/>
            <a:ext cx="588000" cy="58800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015F75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buNone/>
            </a:pPr>
            <a:endParaRPr/>
          </a:p>
        </p:txBody>
      </p:sp>
      <p:sp>
        <p:nvSpPr>
          <p:cNvPr id="213" name="Shape 214"/>
          <p:cNvSpPr/>
          <p:nvPr/>
        </p:nvSpPr>
        <p:spPr>
          <a:xfrm>
            <a:off x="2281640" y="2650000"/>
            <a:ext cx="234000" cy="234000"/>
          </a:xfrm>
          <a:prstGeom prst="ellipse">
            <a:avLst/>
          </a:prstGeom>
          <a:solidFill>
            <a:srgbClr val="015F75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buNone/>
            </a:pPr>
            <a:endParaRPr/>
          </a:p>
        </p:txBody>
      </p:sp>
      <p:sp>
        <p:nvSpPr>
          <p:cNvPr id="215" name="Shape 216"/>
          <p:cNvSpPr/>
          <p:nvPr/>
        </p:nvSpPr>
        <p:spPr>
          <a:xfrm>
            <a:off x="2180240" y="2915200"/>
            <a:ext cx="436800" cy="43680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015F75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buNone/>
            </a:pPr>
            <a:endParaRPr/>
          </a:p>
        </p:txBody>
      </p:sp>
      <p:sp>
        <p:nvSpPr>
          <p:cNvPr id="217" name="Shape 218"/>
          <p:cNvSpPr/>
          <p:nvPr/>
        </p:nvSpPr>
        <p:spPr>
          <a:xfrm>
            <a:off x="548640" y="3660000"/>
            <a:ext cx="1640000" cy="2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15F75"/>
              </a:buClr>
              <a:buSzPts val="1100"/>
              <a:buFont typeface="Calibri"/>
              <a:buNone/>
            </a:pPr>
            <a:r>
              <a:rPr lang="en-US" sz="1100" b="1">
                <a:solidFill>
                  <a:srgbClr val="015F75"/>
                </a:solidFill>
                <a:latin typeface="Calibri"/>
                <a:ea typeface="Calibri"/>
                <a:cs typeface="Calibri"/>
                <a:sym typeface="Calibri"/>
              </a:rPr>
              <a:t>Wife</a:t>
            </a:r>
            <a:endParaRPr/>
          </a:p>
        </p:txBody>
      </p:sp>
      <p:sp>
        <p:nvSpPr>
          <p:cNvPr id="219" name="Shape 220"/>
          <p:cNvSpPr/>
          <p:nvPr/>
        </p:nvSpPr>
        <p:spPr>
          <a:xfrm>
            <a:off x="1588640" y="3660000"/>
            <a:ext cx="1600000" cy="2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15F75"/>
              </a:buClr>
              <a:buSzPts val="1100"/>
              <a:buFont typeface="Calibri"/>
              <a:buNone/>
            </a:pPr>
            <a:r>
              <a:rPr lang="en-US" sz="1100" b="1" dirty="0">
                <a:solidFill>
                  <a:srgbClr val="015F75"/>
                </a:solidFill>
                <a:latin typeface="Calibri"/>
                <a:ea typeface="Calibri"/>
                <a:cs typeface="Calibri"/>
                <a:sym typeface="Calibri"/>
              </a:rPr>
              <a:t>Daughters</a:t>
            </a:r>
            <a:endParaRPr dirty="0"/>
          </a:p>
        </p:txBody>
      </p:sp>
      <p:sp>
        <p:nvSpPr>
          <p:cNvPr id="221" name="Shape 222"/>
          <p:cNvSpPr/>
          <p:nvPr/>
        </p:nvSpPr>
        <p:spPr>
          <a:xfrm>
            <a:off x="548640" y="3930000"/>
            <a:ext cx="2680000" cy="2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5A6B75"/>
              </a:buClr>
              <a:buSzPts val="900"/>
              <a:buFont typeface="Calibri"/>
              <a:buNone/>
            </a:pPr>
            <a:r>
              <a:rPr lang="en-US" sz="900" i="1">
                <a:solidFill>
                  <a:srgbClr val="5A6B75"/>
                </a:solidFill>
                <a:latin typeface="Calibri"/>
                <a:ea typeface="Calibri"/>
                <a:cs typeface="Calibri"/>
                <a:sym typeface="Calibri"/>
              </a:rPr>
              <a:t>They tell me what they want</a:t>
            </a:r>
            <a:endParaRPr/>
          </a:p>
        </p:txBody>
      </p:sp>
      <p:sp>
        <p:nvSpPr>
          <p:cNvPr id="223" name="Shape 224"/>
          <p:cNvSpPr/>
          <p:nvPr/>
        </p:nvSpPr>
        <p:spPr>
          <a:xfrm>
            <a:off x="3760000" y="2230000"/>
            <a:ext cx="1620000" cy="2150000"/>
          </a:xfrm>
          <a:prstGeom prst="roundRect">
            <a:avLst>
              <a:gd name="adj" fmla="val 8000"/>
            </a:avLst>
          </a:prstGeom>
          <a:solidFill>
            <a:srgbClr val="015F75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buNone/>
            </a:pPr>
            <a:endParaRPr/>
          </a:p>
        </p:txBody>
      </p:sp>
      <p:sp>
        <p:nvSpPr>
          <p:cNvPr id="225" name="Shape 226"/>
          <p:cNvSpPr/>
          <p:nvPr/>
        </p:nvSpPr>
        <p:spPr>
          <a:xfrm>
            <a:off x="4420000" y="2540000"/>
            <a:ext cx="300000" cy="3000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buNone/>
            </a:pPr>
            <a:endParaRPr/>
          </a:p>
        </p:txBody>
      </p:sp>
      <p:sp>
        <p:nvSpPr>
          <p:cNvPr id="227" name="Shape 228"/>
          <p:cNvSpPr/>
          <p:nvPr/>
        </p:nvSpPr>
        <p:spPr>
          <a:xfrm>
            <a:off x="4290000" y="2880000"/>
            <a:ext cx="560000" cy="56000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buNone/>
            </a:pPr>
            <a:endParaRPr/>
          </a:p>
        </p:txBody>
      </p:sp>
      <p:sp>
        <p:nvSpPr>
          <p:cNvPr id="229" name="Shape 230"/>
          <p:cNvSpPr/>
          <p:nvPr/>
        </p:nvSpPr>
        <p:spPr>
          <a:xfrm>
            <a:off x="3760000" y="3660000"/>
            <a:ext cx="1620000" cy="2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lang="en-US" sz="11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Me</a:t>
            </a:r>
            <a:endParaRPr/>
          </a:p>
        </p:txBody>
      </p:sp>
      <p:sp>
        <p:nvSpPr>
          <p:cNvPr id="231" name="Shape 232"/>
          <p:cNvSpPr/>
          <p:nvPr/>
        </p:nvSpPr>
        <p:spPr>
          <a:xfrm>
            <a:off x="3760000" y="3930000"/>
            <a:ext cx="1620000" cy="2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BBD7DE"/>
              </a:buClr>
              <a:buSzPts val="900"/>
              <a:buFont typeface="Calibri"/>
              <a:buNone/>
            </a:pPr>
            <a:r>
              <a:rPr lang="en-US" sz="900" i="1">
                <a:solidFill>
                  <a:srgbClr val="BBD7DE"/>
                </a:solidFill>
                <a:latin typeface="Calibri"/>
                <a:ea typeface="Calibri"/>
                <a:cs typeface="Calibri"/>
                <a:sym typeface="Calibri"/>
              </a:rPr>
              <a:t>Goes and works the machine</a:t>
            </a:r>
            <a:endParaRPr/>
          </a:p>
        </p:txBody>
      </p:sp>
      <p:sp>
        <p:nvSpPr>
          <p:cNvPr id="233" name="Shape 234"/>
          <p:cNvSpPr/>
          <p:nvPr/>
        </p:nvSpPr>
        <p:spPr>
          <a:xfrm>
            <a:off x="5900000" y="2230000"/>
            <a:ext cx="2680000" cy="2150000"/>
          </a:xfrm>
          <a:prstGeom prst="roundRect">
            <a:avLst>
              <a:gd name="adj" fmla="val 6000"/>
            </a:avLst>
          </a:prstGeom>
          <a:solidFill>
            <a:srgbClr val="DCE9ED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buNone/>
            </a:pPr>
            <a:endParaRPr/>
          </a:p>
        </p:txBody>
      </p:sp>
      <p:sp>
        <p:nvSpPr>
          <p:cNvPr id="235" name="Shape 236"/>
          <p:cNvSpPr/>
          <p:nvPr/>
        </p:nvSpPr>
        <p:spPr>
          <a:xfrm>
            <a:off x="6830000" y="2400000"/>
            <a:ext cx="820000" cy="1180000"/>
          </a:xfrm>
          <a:prstGeom prst="roundRect">
            <a:avLst>
              <a:gd name="adj" fmla="val 9000"/>
            </a:avLst>
          </a:prstGeom>
          <a:solidFill>
            <a:srgbClr val="C8102E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buNone/>
            </a:pPr>
            <a:endParaRPr/>
          </a:p>
        </p:txBody>
      </p:sp>
      <p:sp>
        <p:nvSpPr>
          <p:cNvPr id="237" name="Shape 238"/>
          <p:cNvSpPr/>
          <p:nvPr/>
        </p:nvSpPr>
        <p:spPr>
          <a:xfrm>
            <a:off x="6900000" y="2460000"/>
            <a:ext cx="680000" cy="150000"/>
          </a:xfrm>
          <a:prstGeom prst="roundRect">
            <a:avLst>
              <a:gd name="adj" fmla="val 25000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buNone/>
            </a:pPr>
            <a:endParaRPr/>
          </a:p>
        </p:txBody>
      </p:sp>
      <p:sp>
        <p:nvSpPr>
          <p:cNvPr id="239" name="Shape 240"/>
          <p:cNvSpPr/>
          <p:nvPr/>
        </p:nvSpPr>
        <p:spPr>
          <a:xfrm>
            <a:off x="6925000" y="2650000"/>
            <a:ext cx="630000" cy="440000"/>
          </a:xfrm>
          <a:prstGeom prst="roundRect">
            <a:avLst>
              <a:gd name="adj" fmla="val 10000"/>
            </a:avLst>
          </a:prstGeom>
          <a:solidFill>
            <a:srgbClr val="0E2A33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buNone/>
            </a:pPr>
            <a:endParaRPr/>
          </a:p>
        </p:txBody>
      </p:sp>
      <p:sp>
        <p:nvSpPr>
          <p:cNvPr id="241" name="Shape 242"/>
          <p:cNvSpPr/>
          <p:nvPr/>
        </p:nvSpPr>
        <p:spPr>
          <a:xfrm>
            <a:off x="6990000" y="2950000"/>
            <a:ext cx="95000" cy="95000"/>
          </a:xfrm>
          <a:prstGeom prst="ellipse">
            <a:avLst/>
          </a:prstGeom>
          <a:solidFill>
            <a:srgbClr val="F3A51D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buNone/>
            </a:pPr>
            <a:endParaRPr/>
          </a:p>
        </p:txBody>
      </p:sp>
      <p:sp>
        <p:nvSpPr>
          <p:cNvPr id="243" name="Shape 244"/>
          <p:cNvSpPr/>
          <p:nvPr/>
        </p:nvSpPr>
        <p:spPr>
          <a:xfrm>
            <a:off x="7160000" y="2950000"/>
            <a:ext cx="95000" cy="95000"/>
          </a:xfrm>
          <a:prstGeom prst="ellipse">
            <a:avLst/>
          </a:prstGeom>
          <a:solidFill>
            <a:srgbClr val="F3A51D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buNone/>
            </a:pPr>
            <a:endParaRPr/>
          </a:p>
        </p:txBody>
      </p:sp>
      <p:sp>
        <p:nvSpPr>
          <p:cNvPr id="245" name="Shape 246"/>
          <p:cNvSpPr/>
          <p:nvPr/>
        </p:nvSpPr>
        <p:spPr>
          <a:xfrm>
            <a:off x="7330000" y="2950000"/>
            <a:ext cx="95000" cy="95000"/>
          </a:xfrm>
          <a:prstGeom prst="ellipse">
            <a:avLst/>
          </a:prstGeom>
          <a:solidFill>
            <a:srgbClr val="F3A51D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buNone/>
            </a:pPr>
            <a:endParaRPr/>
          </a:p>
        </p:txBody>
      </p:sp>
      <p:sp>
        <p:nvSpPr>
          <p:cNvPr id="247" name="Shape 248"/>
          <p:cNvSpPr/>
          <p:nvPr/>
        </p:nvSpPr>
        <p:spPr>
          <a:xfrm>
            <a:off x="7020000" y="3170000"/>
            <a:ext cx="440000" cy="300000"/>
          </a:xfrm>
          <a:prstGeom prst="roundRect">
            <a:avLst>
              <a:gd name="adj" fmla="val 14000"/>
            </a:avLst>
          </a:prstGeom>
          <a:solidFill>
            <a:srgbClr val="0E2A33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buNone/>
            </a:pPr>
            <a:endParaRPr/>
          </a:p>
        </p:txBody>
      </p:sp>
      <p:sp>
        <p:nvSpPr>
          <p:cNvPr id="249" name="Shape 250"/>
          <p:cNvSpPr/>
          <p:nvPr/>
        </p:nvSpPr>
        <p:spPr>
          <a:xfrm>
            <a:off x="7200000" y="3195000"/>
            <a:ext cx="80000" cy="85000"/>
          </a:xfrm>
          <a:prstGeom prst="roundRect">
            <a:avLst>
              <a:gd name="adj" fmla="val 30000"/>
            </a:avLst>
          </a:prstGeom>
          <a:solidFill>
            <a:srgbClr val="B9C2C7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buNone/>
            </a:pPr>
            <a:endParaRPr/>
          </a:p>
        </p:txBody>
      </p:sp>
      <p:sp>
        <p:nvSpPr>
          <p:cNvPr id="251" name="Shape 252"/>
          <p:cNvSpPr/>
          <p:nvPr/>
        </p:nvSpPr>
        <p:spPr>
          <a:xfrm>
            <a:off x="7155000" y="3305000"/>
            <a:ext cx="170000" cy="130000"/>
          </a:xfrm>
          <a:prstGeom prst="trapezoid">
            <a:avLst>
              <a:gd name="adj" fmla="val 18000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buNone/>
            </a:pPr>
            <a:endParaRPr/>
          </a:p>
        </p:txBody>
      </p:sp>
      <p:sp>
        <p:nvSpPr>
          <p:cNvPr id="253" name="Shape 254"/>
          <p:cNvSpPr/>
          <p:nvPr/>
        </p:nvSpPr>
        <p:spPr>
          <a:xfrm>
            <a:off x="6940000" y="3490000"/>
            <a:ext cx="600000" cy="70000"/>
          </a:xfrm>
          <a:prstGeom prst="roundRect">
            <a:avLst>
              <a:gd name="adj" fmla="val 30000"/>
            </a:avLst>
          </a:prstGeom>
          <a:solidFill>
            <a:srgbClr val="B9C2C7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buNone/>
            </a:pPr>
            <a:endParaRPr/>
          </a:p>
        </p:txBody>
      </p:sp>
      <p:sp>
        <p:nvSpPr>
          <p:cNvPr id="255" name="Shape 256"/>
          <p:cNvSpPr/>
          <p:nvPr/>
        </p:nvSpPr>
        <p:spPr>
          <a:xfrm>
            <a:off x="5900000" y="3930000"/>
            <a:ext cx="2680000" cy="2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5A6B75"/>
              </a:buClr>
              <a:buSzPts val="900"/>
              <a:buFont typeface="Calibri"/>
              <a:buNone/>
            </a:pPr>
            <a:r>
              <a:rPr lang="en-US" sz="900" i="1">
                <a:solidFill>
                  <a:srgbClr val="5A6B75"/>
                </a:solidFill>
                <a:latin typeface="Calibri"/>
                <a:ea typeface="Calibri"/>
                <a:cs typeface="Calibri"/>
                <a:sym typeface="Calibri"/>
              </a:rPr>
              <a:t>100+ drinks, one machine</a:t>
            </a:r>
            <a:endParaRPr/>
          </a:p>
        </p:txBody>
      </p:sp>
      <p:sp>
        <p:nvSpPr>
          <p:cNvPr id="257" name="Shape 258"/>
          <p:cNvSpPr/>
          <p:nvPr/>
        </p:nvSpPr>
        <p:spPr>
          <a:xfrm>
            <a:off x="5900000" y="3660000"/>
            <a:ext cx="2680000" cy="2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15F75"/>
              </a:buClr>
              <a:buSzPts val="1100"/>
              <a:buFont typeface="Calibri"/>
              <a:buNone/>
            </a:pPr>
            <a:r>
              <a:rPr lang="en-US" sz="1100" b="1">
                <a:solidFill>
                  <a:srgbClr val="015F75"/>
                </a:solidFill>
                <a:latin typeface="Calibri"/>
                <a:ea typeface="Calibri"/>
                <a:cs typeface="Calibri"/>
                <a:sym typeface="Calibri"/>
              </a:rPr>
              <a:t>Coca-Cola Freestyle Machine</a:t>
            </a:r>
            <a:endParaRPr/>
          </a:p>
        </p:txBody>
      </p:sp>
      <p:sp>
        <p:nvSpPr>
          <p:cNvPr id="259" name="Shape 260"/>
          <p:cNvSpPr/>
          <p:nvPr/>
        </p:nvSpPr>
        <p:spPr>
          <a:xfrm>
            <a:off x="3298640" y="3110000"/>
            <a:ext cx="300000" cy="1900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3A51D"/>
          </a:solidFill>
          <a:ln w="9525" cap="flat" cmpd="sng">
            <a:solidFill>
              <a:srgbClr val="F3A51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buNone/>
            </a:pPr>
            <a:endParaRPr/>
          </a:p>
        </p:txBody>
      </p:sp>
      <p:sp>
        <p:nvSpPr>
          <p:cNvPr id="261" name="Shape 262"/>
          <p:cNvSpPr/>
          <p:nvPr/>
        </p:nvSpPr>
        <p:spPr>
          <a:xfrm>
            <a:off x="5450000" y="3110000"/>
            <a:ext cx="300000" cy="1900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3A51D"/>
          </a:solidFill>
          <a:ln w="9525" cap="flat" cmpd="sng">
            <a:solidFill>
              <a:srgbClr val="F3A51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buNone/>
            </a:pPr>
            <a:endParaRPr/>
          </a:p>
        </p:txBody>
      </p:sp>
      <p:sp>
        <p:nvSpPr>
          <p:cNvPr id="263" name="Shape 264"/>
          <p:cNvSpPr/>
          <p:nvPr/>
        </p:nvSpPr>
        <p:spPr>
          <a:xfrm>
            <a:off x="3228640" y="2850000"/>
            <a:ext cx="380000" cy="2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5A6B75"/>
              </a:buClr>
              <a:buSzPts val="800"/>
              <a:buFont typeface="Calibri"/>
              <a:buNone/>
            </a:pPr>
            <a:r>
              <a:rPr lang="en-US" sz="800" i="1">
                <a:solidFill>
                  <a:srgbClr val="5A6B75"/>
                </a:solidFill>
                <a:latin typeface="Calibri"/>
                <a:ea typeface="Calibri"/>
                <a:cs typeface="Calibri"/>
                <a:sym typeface="Calibri"/>
              </a:rPr>
              <a:t>ask</a:t>
            </a:r>
            <a:endParaRPr/>
          </a:p>
        </p:txBody>
      </p:sp>
      <p:sp>
        <p:nvSpPr>
          <p:cNvPr id="265" name="Shape 266"/>
          <p:cNvSpPr/>
          <p:nvPr/>
        </p:nvSpPr>
        <p:spPr>
          <a:xfrm>
            <a:off x="5380000" y="2850000"/>
            <a:ext cx="380000" cy="2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5A6B75"/>
              </a:buClr>
              <a:buSzPts val="800"/>
              <a:buFont typeface="Calibri"/>
              <a:buNone/>
            </a:pPr>
            <a:r>
              <a:rPr lang="en-US" sz="800" i="1">
                <a:solidFill>
                  <a:srgbClr val="5A6B75"/>
                </a:solidFill>
                <a:latin typeface="Calibri"/>
                <a:ea typeface="Calibri"/>
                <a:cs typeface="Calibri"/>
                <a:sym typeface="Calibri"/>
              </a:rPr>
              <a:t>fetch</a:t>
            </a:r>
            <a:endParaRPr/>
          </a:p>
        </p:txBody>
      </p:sp>
      <p:sp>
        <p:nvSpPr>
          <p:cNvPr id="267" name="Shape 268"/>
          <p:cNvSpPr/>
          <p:nvPr/>
        </p:nvSpPr>
        <p:spPr>
          <a:xfrm>
            <a:off x="548640" y="4717440"/>
            <a:ext cx="8046720" cy="320040"/>
          </a:xfrm>
          <a:prstGeom prst="rect">
            <a:avLst/>
          </a:prstGeom>
          <a:solidFill>
            <a:srgbClr val="015F75"/>
          </a:solidFill>
          <a:ln w="9525" cap="flat" cmpd="sng">
            <a:solidFill>
              <a:srgbClr val="015F7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buNone/>
            </a:pPr>
            <a:endParaRPr/>
          </a:p>
        </p:txBody>
      </p:sp>
      <p:sp>
        <p:nvSpPr>
          <p:cNvPr id="269" name="Shape 270"/>
          <p:cNvSpPr/>
          <p:nvPr/>
        </p:nvSpPr>
        <p:spPr>
          <a:xfrm>
            <a:off x="548640" y="4717440"/>
            <a:ext cx="804672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lang="en-US" sz="1100" b="1" i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They tell me the drink. I walk to the machine, make it, and bring it back.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" name="Shape 502"/>
          <p:cNvSpPr/>
          <p:nvPr/>
        </p:nvSpPr>
        <p:spPr>
          <a:xfrm>
            <a:off x="548640" y="457200"/>
            <a:ext cx="82296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3A51D"/>
              </a:buClr>
              <a:buSzPts val="1100"/>
              <a:buFont typeface="Calibri"/>
              <a:buNone/>
            </a:pPr>
            <a:r>
              <a:rPr lang="en-US" sz="1100" b="1">
                <a:solidFill>
                  <a:srgbClr val="F3A51D"/>
                </a:solidFill>
                <a:latin typeface="Calibri"/>
                <a:ea typeface="Calibri"/>
                <a:cs typeface="Calibri"/>
                <a:sym typeface="Calibri"/>
              </a:rPr>
              <a:t>05  •  THE SAME PICTURE, RELABELED</a:t>
            </a:r>
            <a:endParaRPr/>
          </a:p>
        </p:txBody>
      </p:sp>
      <p:sp>
        <p:nvSpPr>
          <p:cNvPr id="503" name="Shape 504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15F75"/>
              </a:buClr>
              <a:buSzPts val="3000"/>
              <a:buFont typeface="Georgia"/>
              <a:buNone/>
            </a:pPr>
            <a:r>
              <a:rPr lang="en-US" sz="3000" i="1">
                <a:solidFill>
                  <a:srgbClr val="015F75"/>
                </a:solidFill>
                <a:latin typeface="Georgia"/>
                <a:ea typeface="Georgia"/>
                <a:cs typeface="Georgia"/>
                <a:sym typeface="Georgia"/>
              </a:rPr>
              <a:t>The Coke Machine Example</a:t>
            </a:r>
            <a:endParaRPr/>
          </a:p>
        </p:txBody>
      </p:sp>
      <p:sp>
        <p:nvSpPr>
          <p:cNvPr id="505" name="Shape 506"/>
          <p:cNvSpPr/>
          <p:nvPr/>
        </p:nvSpPr>
        <p:spPr>
          <a:xfrm>
            <a:off x="548640" y="1463040"/>
            <a:ext cx="8046720" cy="4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5A6B75"/>
              </a:buClr>
              <a:buSzPts val="1300"/>
              <a:buFont typeface="Calibri"/>
              <a:buNone/>
            </a:pPr>
            <a:r>
              <a:rPr lang="en-US" sz="1300" i="1">
                <a:solidFill>
                  <a:srgbClr val="5A6B75"/>
                </a:solidFill>
                <a:latin typeface="Calibri"/>
                <a:ea typeface="Calibri"/>
                <a:cs typeface="Calibri"/>
                <a:sym typeface="Calibri"/>
              </a:rPr>
              <a:t>Now swap in the technical names. The story does not change — only the labels do.</a:t>
            </a:r>
            <a:endParaRPr/>
          </a:p>
        </p:txBody>
      </p:sp>
      <p:sp>
        <p:nvSpPr>
          <p:cNvPr id="507" name="Shape 508"/>
          <p:cNvSpPr/>
          <p:nvPr/>
        </p:nvSpPr>
        <p:spPr>
          <a:xfrm>
            <a:off x="548640" y="2230000"/>
            <a:ext cx="2680000" cy="2150000"/>
          </a:xfrm>
          <a:prstGeom prst="roundRect">
            <a:avLst>
              <a:gd name="adj" fmla="val 6000"/>
            </a:avLst>
          </a:prstGeom>
          <a:solidFill>
            <a:srgbClr val="DCE9ED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buNone/>
            </a:pPr>
            <a:endParaRPr/>
          </a:p>
        </p:txBody>
      </p:sp>
      <p:sp>
        <p:nvSpPr>
          <p:cNvPr id="509" name="Shape 510"/>
          <p:cNvSpPr/>
          <p:nvPr/>
        </p:nvSpPr>
        <p:spPr>
          <a:xfrm>
            <a:off x="1211140" y="2480000"/>
            <a:ext cx="315000" cy="315000"/>
          </a:xfrm>
          <a:prstGeom prst="ellipse">
            <a:avLst/>
          </a:prstGeom>
          <a:solidFill>
            <a:srgbClr val="015F75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buNone/>
            </a:pPr>
            <a:endParaRPr/>
          </a:p>
        </p:txBody>
      </p:sp>
      <p:sp>
        <p:nvSpPr>
          <p:cNvPr id="511" name="Shape 512"/>
          <p:cNvSpPr/>
          <p:nvPr/>
        </p:nvSpPr>
        <p:spPr>
          <a:xfrm>
            <a:off x="1074640" y="2837000"/>
            <a:ext cx="588000" cy="58800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015F75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buNone/>
            </a:pPr>
            <a:endParaRPr/>
          </a:p>
        </p:txBody>
      </p:sp>
      <p:sp>
        <p:nvSpPr>
          <p:cNvPr id="513" name="Shape 514"/>
          <p:cNvSpPr/>
          <p:nvPr/>
        </p:nvSpPr>
        <p:spPr>
          <a:xfrm>
            <a:off x="2281640" y="2650000"/>
            <a:ext cx="234000" cy="234000"/>
          </a:xfrm>
          <a:prstGeom prst="ellipse">
            <a:avLst/>
          </a:prstGeom>
          <a:solidFill>
            <a:srgbClr val="015F75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buNone/>
            </a:pPr>
            <a:endParaRPr/>
          </a:p>
        </p:txBody>
      </p:sp>
      <p:sp>
        <p:nvSpPr>
          <p:cNvPr id="515" name="Shape 516"/>
          <p:cNvSpPr/>
          <p:nvPr/>
        </p:nvSpPr>
        <p:spPr>
          <a:xfrm>
            <a:off x="2180240" y="2915200"/>
            <a:ext cx="436800" cy="43680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015F75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buNone/>
            </a:pPr>
            <a:endParaRPr/>
          </a:p>
        </p:txBody>
      </p:sp>
      <p:sp>
        <p:nvSpPr>
          <p:cNvPr id="517" name="Shape 518"/>
          <p:cNvSpPr/>
          <p:nvPr/>
        </p:nvSpPr>
        <p:spPr>
          <a:xfrm>
            <a:off x="548640" y="3660000"/>
            <a:ext cx="2680000" cy="2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15F75"/>
              </a:buClr>
              <a:buSzPts val="1100"/>
              <a:buFont typeface="Calibri"/>
              <a:buNone/>
            </a:pPr>
            <a:r>
              <a:rPr lang="en-US" sz="1100" b="1">
                <a:solidFill>
                  <a:srgbClr val="015F75"/>
                </a:solidFill>
                <a:latin typeface="Calibri"/>
                <a:ea typeface="Calibri"/>
                <a:cs typeface="Calibri"/>
                <a:sym typeface="Calibri"/>
              </a:rPr>
              <a:t>Users of the AI Agent</a:t>
            </a:r>
            <a:endParaRPr/>
          </a:p>
        </p:txBody>
      </p:sp>
      <p:sp>
        <p:nvSpPr>
          <p:cNvPr id="519" name="Shape 520"/>
          <p:cNvSpPr/>
          <p:nvPr/>
        </p:nvSpPr>
        <p:spPr>
          <a:xfrm>
            <a:off x="548640" y="3930000"/>
            <a:ext cx="2680000" cy="2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5A6B75"/>
              </a:buClr>
              <a:buSzPts val="900"/>
              <a:buFont typeface="Calibri"/>
              <a:buNone/>
            </a:pPr>
            <a:r>
              <a:rPr lang="en-US" sz="900" i="1">
                <a:solidFill>
                  <a:srgbClr val="5A6B75"/>
                </a:solidFill>
                <a:latin typeface="Calibri"/>
                <a:ea typeface="Calibri"/>
                <a:cs typeface="Calibri"/>
                <a:sym typeface="Calibri"/>
              </a:rPr>
              <a:t>They tell me what they want</a:t>
            </a:r>
            <a:endParaRPr/>
          </a:p>
        </p:txBody>
      </p:sp>
      <p:sp>
        <p:nvSpPr>
          <p:cNvPr id="521" name="Shape 522"/>
          <p:cNvSpPr/>
          <p:nvPr/>
        </p:nvSpPr>
        <p:spPr>
          <a:xfrm>
            <a:off x="3760000" y="2230000"/>
            <a:ext cx="1620000" cy="2150000"/>
          </a:xfrm>
          <a:prstGeom prst="roundRect">
            <a:avLst>
              <a:gd name="adj" fmla="val 8000"/>
            </a:avLst>
          </a:prstGeom>
          <a:solidFill>
            <a:srgbClr val="015F75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buNone/>
            </a:pPr>
            <a:endParaRPr/>
          </a:p>
        </p:txBody>
      </p:sp>
      <p:sp>
        <p:nvSpPr>
          <p:cNvPr id="523" name="Shape 524"/>
          <p:cNvSpPr/>
          <p:nvPr/>
        </p:nvSpPr>
        <p:spPr>
          <a:xfrm>
            <a:off x="4420000" y="2540000"/>
            <a:ext cx="300000" cy="3000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buNone/>
            </a:pPr>
            <a:endParaRPr/>
          </a:p>
        </p:txBody>
      </p:sp>
      <p:sp>
        <p:nvSpPr>
          <p:cNvPr id="525" name="Shape 526"/>
          <p:cNvSpPr/>
          <p:nvPr/>
        </p:nvSpPr>
        <p:spPr>
          <a:xfrm>
            <a:off x="4290000" y="2880000"/>
            <a:ext cx="560000" cy="56000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buNone/>
            </a:pPr>
            <a:endParaRPr/>
          </a:p>
        </p:txBody>
      </p:sp>
      <p:sp>
        <p:nvSpPr>
          <p:cNvPr id="527" name="Shape 528"/>
          <p:cNvSpPr/>
          <p:nvPr/>
        </p:nvSpPr>
        <p:spPr>
          <a:xfrm>
            <a:off x="3760000" y="3660000"/>
            <a:ext cx="1620000" cy="2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lang="en-US" sz="11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The AI Agent</a:t>
            </a:r>
            <a:endParaRPr/>
          </a:p>
        </p:txBody>
      </p:sp>
      <p:sp>
        <p:nvSpPr>
          <p:cNvPr id="529" name="Shape 530"/>
          <p:cNvSpPr/>
          <p:nvPr/>
        </p:nvSpPr>
        <p:spPr>
          <a:xfrm>
            <a:off x="3760000" y="3930000"/>
            <a:ext cx="1620000" cy="2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BBD7DE"/>
              </a:buClr>
              <a:buSzPts val="900"/>
              <a:buFont typeface="Calibri"/>
              <a:buNone/>
            </a:pPr>
            <a:r>
              <a:rPr lang="en-US" sz="900" i="1">
                <a:solidFill>
                  <a:srgbClr val="BBD7DE"/>
                </a:solidFill>
                <a:latin typeface="Calibri"/>
                <a:ea typeface="Calibri"/>
                <a:cs typeface="Calibri"/>
                <a:sym typeface="Calibri"/>
              </a:rPr>
              <a:t>Goes and works the machine</a:t>
            </a:r>
            <a:endParaRPr/>
          </a:p>
        </p:txBody>
      </p:sp>
      <p:sp>
        <p:nvSpPr>
          <p:cNvPr id="531" name="Shape 532"/>
          <p:cNvSpPr/>
          <p:nvPr/>
        </p:nvSpPr>
        <p:spPr>
          <a:xfrm>
            <a:off x="5900000" y="2230000"/>
            <a:ext cx="2680000" cy="2150000"/>
          </a:xfrm>
          <a:prstGeom prst="roundRect">
            <a:avLst>
              <a:gd name="adj" fmla="val 6000"/>
            </a:avLst>
          </a:prstGeom>
          <a:solidFill>
            <a:srgbClr val="DCE9ED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buNone/>
            </a:pPr>
            <a:endParaRPr/>
          </a:p>
        </p:txBody>
      </p:sp>
      <p:sp>
        <p:nvSpPr>
          <p:cNvPr id="533" name="Shape 534"/>
          <p:cNvSpPr/>
          <p:nvPr/>
        </p:nvSpPr>
        <p:spPr>
          <a:xfrm>
            <a:off x="6830000" y="2400000"/>
            <a:ext cx="820000" cy="1180000"/>
          </a:xfrm>
          <a:prstGeom prst="roundRect">
            <a:avLst>
              <a:gd name="adj" fmla="val 9000"/>
            </a:avLst>
          </a:prstGeom>
          <a:solidFill>
            <a:srgbClr val="C8102E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buNone/>
            </a:pPr>
            <a:endParaRPr/>
          </a:p>
        </p:txBody>
      </p:sp>
      <p:sp>
        <p:nvSpPr>
          <p:cNvPr id="535" name="Shape 536"/>
          <p:cNvSpPr/>
          <p:nvPr/>
        </p:nvSpPr>
        <p:spPr>
          <a:xfrm>
            <a:off x="6900000" y="2460000"/>
            <a:ext cx="680000" cy="150000"/>
          </a:xfrm>
          <a:prstGeom prst="roundRect">
            <a:avLst>
              <a:gd name="adj" fmla="val 25000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buNone/>
            </a:pPr>
            <a:endParaRPr/>
          </a:p>
        </p:txBody>
      </p:sp>
      <p:sp>
        <p:nvSpPr>
          <p:cNvPr id="537" name="Shape 538"/>
          <p:cNvSpPr/>
          <p:nvPr/>
        </p:nvSpPr>
        <p:spPr>
          <a:xfrm>
            <a:off x="6925000" y="2650000"/>
            <a:ext cx="630000" cy="440000"/>
          </a:xfrm>
          <a:prstGeom prst="roundRect">
            <a:avLst>
              <a:gd name="adj" fmla="val 10000"/>
            </a:avLst>
          </a:prstGeom>
          <a:solidFill>
            <a:srgbClr val="0E2A33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buNone/>
            </a:pPr>
            <a:endParaRPr/>
          </a:p>
        </p:txBody>
      </p:sp>
      <p:sp>
        <p:nvSpPr>
          <p:cNvPr id="539" name="Shape 540"/>
          <p:cNvSpPr/>
          <p:nvPr/>
        </p:nvSpPr>
        <p:spPr>
          <a:xfrm>
            <a:off x="6990000" y="2950000"/>
            <a:ext cx="95000" cy="95000"/>
          </a:xfrm>
          <a:prstGeom prst="ellipse">
            <a:avLst/>
          </a:prstGeom>
          <a:solidFill>
            <a:srgbClr val="F3A51D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buNone/>
            </a:pPr>
            <a:endParaRPr/>
          </a:p>
        </p:txBody>
      </p:sp>
      <p:sp>
        <p:nvSpPr>
          <p:cNvPr id="541" name="Shape 542"/>
          <p:cNvSpPr/>
          <p:nvPr/>
        </p:nvSpPr>
        <p:spPr>
          <a:xfrm>
            <a:off x="7160000" y="2950000"/>
            <a:ext cx="95000" cy="95000"/>
          </a:xfrm>
          <a:prstGeom prst="ellipse">
            <a:avLst/>
          </a:prstGeom>
          <a:solidFill>
            <a:srgbClr val="F3A51D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buNone/>
            </a:pPr>
            <a:endParaRPr/>
          </a:p>
        </p:txBody>
      </p:sp>
      <p:sp>
        <p:nvSpPr>
          <p:cNvPr id="543" name="Shape 544"/>
          <p:cNvSpPr/>
          <p:nvPr/>
        </p:nvSpPr>
        <p:spPr>
          <a:xfrm>
            <a:off x="7330000" y="2950000"/>
            <a:ext cx="95000" cy="95000"/>
          </a:xfrm>
          <a:prstGeom prst="ellipse">
            <a:avLst/>
          </a:prstGeom>
          <a:solidFill>
            <a:srgbClr val="F3A51D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buNone/>
            </a:pPr>
            <a:endParaRPr/>
          </a:p>
        </p:txBody>
      </p:sp>
      <p:sp>
        <p:nvSpPr>
          <p:cNvPr id="545" name="Shape 546"/>
          <p:cNvSpPr/>
          <p:nvPr/>
        </p:nvSpPr>
        <p:spPr>
          <a:xfrm>
            <a:off x="7020000" y="3170000"/>
            <a:ext cx="440000" cy="300000"/>
          </a:xfrm>
          <a:prstGeom prst="roundRect">
            <a:avLst>
              <a:gd name="adj" fmla="val 14000"/>
            </a:avLst>
          </a:prstGeom>
          <a:solidFill>
            <a:srgbClr val="0E2A33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buNone/>
            </a:pPr>
            <a:endParaRPr/>
          </a:p>
        </p:txBody>
      </p:sp>
      <p:sp>
        <p:nvSpPr>
          <p:cNvPr id="547" name="Shape 548"/>
          <p:cNvSpPr/>
          <p:nvPr/>
        </p:nvSpPr>
        <p:spPr>
          <a:xfrm>
            <a:off x="7200000" y="3195000"/>
            <a:ext cx="80000" cy="85000"/>
          </a:xfrm>
          <a:prstGeom prst="roundRect">
            <a:avLst>
              <a:gd name="adj" fmla="val 30000"/>
            </a:avLst>
          </a:prstGeom>
          <a:solidFill>
            <a:srgbClr val="B9C2C7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buNone/>
            </a:pPr>
            <a:endParaRPr/>
          </a:p>
        </p:txBody>
      </p:sp>
      <p:sp>
        <p:nvSpPr>
          <p:cNvPr id="549" name="Shape 550"/>
          <p:cNvSpPr/>
          <p:nvPr/>
        </p:nvSpPr>
        <p:spPr>
          <a:xfrm>
            <a:off x="7155000" y="3305000"/>
            <a:ext cx="170000" cy="130000"/>
          </a:xfrm>
          <a:prstGeom prst="trapezoid">
            <a:avLst>
              <a:gd name="adj" fmla="val 18000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buNone/>
            </a:pPr>
            <a:endParaRPr/>
          </a:p>
        </p:txBody>
      </p:sp>
      <p:sp>
        <p:nvSpPr>
          <p:cNvPr id="551" name="Shape 552"/>
          <p:cNvSpPr/>
          <p:nvPr/>
        </p:nvSpPr>
        <p:spPr>
          <a:xfrm>
            <a:off x="6940000" y="3490000"/>
            <a:ext cx="600000" cy="70000"/>
          </a:xfrm>
          <a:prstGeom prst="roundRect">
            <a:avLst>
              <a:gd name="adj" fmla="val 30000"/>
            </a:avLst>
          </a:prstGeom>
          <a:solidFill>
            <a:srgbClr val="B9C2C7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buNone/>
            </a:pPr>
            <a:endParaRPr/>
          </a:p>
        </p:txBody>
      </p:sp>
      <p:sp>
        <p:nvSpPr>
          <p:cNvPr id="553" name="Shape 554"/>
          <p:cNvSpPr/>
          <p:nvPr/>
        </p:nvSpPr>
        <p:spPr>
          <a:xfrm>
            <a:off x="5900000" y="3930000"/>
            <a:ext cx="2680000" cy="2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5A6B75"/>
              </a:buClr>
              <a:buSzPts val="900"/>
              <a:buFont typeface="Calibri"/>
              <a:buNone/>
            </a:pPr>
            <a:r>
              <a:rPr lang="en-US" sz="900" i="1">
                <a:solidFill>
                  <a:srgbClr val="5A6B75"/>
                </a:solidFill>
                <a:latin typeface="Calibri"/>
                <a:ea typeface="Calibri"/>
                <a:cs typeface="Calibri"/>
                <a:sym typeface="Calibri"/>
              </a:rPr>
              <a:t>100+ drinks, one machine</a:t>
            </a:r>
            <a:endParaRPr/>
          </a:p>
        </p:txBody>
      </p:sp>
      <p:sp>
        <p:nvSpPr>
          <p:cNvPr id="555" name="Shape 556"/>
          <p:cNvSpPr/>
          <p:nvPr/>
        </p:nvSpPr>
        <p:spPr>
          <a:xfrm>
            <a:off x="5900000" y="3660000"/>
            <a:ext cx="2680000" cy="2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15F75"/>
              </a:buClr>
              <a:buSzPts val="1100"/>
              <a:buFont typeface="Calibri"/>
              <a:buNone/>
            </a:pPr>
            <a:r>
              <a:rPr lang="en-US" sz="1100" b="1">
                <a:solidFill>
                  <a:srgbClr val="015F75"/>
                </a:solidFill>
                <a:latin typeface="Calibri"/>
                <a:ea typeface="Calibri"/>
                <a:cs typeface="Calibri"/>
                <a:sym typeface="Calibri"/>
              </a:rPr>
              <a:t>An MCP Server / Toolset</a:t>
            </a:r>
            <a:endParaRPr/>
          </a:p>
        </p:txBody>
      </p:sp>
      <p:sp>
        <p:nvSpPr>
          <p:cNvPr id="557" name="Shape 558"/>
          <p:cNvSpPr/>
          <p:nvPr/>
        </p:nvSpPr>
        <p:spPr>
          <a:xfrm>
            <a:off x="3298640" y="3110000"/>
            <a:ext cx="300000" cy="1900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3A51D"/>
          </a:solidFill>
          <a:ln w="9525" cap="flat" cmpd="sng">
            <a:solidFill>
              <a:srgbClr val="F3A51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buNone/>
            </a:pPr>
            <a:endParaRPr/>
          </a:p>
        </p:txBody>
      </p:sp>
      <p:sp>
        <p:nvSpPr>
          <p:cNvPr id="559" name="Shape 560"/>
          <p:cNvSpPr/>
          <p:nvPr/>
        </p:nvSpPr>
        <p:spPr>
          <a:xfrm>
            <a:off x="5450000" y="3110000"/>
            <a:ext cx="300000" cy="1900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3A51D"/>
          </a:solidFill>
          <a:ln w="9525" cap="flat" cmpd="sng">
            <a:solidFill>
              <a:srgbClr val="F3A51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buNone/>
            </a:pPr>
            <a:endParaRPr/>
          </a:p>
        </p:txBody>
      </p:sp>
      <p:sp>
        <p:nvSpPr>
          <p:cNvPr id="561" name="Shape 562"/>
          <p:cNvSpPr/>
          <p:nvPr/>
        </p:nvSpPr>
        <p:spPr>
          <a:xfrm>
            <a:off x="3228640" y="2850000"/>
            <a:ext cx="380000" cy="2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5A6B75"/>
              </a:buClr>
              <a:buSzPts val="800"/>
              <a:buFont typeface="Calibri"/>
              <a:buNone/>
            </a:pPr>
            <a:r>
              <a:rPr lang="en-US" sz="800" i="1">
                <a:solidFill>
                  <a:srgbClr val="5A6B75"/>
                </a:solidFill>
                <a:latin typeface="Calibri"/>
                <a:ea typeface="Calibri"/>
                <a:cs typeface="Calibri"/>
                <a:sym typeface="Calibri"/>
              </a:rPr>
              <a:t>request</a:t>
            </a:r>
            <a:endParaRPr/>
          </a:p>
        </p:txBody>
      </p:sp>
      <p:sp>
        <p:nvSpPr>
          <p:cNvPr id="563" name="Shape 564"/>
          <p:cNvSpPr/>
          <p:nvPr/>
        </p:nvSpPr>
        <p:spPr>
          <a:xfrm>
            <a:off x="5380000" y="2850000"/>
            <a:ext cx="380000" cy="2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5A6B75"/>
              </a:buClr>
              <a:buSzPts val="800"/>
              <a:buFont typeface="Calibri"/>
              <a:buNone/>
            </a:pPr>
            <a:r>
              <a:rPr lang="en-US" sz="800" i="1">
                <a:solidFill>
                  <a:srgbClr val="5A6B75"/>
                </a:solidFill>
                <a:latin typeface="Calibri"/>
                <a:ea typeface="Calibri"/>
                <a:cs typeface="Calibri"/>
                <a:sym typeface="Calibri"/>
              </a:rPr>
              <a:t>tool call</a:t>
            </a:r>
            <a:endParaRPr/>
          </a:p>
        </p:txBody>
      </p:sp>
      <p:sp>
        <p:nvSpPr>
          <p:cNvPr id="565" name="Shape 566"/>
          <p:cNvSpPr/>
          <p:nvPr/>
        </p:nvSpPr>
        <p:spPr>
          <a:xfrm>
            <a:off x="548640" y="4717440"/>
            <a:ext cx="8046720" cy="320040"/>
          </a:xfrm>
          <a:prstGeom prst="rect">
            <a:avLst/>
          </a:prstGeom>
          <a:solidFill>
            <a:srgbClr val="015F75"/>
          </a:solidFill>
          <a:ln w="9525" cap="flat" cmpd="sng">
            <a:solidFill>
              <a:srgbClr val="015F7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buNone/>
            </a:pPr>
            <a:endParaRPr/>
          </a:p>
        </p:txBody>
      </p:sp>
      <p:sp>
        <p:nvSpPr>
          <p:cNvPr id="567" name="Shape 568"/>
          <p:cNvSpPr/>
          <p:nvPr/>
        </p:nvSpPr>
        <p:spPr>
          <a:xfrm>
            <a:off x="548640" y="4717440"/>
            <a:ext cx="804672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lang="en-US" sz="1100" b="1" i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Users ask the AI agent. The agent calls the MCP server’s tools and returns the result.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/>
          <p:nvPr/>
        </p:nvSpPr>
        <p:spPr>
          <a:xfrm>
            <a:off x="548640" y="457200"/>
            <a:ext cx="82296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3A51D"/>
              </a:buClr>
              <a:buSzPts val="1100"/>
              <a:buFont typeface="Calibri"/>
              <a:buNone/>
            </a:pPr>
            <a:r>
              <a:rPr lang="en-US" sz="1100" b="1">
                <a:solidFill>
                  <a:srgbClr val="F3A51D"/>
                </a:solidFill>
                <a:latin typeface="Calibri"/>
                <a:ea typeface="Calibri"/>
                <a:cs typeface="Calibri"/>
                <a:sym typeface="Calibri"/>
              </a:rPr>
              <a:t>AGENDA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" name="Google Shape;25;p4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15F75"/>
              </a:buClr>
              <a:buSzPts val="3600"/>
              <a:buFont typeface="Georgia"/>
              <a:buNone/>
            </a:pPr>
            <a:r>
              <a:rPr lang="en-US" sz="3600" i="1">
                <a:solidFill>
                  <a:srgbClr val="015F75"/>
                </a:solidFill>
                <a:latin typeface="Georgia"/>
                <a:ea typeface="Georgia"/>
                <a:cs typeface="Georgia"/>
                <a:sym typeface="Georgia"/>
              </a:rPr>
              <a:t>What we'll cover</a:t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26;p4"/>
          <p:cNvSpPr/>
          <p:nvPr/>
        </p:nvSpPr>
        <p:spPr>
          <a:xfrm>
            <a:off x="548640" y="1783080"/>
            <a:ext cx="3931920" cy="1508760"/>
          </a:xfrm>
          <a:prstGeom prst="rect">
            <a:avLst/>
          </a:prstGeom>
          <a:solidFill>
            <a:srgbClr val="F2F6F8"/>
          </a:solidFill>
          <a:ln w="9525" cap="flat" cmpd="sng">
            <a:solidFill>
              <a:srgbClr val="DDE5E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4"/>
          <p:cNvSpPr/>
          <p:nvPr/>
        </p:nvSpPr>
        <p:spPr>
          <a:xfrm>
            <a:off x="548640" y="1783080"/>
            <a:ext cx="54864" cy="1508760"/>
          </a:xfrm>
          <a:prstGeom prst="rect">
            <a:avLst/>
          </a:prstGeom>
          <a:solidFill>
            <a:srgbClr val="F3A51D"/>
          </a:solidFill>
          <a:ln w="12700" cap="flat" cmpd="sng">
            <a:solidFill>
              <a:srgbClr val="F3A51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4"/>
          <p:cNvSpPr/>
          <p:nvPr/>
        </p:nvSpPr>
        <p:spPr>
          <a:xfrm>
            <a:off x="777240" y="1947672"/>
            <a:ext cx="64008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3A51D"/>
              </a:buClr>
              <a:buSzPts val="1400"/>
              <a:buFont typeface="Georgia"/>
              <a:buNone/>
            </a:pPr>
            <a:r>
              <a:rPr lang="en-US" sz="1400" b="1">
                <a:solidFill>
                  <a:srgbClr val="F3A51D"/>
                </a:solidFill>
                <a:latin typeface="Georgia"/>
                <a:ea typeface="Georgia"/>
                <a:cs typeface="Georgia"/>
                <a:sym typeface="Georgia"/>
              </a:rPr>
              <a:t>01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9" name="Google Shape;29;p4" descr="preencoded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840480" y="1965960"/>
            <a:ext cx="365760" cy="365760"/>
          </a:xfrm>
          <a:prstGeom prst="rect">
            <a:avLst/>
          </a:prstGeom>
          <a:noFill/>
          <a:ln>
            <a:noFill/>
          </a:ln>
        </p:spPr>
      </p:pic>
      <p:sp>
        <p:nvSpPr>
          <p:cNvPr id="30" name="Google Shape;30;p4"/>
          <p:cNvSpPr/>
          <p:nvPr/>
        </p:nvSpPr>
        <p:spPr>
          <a:xfrm>
            <a:off x="777240" y="2286000"/>
            <a:ext cx="356616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15F75"/>
              </a:buClr>
              <a:buSzPts val="2000"/>
              <a:buFont typeface="Georgia"/>
              <a:buNone/>
            </a:pPr>
            <a:r>
              <a:rPr lang="en-US" sz="2000" b="1">
                <a:solidFill>
                  <a:srgbClr val="015F75"/>
                </a:solidFill>
                <a:latin typeface="Georgia"/>
                <a:ea typeface="Georgia"/>
                <a:cs typeface="Georgia"/>
                <a:sym typeface="Georgia"/>
              </a:rPr>
              <a:t>What Are AI Agents?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" name="Google Shape;31;p4"/>
          <p:cNvSpPr/>
          <p:nvPr/>
        </p:nvSpPr>
        <p:spPr>
          <a:xfrm>
            <a:off x="777240" y="2743200"/>
            <a:ext cx="3566160" cy="502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5A6B75"/>
              </a:buClr>
              <a:buSzPts val="1200"/>
              <a:buFont typeface="Calibri"/>
              <a:buNone/>
            </a:pPr>
            <a:r>
              <a:rPr lang="en-US" sz="1200">
                <a:solidFill>
                  <a:srgbClr val="5A6B75"/>
                </a:solidFill>
                <a:latin typeface="Calibri"/>
                <a:ea typeface="Calibri"/>
                <a:cs typeface="Calibri"/>
                <a:sym typeface="Calibri"/>
              </a:rPr>
              <a:t>A plain-English look — and the names you'll recognize.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4"/>
          <p:cNvSpPr/>
          <p:nvPr/>
        </p:nvSpPr>
        <p:spPr>
          <a:xfrm>
            <a:off x="4663440" y="1783080"/>
            <a:ext cx="3931920" cy="1508760"/>
          </a:xfrm>
          <a:prstGeom prst="rect">
            <a:avLst/>
          </a:prstGeom>
          <a:solidFill>
            <a:srgbClr val="F2F6F8"/>
          </a:solidFill>
          <a:ln w="9525" cap="flat" cmpd="sng">
            <a:solidFill>
              <a:srgbClr val="DDE5E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" name="Google Shape;33;p4"/>
          <p:cNvSpPr/>
          <p:nvPr/>
        </p:nvSpPr>
        <p:spPr>
          <a:xfrm>
            <a:off x="4663440" y="1783080"/>
            <a:ext cx="54864" cy="1508760"/>
          </a:xfrm>
          <a:prstGeom prst="rect">
            <a:avLst/>
          </a:prstGeom>
          <a:solidFill>
            <a:srgbClr val="F3A51D"/>
          </a:solidFill>
          <a:ln w="12700" cap="flat" cmpd="sng">
            <a:solidFill>
              <a:srgbClr val="F3A51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4"/>
          <p:cNvSpPr/>
          <p:nvPr/>
        </p:nvSpPr>
        <p:spPr>
          <a:xfrm>
            <a:off x="4892040" y="1947672"/>
            <a:ext cx="64008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3A51D"/>
              </a:buClr>
              <a:buSzPts val="1400"/>
              <a:buFont typeface="Georgia"/>
              <a:buNone/>
            </a:pPr>
            <a:r>
              <a:rPr lang="en-US" sz="1400" b="1">
                <a:solidFill>
                  <a:srgbClr val="F3A51D"/>
                </a:solidFill>
                <a:latin typeface="Georgia"/>
                <a:ea typeface="Georgia"/>
                <a:cs typeface="Georgia"/>
                <a:sym typeface="Georgia"/>
              </a:rPr>
              <a:t>02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5" name="Google Shape;35;p4" descr="preencoded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55280" y="1965960"/>
            <a:ext cx="365760" cy="365760"/>
          </a:xfrm>
          <a:prstGeom prst="rect">
            <a:avLst/>
          </a:prstGeom>
          <a:noFill/>
          <a:ln>
            <a:noFill/>
          </a:ln>
        </p:spPr>
      </p:pic>
      <p:sp>
        <p:nvSpPr>
          <p:cNvPr id="36" name="Google Shape;36;p4"/>
          <p:cNvSpPr/>
          <p:nvPr/>
        </p:nvSpPr>
        <p:spPr>
          <a:xfrm>
            <a:off x="4892040" y="2286000"/>
            <a:ext cx="356616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15F75"/>
              </a:buClr>
              <a:buSzPts val="2000"/>
              <a:buFont typeface="Georgia"/>
              <a:buNone/>
            </a:pPr>
            <a:r>
              <a:rPr lang="en-US" sz="2000" b="1">
                <a:solidFill>
                  <a:srgbClr val="015F75"/>
                </a:solidFill>
                <a:latin typeface="Georgia"/>
                <a:ea typeface="Georgia"/>
                <a:cs typeface="Georgia"/>
                <a:sym typeface="Georgia"/>
              </a:rPr>
              <a:t>How They Work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" name="Google Shape;37;p4"/>
          <p:cNvSpPr/>
          <p:nvPr/>
        </p:nvSpPr>
        <p:spPr>
          <a:xfrm>
            <a:off x="4892040" y="2743200"/>
            <a:ext cx="3566160" cy="502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5A6B75"/>
              </a:buClr>
              <a:buSzPts val="1200"/>
              <a:buFont typeface="Calibri"/>
              <a:buNone/>
            </a:pPr>
            <a:r>
              <a:rPr lang="en-US" sz="1200">
                <a:solidFill>
                  <a:srgbClr val="5A6B75"/>
                </a:solidFill>
                <a:latin typeface="Calibri"/>
                <a:ea typeface="Calibri"/>
                <a:cs typeface="Calibri"/>
                <a:sym typeface="Calibri"/>
              </a:rPr>
              <a:t>The travel-agent story that makes it all click.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" name="Google Shape;38;p4"/>
          <p:cNvSpPr/>
          <p:nvPr/>
        </p:nvSpPr>
        <p:spPr>
          <a:xfrm>
            <a:off x="548640" y="3474720"/>
            <a:ext cx="3931920" cy="1508760"/>
          </a:xfrm>
          <a:prstGeom prst="rect">
            <a:avLst/>
          </a:prstGeom>
          <a:solidFill>
            <a:srgbClr val="F2F6F8"/>
          </a:solidFill>
          <a:ln w="9525" cap="flat" cmpd="sng">
            <a:solidFill>
              <a:srgbClr val="DDE5E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" name="Google Shape;39;p4"/>
          <p:cNvSpPr/>
          <p:nvPr/>
        </p:nvSpPr>
        <p:spPr>
          <a:xfrm>
            <a:off x="548640" y="3474720"/>
            <a:ext cx="54864" cy="1508760"/>
          </a:xfrm>
          <a:prstGeom prst="rect">
            <a:avLst/>
          </a:prstGeom>
          <a:solidFill>
            <a:srgbClr val="F3A51D"/>
          </a:solidFill>
          <a:ln w="12700" cap="flat" cmpd="sng">
            <a:solidFill>
              <a:srgbClr val="F3A51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" name="Google Shape;40;p4"/>
          <p:cNvSpPr/>
          <p:nvPr/>
        </p:nvSpPr>
        <p:spPr>
          <a:xfrm>
            <a:off x="777240" y="3639312"/>
            <a:ext cx="64008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3A51D"/>
              </a:buClr>
              <a:buSzPts val="1400"/>
              <a:buFont typeface="Georgia"/>
              <a:buNone/>
            </a:pPr>
            <a:r>
              <a:rPr lang="en-US" sz="1400" b="1">
                <a:solidFill>
                  <a:srgbClr val="F3A51D"/>
                </a:solidFill>
                <a:latin typeface="Georgia"/>
                <a:ea typeface="Georgia"/>
                <a:cs typeface="Georgia"/>
                <a:sym typeface="Georgia"/>
              </a:rPr>
              <a:t>03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1" name="Google Shape;41;p4" descr="preencoded.png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3840480" y="3657600"/>
            <a:ext cx="365760" cy="365760"/>
          </a:xfrm>
          <a:prstGeom prst="rect">
            <a:avLst/>
          </a:prstGeom>
          <a:noFill/>
          <a:ln>
            <a:noFill/>
          </a:ln>
        </p:spPr>
      </p:pic>
      <p:sp>
        <p:nvSpPr>
          <p:cNvPr id="42" name="Google Shape;42;p4"/>
          <p:cNvSpPr/>
          <p:nvPr/>
        </p:nvSpPr>
        <p:spPr>
          <a:xfrm>
            <a:off x="777240" y="3977640"/>
            <a:ext cx="356616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15F75"/>
              </a:buClr>
              <a:buSzPts val="2000"/>
              <a:buFont typeface="Georgia"/>
              <a:buNone/>
            </a:pPr>
            <a:r>
              <a:rPr lang="en-US" sz="2000" b="1">
                <a:solidFill>
                  <a:srgbClr val="015F75"/>
                </a:solidFill>
                <a:latin typeface="Georgia"/>
                <a:ea typeface="Georgia"/>
                <a:cs typeface="Georgia"/>
                <a:sym typeface="Georgia"/>
              </a:rPr>
              <a:t>A Litigation Example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Google Shape;43;p4"/>
          <p:cNvSpPr/>
          <p:nvPr/>
        </p:nvSpPr>
        <p:spPr>
          <a:xfrm>
            <a:off x="777240" y="4434840"/>
            <a:ext cx="3566160" cy="502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5A6B75"/>
              </a:buClr>
              <a:buSzPts val="1200"/>
              <a:buFont typeface="Calibri"/>
              <a:buNone/>
            </a:pPr>
            <a:r>
              <a:rPr lang="en-US" sz="1200">
                <a:solidFill>
                  <a:srgbClr val="5A6B75"/>
                </a:solidFill>
                <a:latin typeface="Calibri"/>
                <a:ea typeface="Calibri"/>
                <a:cs typeface="Calibri"/>
                <a:sym typeface="Calibri"/>
              </a:rPr>
              <a:t>Bank records, spreadsheets, anomaly review — and the tools behind it.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" name="Google Shape;44;p4"/>
          <p:cNvSpPr/>
          <p:nvPr/>
        </p:nvSpPr>
        <p:spPr>
          <a:xfrm>
            <a:off x="4663440" y="3474720"/>
            <a:ext cx="3931920" cy="1508760"/>
          </a:xfrm>
          <a:prstGeom prst="rect">
            <a:avLst/>
          </a:prstGeom>
          <a:solidFill>
            <a:srgbClr val="F2F6F8"/>
          </a:solidFill>
          <a:ln w="9525" cap="flat" cmpd="sng">
            <a:solidFill>
              <a:srgbClr val="DDE5E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4"/>
          <p:cNvSpPr/>
          <p:nvPr/>
        </p:nvSpPr>
        <p:spPr>
          <a:xfrm>
            <a:off x="4663440" y="3474720"/>
            <a:ext cx="54864" cy="1508760"/>
          </a:xfrm>
          <a:prstGeom prst="rect">
            <a:avLst/>
          </a:prstGeom>
          <a:solidFill>
            <a:srgbClr val="F3A51D"/>
          </a:solidFill>
          <a:ln w="12700" cap="flat" cmpd="sng">
            <a:solidFill>
              <a:srgbClr val="F3A51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4"/>
          <p:cNvSpPr/>
          <p:nvPr/>
        </p:nvSpPr>
        <p:spPr>
          <a:xfrm>
            <a:off x="4892040" y="3639312"/>
            <a:ext cx="64008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3A51D"/>
              </a:buClr>
              <a:buSzPts val="1400"/>
              <a:buFont typeface="Georgia"/>
              <a:buNone/>
            </a:pPr>
            <a:r>
              <a:rPr lang="en-US" sz="1400" b="1">
                <a:solidFill>
                  <a:srgbClr val="F3A51D"/>
                </a:solidFill>
                <a:latin typeface="Georgia"/>
                <a:ea typeface="Georgia"/>
                <a:cs typeface="Georgia"/>
                <a:sym typeface="Georgia"/>
              </a:rPr>
              <a:t>04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7" name="Google Shape;47;p4" descr="preencoded.png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7955280" y="3657600"/>
            <a:ext cx="365760" cy="365760"/>
          </a:xfrm>
          <a:prstGeom prst="rect">
            <a:avLst/>
          </a:prstGeom>
          <a:noFill/>
          <a:ln>
            <a:noFill/>
          </a:ln>
        </p:spPr>
      </p:pic>
      <p:sp>
        <p:nvSpPr>
          <p:cNvPr id="48" name="Google Shape;48;p4"/>
          <p:cNvSpPr/>
          <p:nvPr/>
        </p:nvSpPr>
        <p:spPr>
          <a:xfrm>
            <a:off x="4892040" y="3977640"/>
            <a:ext cx="356616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15F75"/>
              </a:buClr>
              <a:buSzPts val="2000"/>
              <a:buFont typeface="Georgia"/>
              <a:buNone/>
            </a:pPr>
            <a:r>
              <a:rPr lang="en-US" sz="2000" b="1">
                <a:solidFill>
                  <a:srgbClr val="015F75"/>
                </a:solidFill>
                <a:latin typeface="Georgia"/>
                <a:ea typeface="Georgia"/>
                <a:cs typeface="Georgia"/>
                <a:sym typeface="Georgia"/>
              </a:rPr>
              <a:t>Products in Action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4"/>
          <p:cNvSpPr/>
          <p:nvPr/>
        </p:nvSpPr>
        <p:spPr>
          <a:xfrm>
            <a:off x="4892040" y="4434840"/>
            <a:ext cx="3566160" cy="502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5A6B75"/>
              </a:buClr>
              <a:buSzPts val="1200"/>
              <a:buFont typeface="Calibri"/>
              <a:buNone/>
            </a:pPr>
            <a:r>
              <a:rPr lang="en-US" sz="1200">
                <a:solidFill>
                  <a:srgbClr val="5A6B75"/>
                </a:solidFill>
                <a:latin typeface="Calibri"/>
                <a:ea typeface="Calibri"/>
                <a:cs typeface="Calibri"/>
                <a:sym typeface="Calibri"/>
              </a:rPr>
              <a:t>Four legal AI products attorneys are using today.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">
          <a:extLst>
            <a:ext uri="{FF2B5EF4-FFF2-40B4-BE49-F238E27FC236}">
              <a16:creationId xmlns:a16="http://schemas.microsoft.com/office/drawing/2014/main" id="{88828203-BFC9-EF49-DBD2-8D626B84D2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" name="Shape 502">
            <a:extLst>
              <a:ext uri="{FF2B5EF4-FFF2-40B4-BE49-F238E27FC236}">
                <a16:creationId xmlns:a16="http://schemas.microsoft.com/office/drawing/2014/main" id="{E0126C4D-51F0-980B-25C2-4F503CFDDBF0}"/>
              </a:ext>
            </a:extLst>
          </p:cNvPr>
          <p:cNvSpPr/>
          <p:nvPr/>
        </p:nvSpPr>
        <p:spPr>
          <a:xfrm>
            <a:off x="548640" y="457200"/>
            <a:ext cx="82296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3A51D"/>
              </a:buClr>
              <a:buSzPts val="1100"/>
              <a:buFont typeface="Calibri"/>
              <a:buNone/>
            </a:pPr>
            <a:r>
              <a:rPr lang="en-US" sz="1100" b="1">
                <a:solidFill>
                  <a:srgbClr val="F3A51D"/>
                </a:solidFill>
                <a:latin typeface="Calibri"/>
                <a:ea typeface="Calibri"/>
                <a:cs typeface="Calibri"/>
                <a:sym typeface="Calibri"/>
              </a:rPr>
              <a:t>05  •  THE SAME PICTURE, RELABELED</a:t>
            </a:r>
            <a:endParaRPr/>
          </a:p>
        </p:txBody>
      </p:sp>
      <p:sp>
        <p:nvSpPr>
          <p:cNvPr id="503" name="Shape 504">
            <a:extLst>
              <a:ext uri="{FF2B5EF4-FFF2-40B4-BE49-F238E27FC236}">
                <a16:creationId xmlns:a16="http://schemas.microsoft.com/office/drawing/2014/main" id="{669CC55E-9C4E-E090-A05A-273AA0C02806}"/>
              </a:ext>
            </a:extLst>
          </p:cNvPr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15F75"/>
              </a:buClr>
              <a:buSzPts val="3000"/>
              <a:buFont typeface="Georgia"/>
              <a:buNone/>
            </a:pPr>
            <a:r>
              <a:rPr lang="en-US" sz="3000" i="1">
                <a:solidFill>
                  <a:srgbClr val="015F75"/>
                </a:solidFill>
                <a:latin typeface="Georgia"/>
                <a:ea typeface="Georgia"/>
                <a:cs typeface="Georgia"/>
                <a:sym typeface="Georgia"/>
              </a:rPr>
              <a:t>The Coke Machine Example</a:t>
            </a:r>
            <a:endParaRPr/>
          </a:p>
        </p:txBody>
      </p:sp>
      <p:sp>
        <p:nvSpPr>
          <p:cNvPr id="505" name="Shape 506">
            <a:extLst>
              <a:ext uri="{FF2B5EF4-FFF2-40B4-BE49-F238E27FC236}">
                <a16:creationId xmlns:a16="http://schemas.microsoft.com/office/drawing/2014/main" id="{8078339A-AF04-D5C8-89F3-90B6639D8C04}"/>
              </a:ext>
            </a:extLst>
          </p:cNvPr>
          <p:cNvSpPr/>
          <p:nvPr/>
        </p:nvSpPr>
        <p:spPr>
          <a:xfrm>
            <a:off x="548640" y="1463040"/>
            <a:ext cx="8046720" cy="4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5A6B75"/>
              </a:buClr>
              <a:buSzPts val="1300"/>
              <a:buFont typeface="Calibri"/>
              <a:buNone/>
            </a:pPr>
            <a:r>
              <a:rPr lang="en-US" sz="1300" i="1">
                <a:solidFill>
                  <a:srgbClr val="5A6B75"/>
                </a:solidFill>
                <a:latin typeface="Calibri"/>
                <a:ea typeface="Calibri"/>
                <a:cs typeface="Calibri"/>
                <a:sym typeface="Calibri"/>
              </a:rPr>
              <a:t>Now swap in the technical names. The story does not change — only the labels do.</a:t>
            </a:r>
            <a:endParaRPr/>
          </a:p>
        </p:txBody>
      </p:sp>
      <p:sp>
        <p:nvSpPr>
          <p:cNvPr id="507" name="Shape 508">
            <a:extLst>
              <a:ext uri="{FF2B5EF4-FFF2-40B4-BE49-F238E27FC236}">
                <a16:creationId xmlns:a16="http://schemas.microsoft.com/office/drawing/2014/main" id="{EEEB3F60-D824-D5F5-38C3-ED5B892E8FAA}"/>
              </a:ext>
            </a:extLst>
          </p:cNvPr>
          <p:cNvSpPr/>
          <p:nvPr/>
        </p:nvSpPr>
        <p:spPr>
          <a:xfrm>
            <a:off x="548640" y="2230000"/>
            <a:ext cx="2680000" cy="2150000"/>
          </a:xfrm>
          <a:prstGeom prst="roundRect">
            <a:avLst>
              <a:gd name="adj" fmla="val 6000"/>
            </a:avLst>
          </a:prstGeom>
          <a:solidFill>
            <a:srgbClr val="DCE9ED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buNone/>
            </a:pPr>
            <a:endParaRPr/>
          </a:p>
        </p:txBody>
      </p:sp>
      <p:sp>
        <p:nvSpPr>
          <p:cNvPr id="509" name="Shape 510">
            <a:extLst>
              <a:ext uri="{FF2B5EF4-FFF2-40B4-BE49-F238E27FC236}">
                <a16:creationId xmlns:a16="http://schemas.microsoft.com/office/drawing/2014/main" id="{065B31DE-D92A-F419-1069-E62D5695CDFD}"/>
              </a:ext>
            </a:extLst>
          </p:cNvPr>
          <p:cNvSpPr/>
          <p:nvPr/>
        </p:nvSpPr>
        <p:spPr>
          <a:xfrm>
            <a:off x="1211140" y="2480000"/>
            <a:ext cx="315000" cy="315000"/>
          </a:xfrm>
          <a:prstGeom prst="ellipse">
            <a:avLst/>
          </a:prstGeom>
          <a:solidFill>
            <a:srgbClr val="015F75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buNone/>
            </a:pPr>
            <a:endParaRPr/>
          </a:p>
        </p:txBody>
      </p:sp>
      <p:sp>
        <p:nvSpPr>
          <p:cNvPr id="511" name="Shape 512">
            <a:extLst>
              <a:ext uri="{FF2B5EF4-FFF2-40B4-BE49-F238E27FC236}">
                <a16:creationId xmlns:a16="http://schemas.microsoft.com/office/drawing/2014/main" id="{277F6B6C-AA0E-0AA1-6C9F-4CEDB910B4FB}"/>
              </a:ext>
            </a:extLst>
          </p:cNvPr>
          <p:cNvSpPr/>
          <p:nvPr/>
        </p:nvSpPr>
        <p:spPr>
          <a:xfrm>
            <a:off x="1074640" y="2837000"/>
            <a:ext cx="588000" cy="58800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015F75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buNone/>
            </a:pPr>
            <a:endParaRPr/>
          </a:p>
        </p:txBody>
      </p:sp>
      <p:sp>
        <p:nvSpPr>
          <p:cNvPr id="513" name="Shape 514">
            <a:extLst>
              <a:ext uri="{FF2B5EF4-FFF2-40B4-BE49-F238E27FC236}">
                <a16:creationId xmlns:a16="http://schemas.microsoft.com/office/drawing/2014/main" id="{CFD2D73F-A48E-C8C3-CBCD-EDE6B2F45A40}"/>
              </a:ext>
            </a:extLst>
          </p:cNvPr>
          <p:cNvSpPr/>
          <p:nvPr/>
        </p:nvSpPr>
        <p:spPr>
          <a:xfrm>
            <a:off x="2281640" y="2650000"/>
            <a:ext cx="234000" cy="234000"/>
          </a:xfrm>
          <a:prstGeom prst="ellipse">
            <a:avLst/>
          </a:prstGeom>
          <a:solidFill>
            <a:srgbClr val="015F75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buNone/>
            </a:pPr>
            <a:endParaRPr/>
          </a:p>
        </p:txBody>
      </p:sp>
      <p:sp>
        <p:nvSpPr>
          <p:cNvPr id="515" name="Shape 516">
            <a:extLst>
              <a:ext uri="{FF2B5EF4-FFF2-40B4-BE49-F238E27FC236}">
                <a16:creationId xmlns:a16="http://schemas.microsoft.com/office/drawing/2014/main" id="{ECEF4F0D-5A58-9C45-1318-460C684BA77A}"/>
              </a:ext>
            </a:extLst>
          </p:cNvPr>
          <p:cNvSpPr/>
          <p:nvPr/>
        </p:nvSpPr>
        <p:spPr>
          <a:xfrm>
            <a:off x="2180240" y="2915200"/>
            <a:ext cx="436800" cy="43680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015F75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buNone/>
            </a:pPr>
            <a:endParaRPr/>
          </a:p>
        </p:txBody>
      </p:sp>
      <p:sp>
        <p:nvSpPr>
          <p:cNvPr id="517" name="Shape 518">
            <a:extLst>
              <a:ext uri="{FF2B5EF4-FFF2-40B4-BE49-F238E27FC236}">
                <a16:creationId xmlns:a16="http://schemas.microsoft.com/office/drawing/2014/main" id="{7F5C39BB-82A8-FD46-2DD9-C22AB8DCEFD5}"/>
              </a:ext>
            </a:extLst>
          </p:cNvPr>
          <p:cNvSpPr/>
          <p:nvPr/>
        </p:nvSpPr>
        <p:spPr>
          <a:xfrm>
            <a:off x="548640" y="3660000"/>
            <a:ext cx="2680000" cy="2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15F75"/>
              </a:buClr>
              <a:buSzPts val="1100"/>
              <a:buFont typeface="Calibri"/>
              <a:buNone/>
            </a:pPr>
            <a:r>
              <a:rPr lang="en-US" sz="1100" b="1">
                <a:solidFill>
                  <a:srgbClr val="015F75"/>
                </a:solidFill>
                <a:latin typeface="Calibri"/>
                <a:ea typeface="Calibri"/>
                <a:cs typeface="Calibri"/>
                <a:sym typeface="Calibri"/>
              </a:rPr>
              <a:t>Users of the AI Agent</a:t>
            </a:r>
            <a:endParaRPr/>
          </a:p>
        </p:txBody>
      </p:sp>
      <p:sp>
        <p:nvSpPr>
          <p:cNvPr id="519" name="Shape 520">
            <a:extLst>
              <a:ext uri="{FF2B5EF4-FFF2-40B4-BE49-F238E27FC236}">
                <a16:creationId xmlns:a16="http://schemas.microsoft.com/office/drawing/2014/main" id="{7E71AD2A-CFDB-3361-8082-819B246E9B83}"/>
              </a:ext>
            </a:extLst>
          </p:cNvPr>
          <p:cNvSpPr/>
          <p:nvPr/>
        </p:nvSpPr>
        <p:spPr>
          <a:xfrm>
            <a:off x="548640" y="3930000"/>
            <a:ext cx="2680000" cy="2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5A6B75"/>
              </a:buClr>
              <a:buSzPts val="900"/>
              <a:buFont typeface="Calibri"/>
              <a:buNone/>
            </a:pPr>
            <a:r>
              <a:rPr lang="en-US" sz="900" i="1">
                <a:solidFill>
                  <a:srgbClr val="5A6B75"/>
                </a:solidFill>
                <a:latin typeface="Calibri"/>
                <a:ea typeface="Calibri"/>
                <a:cs typeface="Calibri"/>
                <a:sym typeface="Calibri"/>
              </a:rPr>
              <a:t>They tell me what they want</a:t>
            </a:r>
            <a:endParaRPr/>
          </a:p>
        </p:txBody>
      </p:sp>
      <p:sp>
        <p:nvSpPr>
          <p:cNvPr id="521" name="Shape 522">
            <a:extLst>
              <a:ext uri="{FF2B5EF4-FFF2-40B4-BE49-F238E27FC236}">
                <a16:creationId xmlns:a16="http://schemas.microsoft.com/office/drawing/2014/main" id="{542413E7-5C84-89B0-C43E-A73F8953283B}"/>
              </a:ext>
            </a:extLst>
          </p:cNvPr>
          <p:cNvSpPr/>
          <p:nvPr/>
        </p:nvSpPr>
        <p:spPr>
          <a:xfrm>
            <a:off x="3760000" y="2230000"/>
            <a:ext cx="1620000" cy="2150000"/>
          </a:xfrm>
          <a:prstGeom prst="roundRect">
            <a:avLst>
              <a:gd name="adj" fmla="val 8000"/>
            </a:avLst>
          </a:prstGeom>
          <a:solidFill>
            <a:srgbClr val="015F75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buNone/>
            </a:pPr>
            <a:endParaRPr/>
          </a:p>
        </p:txBody>
      </p:sp>
      <p:sp>
        <p:nvSpPr>
          <p:cNvPr id="523" name="Shape 524">
            <a:extLst>
              <a:ext uri="{FF2B5EF4-FFF2-40B4-BE49-F238E27FC236}">
                <a16:creationId xmlns:a16="http://schemas.microsoft.com/office/drawing/2014/main" id="{716CADE1-2D16-A8CB-8EE1-3A9C6B5A8230}"/>
              </a:ext>
            </a:extLst>
          </p:cNvPr>
          <p:cNvSpPr/>
          <p:nvPr/>
        </p:nvSpPr>
        <p:spPr>
          <a:xfrm>
            <a:off x="4420000" y="2540000"/>
            <a:ext cx="300000" cy="3000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buNone/>
            </a:pPr>
            <a:endParaRPr/>
          </a:p>
        </p:txBody>
      </p:sp>
      <p:sp>
        <p:nvSpPr>
          <p:cNvPr id="525" name="Shape 526">
            <a:extLst>
              <a:ext uri="{FF2B5EF4-FFF2-40B4-BE49-F238E27FC236}">
                <a16:creationId xmlns:a16="http://schemas.microsoft.com/office/drawing/2014/main" id="{4BA9EADA-226C-7AE8-AB5E-EDA1747CD618}"/>
              </a:ext>
            </a:extLst>
          </p:cNvPr>
          <p:cNvSpPr/>
          <p:nvPr/>
        </p:nvSpPr>
        <p:spPr>
          <a:xfrm>
            <a:off x="4290000" y="2880000"/>
            <a:ext cx="560000" cy="56000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buNone/>
            </a:pPr>
            <a:endParaRPr/>
          </a:p>
        </p:txBody>
      </p:sp>
      <p:sp>
        <p:nvSpPr>
          <p:cNvPr id="527" name="Shape 528">
            <a:extLst>
              <a:ext uri="{FF2B5EF4-FFF2-40B4-BE49-F238E27FC236}">
                <a16:creationId xmlns:a16="http://schemas.microsoft.com/office/drawing/2014/main" id="{45E7AB8E-582C-039D-3C61-3BF0E2544FD7}"/>
              </a:ext>
            </a:extLst>
          </p:cNvPr>
          <p:cNvSpPr/>
          <p:nvPr/>
        </p:nvSpPr>
        <p:spPr>
          <a:xfrm>
            <a:off x="3760000" y="3660000"/>
            <a:ext cx="1620000" cy="2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lang="en-US" sz="11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The AI Agent</a:t>
            </a:r>
            <a:endParaRPr/>
          </a:p>
        </p:txBody>
      </p:sp>
      <p:sp>
        <p:nvSpPr>
          <p:cNvPr id="529" name="Shape 530">
            <a:extLst>
              <a:ext uri="{FF2B5EF4-FFF2-40B4-BE49-F238E27FC236}">
                <a16:creationId xmlns:a16="http://schemas.microsoft.com/office/drawing/2014/main" id="{C2E25690-0127-14BE-25ED-D94575EA00E4}"/>
              </a:ext>
            </a:extLst>
          </p:cNvPr>
          <p:cNvSpPr/>
          <p:nvPr/>
        </p:nvSpPr>
        <p:spPr>
          <a:xfrm>
            <a:off x="3760000" y="3930000"/>
            <a:ext cx="1620000" cy="2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BBD7DE"/>
              </a:buClr>
              <a:buSzPts val="900"/>
              <a:buFont typeface="Calibri"/>
              <a:buNone/>
            </a:pPr>
            <a:r>
              <a:rPr lang="en-US" sz="900" i="1">
                <a:solidFill>
                  <a:srgbClr val="BBD7DE"/>
                </a:solidFill>
                <a:latin typeface="Calibri"/>
                <a:ea typeface="Calibri"/>
                <a:cs typeface="Calibri"/>
                <a:sym typeface="Calibri"/>
              </a:rPr>
              <a:t>Goes and works the machine</a:t>
            </a:r>
            <a:endParaRPr/>
          </a:p>
        </p:txBody>
      </p:sp>
      <p:sp>
        <p:nvSpPr>
          <p:cNvPr id="531" name="Shape 532">
            <a:extLst>
              <a:ext uri="{FF2B5EF4-FFF2-40B4-BE49-F238E27FC236}">
                <a16:creationId xmlns:a16="http://schemas.microsoft.com/office/drawing/2014/main" id="{2A4F5048-0B01-75E7-7326-9C0189F3FEB2}"/>
              </a:ext>
            </a:extLst>
          </p:cNvPr>
          <p:cNvSpPr/>
          <p:nvPr/>
        </p:nvSpPr>
        <p:spPr>
          <a:xfrm>
            <a:off x="5900000" y="2230000"/>
            <a:ext cx="2680000" cy="2150000"/>
          </a:xfrm>
          <a:prstGeom prst="roundRect">
            <a:avLst>
              <a:gd name="adj" fmla="val 6000"/>
            </a:avLst>
          </a:prstGeom>
          <a:solidFill>
            <a:srgbClr val="DCE9ED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buNone/>
            </a:pPr>
            <a:endParaRPr/>
          </a:p>
        </p:txBody>
      </p:sp>
      <p:sp>
        <p:nvSpPr>
          <p:cNvPr id="533" name="Shape 534">
            <a:extLst>
              <a:ext uri="{FF2B5EF4-FFF2-40B4-BE49-F238E27FC236}">
                <a16:creationId xmlns:a16="http://schemas.microsoft.com/office/drawing/2014/main" id="{E6F2C28B-8896-B849-F20E-971D37031EE4}"/>
              </a:ext>
            </a:extLst>
          </p:cNvPr>
          <p:cNvSpPr/>
          <p:nvPr/>
        </p:nvSpPr>
        <p:spPr>
          <a:xfrm>
            <a:off x="6830000" y="2400000"/>
            <a:ext cx="820000" cy="1180000"/>
          </a:xfrm>
          <a:prstGeom prst="roundRect">
            <a:avLst>
              <a:gd name="adj" fmla="val 9000"/>
            </a:avLst>
          </a:prstGeom>
          <a:solidFill>
            <a:srgbClr val="C8102E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buNone/>
            </a:pPr>
            <a:endParaRPr/>
          </a:p>
        </p:txBody>
      </p:sp>
      <p:sp>
        <p:nvSpPr>
          <p:cNvPr id="535" name="Shape 536">
            <a:extLst>
              <a:ext uri="{FF2B5EF4-FFF2-40B4-BE49-F238E27FC236}">
                <a16:creationId xmlns:a16="http://schemas.microsoft.com/office/drawing/2014/main" id="{9D39ECB8-8B5C-18BC-D8B1-35FC9E45E35A}"/>
              </a:ext>
            </a:extLst>
          </p:cNvPr>
          <p:cNvSpPr/>
          <p:nvPr/>
        </p:nvSpPr>
        <p:spPr>
          <a:xfrm>
            <a:off x="6900000" y="2460000"/>
            <a:ext cx="680000" cy="150000"/>
          </a:xfrm>
          <a:prstGeom prst="roundRect">
            <a:avLst>
              <a:gd name="adj" fmla="val 25000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buNone/>
            </a:pPr>
            <a:endParaRPr/>
          </a:p>
        </p:txBody>
      </p:sp>
      <p:sp>
        <p:nvSpPr>
          <p:cNvPr id="537" name="Shape 538">
            <a:extLst>
              <a:ext uri="{FF2B5EF4-FFF2-40B4-BE49-F238E27FC236}">
                <a16:creationId xmlns:a16="http://schemas.microsoft.com/office/drawing/2014/main" id="{F385F57E-2D1F-E743-053F-2503A75296D3}"/>
              </a:ext>
            </a:extLst>
          </p:cNvPr>
          <p:cNvSpPr/>
          <p:nvPr/>
        </p:nvSpPr>
        <p:spPr>
          <a:xfrm>
            <a:off x="6925000" y="2650000"/>
            <a:ext cx="630000" cy="440000"/>
          </a:xfrm>
          <a:prstGeom prst="roundRect">
            <a:avLst>
              <a:gd name="adj" fmla="val 10000"/>
            </a:avLst>
          </a:prstGeom>
          <a:solidFill>
            <a:srgbClr val="0E2A33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buNone/>
            </a:pPr>
            <a:endParaRPr/>
          </a:p>
        </p:txBody>
      </p:sp>
      <p:sp>
        <p:nvSpPr>
          <p:cNvPr id="539" name="Shape 540">
            <a:extLst>
              <a:ext uri="{FF2B5EF4-FFF2-40B4-BE49-F238E27FC236}">
                <a16:creationId xmlns:a16="http://schemas.microsoft.com/office/drawing/2014/main" id="{6D8C1CFD-DA51-B7FD-4AD5-C648B55CA7C3}"/>
              </a:ext>
            </a:extLst>
          </p:cNvPr>
          <p:cNvSpPr/>
          <p:nvPr/>
        </p:nvSpPr>
        <p:spPr>
          <a:xfrm>
            <a:off x="6990000" y="2950000"/>
            <a:ext cx="95000" cy="95000"/>
          </a:xfrm>
          <a:prstGeom prst="ellipse">
            <a:avLst/>
          </a:prstGeom>
          <a:solidFill>
            <a:srgbClr val="F3A51D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buNone/>
            </a:pPr>
            <a:endParaRPr/>
          </a:p>
        </p:txBody>
      </p:sp>
      <p:sp>
        <p:nvSpPr>
          <p:cNvPr id="541" name="Shape 542">
            <a:extLst>
              <a:ext uri="{FF2B5EF4-FFF2-40B4-BE49-F238E27FC236}">
                <a16:creationId xmlns:a16="http://schemas.microsoft.com/office/drawing/2014/main" id="{6CDFBF7B-9578-8C5C-AC25-87E5C266B24C}"/>
              </a:ext>
            </a:extLst>
          </p:cNvPr>
          <p:cNvSpPr/>
          <p:nvPr/>
        </p:nvSpPr>
        <p:spPr>
          <a:xfrm>
            <a:off x="7160000" y="2950000"/>
            <a:ext cx="95000" cy="95000"/>
          </a:xfrm>
          <a:prstGeom prst="ellipse">
            <a:avLst/>
          </a:prstGeom>
          <a:solidFill>
            <a:srgbClr val="F3A51D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buNone/>
            </a:pPr>
            <a:endParaRPr/>
          </a:p>
        </p:txBody>
      </p:sp>
      <p:sp>
        <p:nvSpPr>
          <p:cNvPr id="543" name="Shape 544">
            <a:extLst>
              <a:ext uri="{FF2B5EF4-FFF2-40B4-BE49-F238E27FC236}">
                <a16:creationId xmlns:a16="http://schemas.microsoft.com/office/drawing/2014/main" id="{31432479-0AA8-F66B-0694-6BBB1E94613F}"/>
              </a:ext>
            </a:extLst>
          </p:cNvPr>
          <p:cNvSpPr/>
          <p:nvPr/>
        </p:nvSpPr>
        <p:spPr>
          <a:xfrm>
            <a:off x="7330000" y="2950000"/>
            <a:ext cx="95000" cy="95000"/>
          </a:xfrm>
          <a:prstGeom prst="ellipse">
            <a:avLst/>
          </a:prstGeom>
          <a:solidFill>
            <a:srgbClr val="F3A51D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buNone/>
            </a:pPr>
            <a:endParaRPr/>
          </a:p>
        </p:txBody>
      </p:sp>
      <p:sp>
        <p:nvSpPr>
          <p:cNvPr id="545" name="Shape 546">
            <a:extLst>
              <a:ext uri="{FF2B5EF4-FFF2-40B4-BE49-F238E27FC236}">
                <a16:creationId xmlns:a16="http://schemas.microsoft.com/office/drawing/2014/main" id="{4345DB8B-FEBE-99BD-5E46-E75AB618EBD0}"/>
              </a:ext>
            </a:extLst>
          </p:cNvPr>
          <p:cNvSpPr/>
          <p:nvPr/>
        </p:nvSpPr>
        <p:spPr>
          <a:xfrm>
            <a:off x="7020000" y="3170000"/>
            <a:ext cx="440000" cy="300000"/>
          </a:xfrm>
          <a:prstGeom prst="roundRect">
            <a:avLst>
              <a:gd name="adj" fmla="val 14000"/>
            </a:avLst>
          </a:prstGeom>
          <a:solidFill>
            <a:srgbClr val="0E2A33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buNone/>
            </a:pPr>
            <a:endParaRPr/>
          </a:p>
        </p:txBody>
      </p:sp>
      <p:sp>
        <p:nvSpPr>
          <p:cNvPr id="547" name="Shape 548">
            <a:extLst>
              <a:ext uri="{FF2B5EF4-FFF2-40B4-BE49-F238E27FC236}">
                <a16:creationId xmlns:a16="http://schemas.microsoft.com/office/drawing/2014/main" id="{03134115-013C-E09C-60B6-A4DCFF8B5E2B}"/>
              </a:ext>
            </a:extLst>
          </p:cNvPr>
          <p:cNvSpPr/>
          <p:nvPr/>
        </p:nvSpPr>
        <p:spPr>
          <a:xfrm>
            <a:off x="7200000" y="3195000"/>
            <a:ext cx="80000" cy="85000"/>
          </a:xfrm>
          <a:prstGeom prst="roundRect">
            <a:avLst>
              <a:gd name="adj" fmla="val 30000"/>
            </a:avLst>
          </a:prstGeom>
          <a:solidFill>
            <a:srgbClr val="B9C2C7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buNone/>
            </a:pPr>
            <a:endParaRPr/>
          </a:p>
        </p:txBody>
      </p:sp>
      <p:sp>
        <p:nvSpPr>
          <p:cNvPr id="549" name="Shape 550">
            <a:extLst>
              <a:ext uri="{FF2B5EF4-FFF2-40B4-BE49-F238E27FC236}">
                <a16:creationId xmlns:a16="http://schemas.microsoft.com/office/drawing/2014/main" id="{4DE53031-A4CC-46F1-C220-66D27F9FF2D5}"/>
              </a:ext>
            </a:extLst>
          </p:cNvPr>
          <p:cNvSpPr/>
          <p:nvPr/>
        </p:nvSpPr>
        <p:spPr>
          <a:xfrm>
            <a:off x="7155000" y="3305000"/>
            <a:ext cx="170000" cy="130000"/>
          </a:xfrm>
          <a:prstGeom prst="trapezoid">
            <a:avLst>
              <a:gd name="adj" fmla="val 18000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buNone/>
            </a:pPr>
            <a:endParaRPr/>
          </a:p>
        </p:txBody>
      </p:sp>
      <p:sp>
        <p:nvSpPr>
          <p:cNvPr id="551" name="Shape 552">
            <a:extLst>
              <a:ext uri="{FF2B5EF4-FFF2-40B4-BE49-F238E27FC236}">
                <a16:creationId xmlns:a16="http://schemas.microsoft.com/office/drawing/2014/main" id="{C4D387C5-3322-C9F8-CA93-223C5034AA87}"/>
              </a:ext>
            </a:extLst>
          </p:cNvPr>
          <p:cNvSpPr/>
          <p:nvPr/>
        </p:nvSpPr>
        <p:spPr>
          <a:xfrm>
            <a:off x="6940000" y="3490000"/>
            <a:ext cx="600000" cy="70000"/>
          </a:xfrm>
          <a:prstGeom prst="roundRect">
            <a:avLst>
              <a:gd name="adj" fmla="val 30000"/>
            </a:avLst>
          </a:prstGeom>
          <a:solidFill>
            <a:srgbClr val="B9C2C7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buNone/>
            </a:pPr>
            <a:endParaRPr/>
          </a:p>
        </p:txBody>
      </p:sp>
      <p:sp>
        <p:nvSpPr>
          <p:cNvPr id="553" name="Shape 554">
            <a:extLst>
              <a:ext uri="{FF2B5EF4-FFF2-40B4-BE49-F238E27FC236}">
                <a16:creationId xmlns:a16="http://schemas.microsoft.com/office/drawing/2014/main" id="{7CCE612A-3FB8-C918-77FE-CE33D921EE48}"/>
              </a:ext>
            </a:extLst>
          </p:cNvPr>
          <p:cNvSpPr/>
          <p:nvPr/>
        </p:nvSpPr>
        <p:spPr>
          <a:xfrm>
            <a:off x="5900000" y="3930000"/>
            <a:ext cx="2680000" cy="2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5A6B75"/>
              </a:buClr>
              <a:buSzPts val="900"/>
              <a:buFont typeface="Calibri"/>
              <a:buNone/>
            </a:pPr>
            <a:r>
              <a:rPr lang="en-US" sz="900" i="1">
                <a:solidFill>
                  <a:srgbClr val="5A6B75"/>
                </a:solidFill>
                <a:latin typeface="Calibri"/>
                <a:ea typeface="Calibri"/>
                <a:cs typeface="Calibri"/>
                <a:sym typeface="Calibri"/>
              </a:rPr>
              <a:t>100+ drinks, one machine</a:t>
            </a:r>
            <a:endParaRPr/>
          </a:p>
        </p:txBody>
      </p:sp>
      <p:sp>
        <p:nvSpPr>
          <p:cNvPr id="555" name="Shape 556">
            <a:extLst>
              <a:ext uri="{FF2B5EF4-FFF2-40B4-BE49-F238E27FC236}">
                <a16:creationId xmlns:a16="http://schemas.microsoft.com/office/drawing/2014/main" id="{4DC7BBA5-570C-90B6-DCF4-E4E70B3DC458}"/>
              </a:ext>
            </a:extLst>
          </p:cNvPr>
          <p:cNvSpPr/>
          <p:nvPr/>
        </p:nvSpPr>
        <p:spPr>
          <a:xfrm>
            <a:off x="5900000" y="3660000"/>
            <a:ext cx="2680000" cy="2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15F75"/>
              </a:buClr>
              <a:buSzPts val="1100"/>
              <a:buFont typeface="Calibri"/>
              <a:buNone/>
            </a:pPr>
            <a:r>
              <a:rPr lang="en-US" sz="1100" b="1">
                <a:solidFill>
                  <a:srgbClr val="015F75"/>
                </a:solidFill>
                <a:latin typeface="Calibri"/>
                <a:ea typeface="Calibri"/>
                <a:cs typeface="Calibri"/>
                <a:sym typeface="Calibri"/>
              </a:rPr>
              <a:t>An MCP Server / Toolset</a:t>
            </a:r>
            <a:endParaRPr/>
          </a:p>
        </p:txBody>
      </p:sp>
      <p:sp>
        <p:nvSpPr>
          <p:cNvPr id="557" name="Shape 558">
            <a:extLst>
              <a:ext uri="{FF2B5EF4-FFF2-40B4-BE49-F238E27FC236}">
                <a16:creationId xmlns:a16="http://schemas.microsoft.com/office/drawing/2014/main" id="{B1563F7F-B96E-FB21-9581-CDE45999B039}"/>
              </a:ext>
            </a:extLst>
          </p:cNvPr>
          <p:cNvSpPr/>
          <p:nvPr/>
        </p:nvSpPr>
        <p:spPr>
          <a:xfrm>
            <a:off x="3298640" y="3110000"/>
            <a:ext cx="300000" cy="1900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3A51D"/>
          </a:solidFill>
          <a:ln w="9525" cap="flat" cmpd="sng">
            <a:solidFill>
              <a:srgbClr val="F3A51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buNone/>
            </a:pPr>
            <a:endParaRPr/>
          </a:p>
        </p:txBody>
      </p:sp>
      <p:sp>
        <p:nvSpPr>
          <p:cNvPr id="559" name="Shape 560">
            <a:extLst>
              <a:ext uri="{FF2B5EF4-FFF2-40B4-BE49-F238E27FC236}">
                <a16:creationId xmlns:a16="http://schemas.microsoft.com/office/drawing/2014/main" id="{DFD66F0A-F845-2B53-0387-03CDCEB28A34}"/>
              </a:ext>
            </a:extLst>
          </p:cNvPr>
          <p:cNvSpPr/>
          <p:nvPr/>
        </p:nvSpPr>
        <p:spPr>
          <a:xfrm>
            <a:off x="5450000" y="3110000"/>
            <a:ext cx="300000" cy="1900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3A51D"/>
          </a:solidFill>
          <a:ln w="9525" cap="flat" cmpd="sng">
            <a:solidFill>
              <a:srgbClr val="F3A51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buNone/>
            </a:pPr>
            <a:endParaRPr/>
          </a:p>
        </p:txBody>
      </p:sp>
      <p:sp>
        <p:nvSpPr>
          <p:cNvPr id="561" name="Shape 562">
            <a:extLst>
              <a:ext uri="{FF2B5EF4-FFF2-40B4-BE49-F238E27FC236}">
                <a16:creationId xmlns:a16="http://schemas.microsoft.com/office/drawing/2014/main" id="{4DD5A6FF-2B83-0F59-8091-3FF0A1708218}"/>
              </a:ext>
            </a:extLst>
          </p:cNvPr>
          <p:cNvSpPr/>
          <p:nvPr/>
        </p:nvSpPr>
        <p:spPr>
          <a:xfrm>
            <a:off x="3228640" y="2850000"/>
            <a:ext cx="380000" cy="2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5A6B75"/>
              </a:buClr>
              <a:buSzPts val="800"/>
              <a:buFont typeface="Calibri"/>
              <a:buNone/>
            </a:pPr>
            <a:r>
              <a:rPr lang="en-US" sz="800" i="1">
                <a:solidFill>
                  <a:srgbClr val="5A6B75"/>
                </a:solidFill>
                <a:latin typeface="Calibri"/>
                <a:ea typeface="Calibri"/>
                <a:cs typeface="Calibri"/>
                <a:sym typeface="Calibri"/>
              </a:rPr>
              <a:t>request</a:t>
            </a:r>
            <a:endParaRPr/>
          </a:p>
        </p:txBody>
      </p:sp>
      <p:sp>
        <p:nvSpPr>
          <p:cNvPr id="563" name="Shape 564">
            <a:extLst>
              <a:ext uri="{FF2B5EF4-FFF2-40B4-BE49-F238E27FC236}">
                <a16:creationId xmlns:a16="http://schemas.microsoft.com/office/drawing/2014/main" id="{821C831D-FE09-AC32-7CFD-EE77C6A4FC13}"/>
              </a:ext>
            </a:extLst>
          </p:cNvPr>
          <p:cNvSpPr/>
          <p:nvPr/>
        </p:nvSpPr>
        <p:spPr>
          <a:xfrm>
            <a:off x="5380000" y="2850000"/>
            <a:ext cx="380000" cy="2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5A6B75"/>
              </a:buClr>
              <a:buSzPts val="800"/>
              <a:buFont typeface="Calibri"/>
              <a:buNone/>
            </a:pPr>
            <a:r>
              <a:rPr lang="en-US" sz="800" i="1">
                <a:solidFill>
                  <a:srgbClr val="5A6B75"/>
                </a:solidFill>
                <a:latin typeface="Calibri"/>
                <a:ea typeface="Calibri"/>
                <a:cs typeface="Calibri"/>
                <a:sym typeface="Calibri"/>
              </a:rPr>
              <a:t>tool call</a:t>
            </a:r>
            <a:endParaRPr/>
          </a:p>
        </p:txBody>
      </p:sp>
      <p:sp>
        <p:nvSpPr>
          <p:cNvPr id="565" name="Shape 566">
            <a:extLst>
              <a:ext uri="{FF2B5EF4-FFF2-40B4-BE49-F238E27FC236}">
                <a16:creationId xmlns:a16="http://schemas.microsoft.com/office/drawing/2014/main" id="{80FC2887-2851-899A-58A7-D254ADD128C2}"/>
              </a:ext>
            </a:extLst>
          </p:cNvPr>
          <p:cNvSpPr/>
          <p:nvPr/>
        </p:nvSpPr>
        <p:spPr>
          <a:xfrm>
            <a:off x="548640" y="4717440"/>
            <a:ext cx="8046720" cy="320040"/>
          </a:xfrm>
          <a:prstGeom prst="rect">
            <a:avLst/>
          </a:prstGeom>
          <a:solidFill>
            <a:srgbClr val="015F75"/>
          </a:solidFill>
          <a:ln w="9525" cap="flat" cmpd="sng">
            <a:solidFill>
              <a:srgbClr val="015F7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buNone/>
            </a:pPr>
            <a:endParaRPr/>
          </a:p>
        </p:txBody>
      </p:sp>
      <p:sp>
        <p:nvSpPr>
          <p:cNvPr id="567" name="Shape 568">
            <a:extLst>
              <a:ext uri="{FF2B5EF4-FFF2-40B4-BE49-F238E27FC236}">
                <a16:creationId xmlns:a16="http://schemas.microsoft.com/office/drawing/2014/main" id="{C18BE289-E6B2-4DB6-2B5D-D73AA9B0735D}"/>
              </a:ext>
            </a:extLst>
          </p:cNvPr>
          <p:cNvSpPr/>
          <p:nvPr/>
        </p:nvSpPr>
        <p:spPr>
          <a:xfrm>
            <a:off x="548640" y="4717440"/>
            <a:ext cx="804672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lang="en-US" sz="1100" b="1" i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Users ask the AI agent. The agent calls the MCP server’s tools and returns the result.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3403522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15F75"/>
        </a:solidFill>
        <a:effectLst/>
      </p:bgPr>
    </p:bg>
    <p:spTree>
      <p:nvGrpSpPr>
        <p:cNvPr id="1" name="Shape 344">
          <a:extLst>
            <a:ext uri="{FF2B5EF4-FFF2-40B4-BE49-F238E27FC236}">
              <a16:creationId xmlns:a16="http://schemas.microsoft.com/office/drawing/2014/main" id="{869152B8-BEA9-8AE6-3886-D46BB0F0A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Google Shape;345;p15">
            <a:extLst>
              <a:ext uri="{FF2B5EF4-FFF2-40B4-BE49-F238E27FC236}">
                <a16:creationId xmlns:a16="http://schemas.microsoft.com/office/drawing/2014/main" id="{C948AABA-44BD-E09C-5FC0-84CAB25D1999}"/>
              </a:ext>
            </a:extLst>
          </p:cNvPr>
          <p:cNvSpPr/>
          <p:nvPr/>
        </p:nvSpPr>
        <p:spPr>
          <a:xfrm>
            <a:off x="548640" y="1234440"/>
            <a:ext cx="82296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8C770"/>
              </a:buClr>
              <a:buSzPts val="1200"/>
              <a:buFont typeface="Calibri"/>
              <a:buNone/>
            </a:pPr>
            <a:endParaRPr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6" name="Google Shape;346;p15">
            <a:extLst>
              <a:ext uri="{FF2B5EF4-FFF2-40B4-BE49-F238E27FC236}">
                <a16:creationId xmlns:a16="http://schemas.microsoft.com/office/drawing/2014/main" id="{8A0B4597-0320-B84E-24C8-107144B091B4}"/>
              </a:ext>
            </a:extLst>
          </p:cNvPr>
          <p:cNvSpPr/>
          <p:nvPr/>
        </p:nvSpPr>
        <p:spPr>
          <a:xfrm>
            <a:off x="548640" y="1691640"/>
            <a:ext cx="8229600" cy="1188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6400"/>
              <a:buFont typeface="Georgia"/>
              <a:buNone/>
            </a:pPr>
            <a:r>
              <a:rPr lang="en-US" sz="6400" i="1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Questions?</a:t>
            </a:r>
            <a:endParaRPr sz="6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7" name="Google Shape;347;p15">
            <a:extLst>
              <a:ext uri="{FF2B5EF4-FFF2-40B4-BE49-F238E27FC236}">
                <a16:creationId xmlns:a16="http://schemas.microsoft.com/office/drawing/2014/main" id="{A2F7E397-7075-642D-FCF6-49C0CDE46E64}"/>
              </a:ext>
            </a:extLst>
          </p:cNvPr>
          <p:cNvSpPr/>
          <p:nvPr/>
        </p:nvSpPr>
        <p:spPr>
          <a:xfrm>
            <a:off x="548640" y="2971800"/>
            <a:ext cx="8229600" cy="548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B8CCD4"/>
              </a:buClr>
              <a:buSzPts val="1600"/>
              <a:buFont typeface="Calibri"/>
              <a:buNone/>
            </a:pPr>
            <a:r>
              <a:rPr lang="en-US" sz="1600" i="1">
                <a:solidFill>
                  <a:srgbClr val="B8CCD4"/>
                </a:solidFill>
                <a:latin typeface="Calibri"/>
                <a:ea typeface="Calibri"/>
                <a:cs typeface="Calibri"/>
                <a:sym typeface="Calibri"/>
              </a:rPr>
              <a:t>Let's talk about how AI agents and MCP can move your practice forward.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8" name="Google Shape;348;p15">
            <a:extLst>
              <a:ext uri="{FF2B5EF4-FFF2-40B4-BE49-F238E27FC236}">
                <a16:creationId xmlns:a16="http://schemas.microsoft.com/office/drawing/2014/main" id="{7A30D87B-D3AB-1B72-7519-81FADB15F187}"/>
              </a:ext>
            </a:extLst>
          </p:cNvPr>
          <p:cNvSpPr/>
          <p:nvPr/>
        </p:nvSpPr>
        <p:spPr>
          <a:xfrm>
            <a:off x="7315200" y="3657600"/>
            <a:ext cx="914400" cy="914400"/>
          </a:xfrm>
          <a:prstGeom prst="ellipse">
            <a:avLst/>
          </a:prstGeom>
          <a:solidFill>
            <a:srgbClr val="F3A51D"/>
          </a:solidFill>
          <a:ln w="12700" cap="flat" cmpd="sng">
            <a:solidFill>
              <a:srgbClr val="F3A51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49" name="Google Shape;349;p15" descr="preencoded.png">
            <a:extLst>
              <a:ext uri="{FF2B5EF4-FFF2-40B4-BE49-F238E27FC236}">
                <a16:creationId xmlns:a16="http://schemas.microsoft.com/office/drawing/2014/main" id="{B3994C32-3DE8-D990-8819-60909349615E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516368" y="3858768"/>
            <a:ext cx="512064" cy="512064"/>
          </a:xfrm>
          <a:prstGeom prst="rect">
            <a:avLst/>
          </a:prstGeom>
          <a:noFill/>
          <a:ln>
            <a:noFill/>
          </a:ln>
        </p:spPr>
      </p:pic>
      <p:sp>
        <p:nvSpPr>
          <p:cNvPr id="350" name="Google Shape;350;p15">
            <a:extLst>
              <a:ext uri="{FF2B5EF4-FFF2-40B4-BE49-F238E27FC236}">
                <a16:creationId xmlns:a16="http://schemas.microsoft.com/office/drawing/2014/main" id="{3BA581B4-22A6-CA4A-9333-ED8BB14EF35E}"/>
              </a:ext>
            </a:extLst>
          </p:cNvPr>
          <p:cNvSpPr/>
          <p:nvPr/>
        </p:nvSpPr>
        <p:spPr>
          <a:xfrm>
            <a:off x="548640" y="4617720"/>
            <a:ext cx="82296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B8CCD4"/>
              </a:buClr>
              <a:buSzPts val="1100"/>
              <a:buFont typeface="Calibri"/>
              <a:buNone/>
            </a:pPr>
            <a:r>
              <a:rPr lang="en-US" sz="1100">
                <a:solidFill>
                  <a:srgbClr val="B8CCD4"/>
                </a:solidFill>
                <a:latin typeface="Calibri"/>
                <a:ea typeface="Calibri"/>
                <a:cs typeface="Calibri"/>
                <a:sym typeface="Calibri"/>
              </a:rPr>
              <a:t>Phillip Vaden, phillip.vaden@infotrack.com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3943226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7F1A1ED-B8B6-FCB4-817D-774C10D509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7312" y="0"/>
            <a:ext cx="6429375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7763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5"/>
          <p:cNvSpPr/>
          <p:nvPr/>
        </p:nvSpPr>
        <p:spPr>
          <a:xfrm>
            <a:off x="548640" y="457200"/>
            <a:ext cx="82296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3A51D"/>
              </a:buClr>
              <a:buSzPts val="1100"/>
              <a:buFont typeface="Calibri"/>
              <a:buNone/>
            </a:pPr>
            <a:r>
              <a:rPr lang="en-US" sz="1100" b="1">
                <a:solidFill>
                  <a:srgbClr val="F3A51D"/>
                </a:solidFill>
                <a:latin typeface="Calibri"/>
                <a:ea typeface="Calibri"/>
                <a:cs typeface="Calibri"/>
                <a:sym typeface="Calibri"/>
              </a:rPr>
              <a:t>01  •  AI AGENTS</a:t>
            </a:r>
            <a:endParaRPr/>
          </a:p>
        </p:txBody>
      </p:sp>
      <p:sp>
        <p:nvSpPr>
          <p:cNvPr id="55" name="Google Shape;55;p5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15F75"/>
              </a:buClr>
              <a:buSzPts val="3000"/>
              <a:buFont typeface="Georgia"/>
              <a:buNone/>
            </a:pPr>
            <a:r>
              <a:rPr lang="en-US" sz="3000" i="1">
                <a:solidFill>
                  <a:srgbClr val="015F75"/>
                </a:solidFill>
                <a:latin typeface="Georgia"/>
                <a:ea typeface="Georgia"/>
                <a:cs typeface="Georgia"/>
                <a:sym typeface="Georgia"/>
              </a:rPr>
              <a:t>Chatbots talk. Agents act.</a:t>
            </a:r>
            <a:endParaRPr/>
          </a:p>
        </p:txBody>
      </p:sp>
      <p:sp>
        <p:nvSpPr>
          <p:cNvPr id="56" name="Google Shape;56;p5"/>
          <p:cNvSpPr/>
          <p:nvPr/>
        </p:nvSpPr>
        <p:spPr>
          <a:xfrm>
            <a:off x="548640" y="1463040"/>
            <a:ext cx="804672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5A6B75"/>
              </a:buClr>
              <a:buSzPts val="1300"/>
              <a:buFont typeface="Calibri"/>
              <a:buNone/>
            </a:pPr>
            <a:r>
              <a:rPr lang="en-US" sz="1300" i="1">
                <a:solidFill>
                  <a:srgbClr val="5A6B75"/>
                </a:solidFill>
                <a:latin typeface="Calibri"/>
                <a:ea typeface="Calibri"/>
                <a:cs typeface="Calibri"/>
                <a:sym typeface="Calibri"/>
              </a:rPr>
              <a:t>You ask in plain English. The agent does the work.</a:t>
            </a:r>
            <a:endParaRPr/>
          </a:p>
        </p:txBody>
      </p:sp>
      <p:sp>
        <p:nvSpPr>
          <p:cNvPr id="57" name="Google Shape;57;p5"/>
          <p:cNvSpPr/>
          <p:nvPr/>
        </p:nvSpPr>
        <p:spPr>
          <a:xfrm>
            <a:off x="548640" y="2057400"/>
            <a:ext cx="2499328" cy="2640040"/>
          </a:xfrm>
          <a:prstGeom prst="rect">
            <a:avLst/>
          </a:prstGeom>
          <a:solidFill>
            <a:srgbClr val="F2F6F8"/>
          </a:solidFill>
          <a:ln w="9525" cap="flat" cmpd="sng">
            <a:solidFill>
              <a:srgbClr val="DDE5E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5"/>
          <p:cNvSpPr/>
          <p:nvPr/>
        </p:nvSpPr>
        <p:spPr>
          <a:xfrm>
            <a:off x="548640" y="2057400"/>
            <a:ext cx="2499328" cy="45720"/>
          </a:xfrm>
          <a:prstGeom prst="rect">
            <a:avLst/>
          </a:prstGeom>
          <a:solidFill>
            <a:srgbClr val="F3A51D"/>
          </a:solidFill>
          <a:ln w="12700" cap="flat" cmpd="sng">
            <a:solidFill>
              <a:srgbClr val="F3A51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5"/>
          <p:cNvSpPr/>
          <p:nvPr/>
        </p:nvSpPr>
        <p:spPr>
          <a:xfrm>
            <a:off x="688640" y="2157400"/>
            <a:ext cx="2219328" cy="3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15F75"/>
              </a:buClr>
              <a:buSzPts val="1700"/>
              <a:buFont typeface="Georgia"/>
              <a:buNone/>
            </a:pPr>
            <a:r>
              <a:rPr lang="en-US" sz="1700" b="1">
                <a:solidFill>
                  <a:srgbClr val="015F75"/>
                </a:solidFill>
                <a:latin typeface="Georgia"/>
                <a:ea typeface="Georgia"/>
                <a:cs typeface="Georgia"/>
                <a:sym typeface="Georgia"/>
              </a:rPr>
              <a:t>General-Purpose</a:t>
            </a:r>
            <a:endParaRPr/>
          </a:p>
        </p:txBody>
      </p:sp>
      <p:sp>
        <p:nvSpPr>
          <p:cNvPr id="60" name="Google Shape;60;p5"/>
          <p:cNvSpPr/>
          <p:nvPr/>
        </p:nvSpPr>
        <p:spPr>
          <a:xfrm>
            <a:off x="688640" y="2477400"/>
            <a:ext cx="2219328" cy="21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5A6B75"/>
              </a:buClr>
              <a:buSzPts val="1000"/>
              <a:buFont typeface="Calibri"/>
              <a:buNone/>
            </a:pPr>
            <a:r>
              <a:rPr lang="en-US" sz="1000" i="1">
                <a:solidFill>
                  <a:srgbClr val="5A6B75"/>
                </a:solidFill>
                <a:latin typeface="Calibri"/>
                <a:ea typeface="Calibri"/>
                <a:cs typeface="Calibri"/>
                <a:sym typeface="Calibri"/>
              </a:rPr>
              <a:t>Everyday AI assistants</a:t>
            </a:r>
            <a:endParaRPr/>
          </a:p>
        </p:txBody>
      </p:sp>
      <p:sp>
        <p:nvSpPr>
          <p:cNvPr id="61" name="Google Shape;61;p5"/>
          <p:cNvSpPr/>
          <p:nvPr/>
        </p:nvSpPr>
        <p:spPr>
          <a:xfrm>
            <a:off x="688640" y="2757400"/>
            <a:ext cx="2219328" cy="290000"/>
          </a:xfrm>
          <a:prstGeom prst="roundRect">
            <a:avLst>
              <a:gd name="adj" fmla="val 25000"/>
            </a:avLst>
          </a:prstGeom>
          <a:solidFill>
            <a:srgbClr val="10A37F"/>
          </a:solidFill>
          <a:ln w="9525" cap="flat" cmpd="sng">
            <a:solidFill>
              <a:srgbClr val="10A37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lang="en-US" sz="12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ChatGPT</a:t>
            </a:r>
            <a:endParaRPr/>
          </a:p>
        </p:txBody>
      </p:sp>
      <p:sp>
        <p:nvSpPr>
          <p:cNvPr id="62" name="Google Shape;62;p5"/>
          <p:cNvSpPr/>
          <p:nvPr/>
        </p:nvSpPr>
        <p:spPr>
          <a:xfrm>
            <a:off x="688640" y="3127400"/>
            <a:ext cx="2219328" cy="290000"/>
          </a:xfrm>
          <a:prstGeom prst="roundRect">
            <a:avLst>
              <a:gd name="adj" fmla="val 25000"/>
            </a:avLst>
          </a:prstGeom>
          <a:solidFill>
            <a:srgbClr val="CC785C"/>
          </a:solidFill>
          <a:ln w="9525" cap="flat" cmpd="sng">
            <a:solidFill>
              <a:srgbClr val="CC785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lang="en-US" sz="12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Claude</a:t>
            </a:r>
            <a:endParaRPr/>
          </a:p>
        </p:txBody>
      </p:sp>
      <p:sp>
        <p:nvSpPr>
          <p:cNvPr id="63" name="Google Shape;63;p5"/>
          <p:cNvSpPr/>
          <p:nvPr/>
        </p:nvSpPr>
        <p:spPr>
          <a:xfrm>
            <a:off x="688640" y="3497400"/>
            <a:ext cx="2219328" cy="290000"/>
          </a:xfrm>
          <a:prstGeom prst="roundRect">
            <a:avLst>
              <a:gd name="adj" fmla="val 25000"/>
            </a:avLst>
          </a:prstGeom>
          <a:solidFill>
            <a:srgbClr val="4285F4"/>
          </a:solidFill>
          <a:ln w="9525" cap="flat" cmpd="sng">
            <a:solidFill>
              <a:srgbClr val="4285F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lang="en-US" sz="12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Gemini</a:t>
            </a:r>
            <a:endParaRPr/>
          </a:p>
        </p:txBody>
      </p:sp>
      <p:sp>
        <p:nvSpPr>
          <p:cNvPr id="64" name="Google Shape;64;p5"/>
          <p:cNvSpPr/>
          <p:nvPr/>
        </p:nvSpPr>
        <p:spPr>
          <a:xfrm>
            <a:off x="688640" y="3867400"/>
            <a:ext cx="2219328" cy="290000"/>
          </a:xfrm>
          <a:prstGeom prst="roundRect">
            <a:avLst>
              <a:gd name="adj" fmla="val 25000"/>
            </a:avLst>
          </a:prstGeom>
          <a:solidFill>
            <a:srgbClr val="0078D4"/>
          </a:solidFill>
          <a:ln w="9525" cap="flat" cmpd="sng">
            <a:solidFill>
              <a:srgbClr val="007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lang="en-US" sz="12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Microsoft Copilot</a:t>
            </a:r>
            <a:endParaRPr/>
          </a:p>
        </p:txBody>
      </p:sp>
      <p:sp>
        <p:nvSpPr>
          <p:cNvPr id="65" name="Google Shape;65;p5"/>
          <p:cNvSpPr/>
          <p:nvPr/>
        </p:nvSpPr>
        <p:spPr>
          <a:xfrm>
            <a:off x="3322288" y="2057400"/>
            <a:ext cx="2499328" cy="2640040"/>
          </a:xfrm>
          <a:prstGeom prst="rect">
            <a:avLst/>
          </a:prstGeom>
          <a:solidFill>
            <a:srgbClr val="F2F6F8"/>
          </a:solidFill>
          <a:ln w="9525" cap="flat" cmpd="sng">
            <a:solidFill>
              <a:srgbClr val="DDE5E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" name="Google Shape;66;p5"/>
          <p:cNvSpPr/>
          <p:nvPr/>
        </p:nvSpPr>
        <p:spPr>
          <a:xfrm>
            <a:off x="3322288" y="2057400"/>
            <a:ext cx="2499328" cy="45720"/>
          </a:xfrm>
          <a:prstGeom prst="rect">
            <a:avLst/>
          </a:prstGeom>
          <a:solidFill>
            <a:srgbClr val="F3A51D"/>
          </a:solidFill>
          <a:ln w="12700" cap="flat" cmpd="sng">
            <a:solidFill>
              <a:srgbClr val="F3A51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Google Shape;67;p5"/>
          <p:cNvSpPr/>
          <p:nvPr/>
        </p:nvSpPr>
        <p:spPr>
          <a:xfrm>
            <a:off x="3462288" y="2157400"/>
            <a:ext cx="2219328" cy="3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15F75"/>
              </a:buClr>
              <a:buSzPts val="1700"/>
              <a:buFont typeface="Georgia"/>
              <a:buNone/>
            </a:pPr>
            <a:r>
              <a:rPr lang="en-US" sz="1700" b="1">
                <a:solidFill>
                  <a:srgbClr val="015F75"/>
                </a:solidFill>
                <a:latin typeface="Georgia"/>
                <a:ea typeface="Georgia"/>
                <a:cs typeface="Georgia"/>
                <a:sym typeface="Georgia"/>
              </a:rPr>
              <a:t>Legal-Specific</a:t>
            </a:r>
            <a:endParaRPr/>
          </a:p>
        </p:txBody>
      </p:sp>
      <p:sp>
        <p:nvSpPr>
          <p:cNvPr id="68" name="Google Shape;68;p5"/>
          <p:cNvSpPr/>
          <p:nvPr/>
        </p:nvSpPr>
        <p:spPr>
          <a:xfrm>
            <a:off x="3462288" y="2477400"/>
            <a:ext cx="2219328" cy="21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5A6B75"/>
              </a:buClr>
              <a:buSzPts val="1000"/>
              <a:buFont typeface="Calibri"/>
              <a:buNone/>
            </a:pPr>
            <a:r>
              <a:rPr lang="en-US" sz="1000" i="1">
                <a:solidFill>
                  <a:srgbClr val="5A6B75"/>
                </a:solidFill>
                <a:latin typeface="Calibri"/>
                <a:ea typeface="Calibri"/>
                <a:cs typeface="Calibri"/>
                <a:sym typeface="Calibri"/>
              </a:rPr>
              <a:t>Built for law firms</a:t>
            </a:r>
            <a:endParaRPr/>
          </a:p>
        </p:txBody>
      </p:sp>
      <p:sp>
        <p:nvSpPr>
          <p:cNvPr id="69" name="Google Shape;69;p5"/>
          <p:cNvSpPr/>
          <p:nvPr/>
        </p:nvSpPr>
        <p:spPr>
          <a:xfrm>
            <a:off x="3462288" y="2757400"/>
            <a:ext cx="2219328" cy="290000"/>
          </a:xfrm>
          <a:prstGeom prst="roundRect">
            <a:avLst>
              <a:gd name="adj" fmla="val 25000"/>
            </a:avLst>
          </a:prstGeom>
          <a:solidFill>
            <a:srgbClr val="1A1A1A"/>
          </a:solidFill>
          <a:ln w="9525" cap="flat" cmpd="sng">
            <a:solidFill>
              <a:srgbClr val="1A1A1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lang="en-US" sz="12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Harvey</a:t>
            </a:r>
            <a:endParaRPr/>
          </a:p>
        </p:txBody>
      </p:sp>
      <p:sp>
        <p:nvSpPr>
          <p:cNvPr id="70" name="Google Shape;70;p5"/>
          <p:cNvSpPr/>
          <p:nvPr/>
        </p:nvSpPr>
        <p:spPr>
          <a:xfrm>
            <a:off x="3462288" y="3127400"/>
            <a:ext cx="2219328" cy="290000"/>
          </a:xfrm>
          <a:prstGeom prst="roundRect">
            <a:avLst>
              <a:gd name="adj" fmla="val 25000"/>
            </a:avLst>
          </a:prstGeom>
          <a:solidFill>
            <a:srgbClr val="F47920"/>
          </a:solidFill>
          <a:ln w="9525" cap="flat" cmpd="sng">
            <a:solidFill>
              <a:srgbClr val="F4792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lang="en-US" sz="12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CoCounsel</a:t>
            </a:r>
            <a:endParaRPr/>
          </a:p>
        </p:txBody>
      </p:sp>
      <p:sp>
        <p:nvSpPr>
          <p:cNvPr id="71" name="Google Shape;71;p5"/>
          <p:cNvSpPr/>
          <p:nvPr/>
        </p:nvSpPr>
        <p:spPr>
          <a:xfrm>
            <a:off x="3462288" y="3497400"/>
            <a:ext cx="2219328" cy="290000"/>
          </a:xfrm>
          <a:prstGeom prst="roundRect">
            <a:avLst>
              <a:gd name="adj" fmla="val 25000"/>
            </a:avLst>
          </a:prstGeom>
          <a:solidFill>
            <a:srgbClr val="C8102E"/>
          </a:solidFill>
          <a:ln w="9525" cap="flat" cmpd="sng">
            <a:solidFill>
              <a:srgbClr val="C810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lang="en-US" sz="12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Lexis+ AI</a:t>
            </a:r>
            <a:endParaRPr/>
          </a:p>
        </p:txBody>
      </p:sp>
      <p:sp>
        <p:nvSpPr>
          <p:cNvPr id="72" name="Google Shape;72;p5"/>
          <p:cNvSpPr/>
          <p:nvPr/>
        </p:nvSpPr>
        <p:spPr>
          <a:xfrm>
            <a:off x="3462288" y="3867400"/>
            <a:ext cx="2219328" cy="290000"/>
          </a:xfrm>
          <a:prstGeom prst="roundRect">
            <a:avLst>
              <a:gd name="adj" fmla="val 25000"/>
            </a:avLst>
          </a:prstGeom>
          <a:solidFill>
            <a:srgbClr val="2E2A5C"/>
          </a:solidFill>
          <a:ln w="9525" cap="flat" cmpd="sng">
            <a:solidFill>
              <a:srgbClr val="2E2A5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lang="en-US" sz="12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Legora</a:t>
            </a:r>
            <a:endParaRPr/>
          </a:p>
        </p:txBody>
      </p:sp>
      <p:sp>
        <p:nvSpPr>
          <p:cNvPr id="73" name="Google Shape;73;p5"/>
          <p:cNvSpPr/>
          <p:nvPr/>
        </p:nvSpPr>
        <p:spPr>
          <a:xfrm>
            <a:off x="3462288" y="4237400"/>
            <a:ext cx="2219328" cy="290000"/>
          </a:xfrm>
          <a:prstGeom prst="roundRect">
            <a:avLst>
              <a:gd name="adj" fmla="val 25000"/>
            </a:avLst>
          </a:prstGeom>
          <a:solidFill>
            <a:srgbClr val="BE185D"/>
          </a:solidFill>
          <a:ln w="9525" cap="flat" cmpd="sng">
            <a:solidFill>
              <a:srgbClr val="BE185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lang="en-US" sz="12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Eve</a:t>
            </a:r>
            <a:endParaRPr/>
          </a:p>
        </p:txBody>
      </p:sp>
      <p:sp>
        <p:nvSpPr>
          <p:cNvPr id="74" name="Google Shape;74;p5"/>
          <p:cNvSpPr/>
          <p:nvPr/>
        </p:nvSpPr>
        <p:spPr>
          <a:xfrm>
            <a:off x="6095936" y="2057400"/>
            <a:ext cx="2499328" cy="2640040"/>
          </a:xfrm>
          <a:prstGeom prst="rect">
            <a:avLst/>
          </a:prstGeom>
          <a:solidFill>
            <a:srgbClr val="F2F6F8"/>
          </a:solidFill>
          <a:ln w="9525" cap="flat" cmpd="sng">
            <a:solidFill>
              <a:srgbClr val="DDE5E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" name="Google Shape;75;p5"/>
          <p:cNvSpPr/>
          <p:nvPr/>
        </p:nvSpPr>
        <p:spPr>
          <a:xfrm>
            <a:off x="6095936" y="2057400"/>
            <a:ext cx="2499328" cy="45720"/>
          </a:xfrm>
          <a:prstGeom prst="rect">
            <a:avLst/>
          </a:prstGeom>
          <a:solidFill>
            <a:srgbClr val="F3A51D"/>
          </a:solidFill>
          <a:ln w="12700" cap="flat" cmpd="sng">
            <a:solidFill>
              <a:srgbClr val="F3A51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" name="Google Shape;76;p5"/>
          <p:cNvSpPr/>
          <p:nvPr/>
        </p:nvSpPr>
        <p:spPr>
          <a:xfrm>
            <a:off x="6235936" y="2157400"/>
            <a:ext cx="2219328" cy="3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15F75"/>
              </a:buClr>
              <a:buSzPts val="1700"/>
              <a:buFont typeface="Georgia"/>
              <a:buNone/>
            </a:pPr>
            <a:r>
              <a:rPr lang="en-US" sz="1700" b="1">
                <a:solidFill>
                  <a:srgbClr val="015F75"/>
                </a:solidFill>
                <a:latin typeface="Georgia"/>
                <a:ea typeface="Georgia"/>
                <a:cs typeface="Georgia"/>
                <a:sym typeface="Georgia"/>
              </a:rPr>
              <a:t>Inside Your Tools</a:t>
            </a:r>
            <a:endParaRPr/>
          </a:p>
        </p:txBody>
      </p:sp>
      <p:sp>
        <p:nvSpPr>
          <p:cNvPr id="77" name="Google Shape;77;p5"/>
          <p:cNvSpPr/>
          <p:nvPr/>
        </p:nvSpPr>
        <p:spPr>
          <a:xfrm>
            <a:off x="6235936" y="2477400"/>
            <a:ext cx="2219328" cy="21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5A6B75"/>
              </a:buClr>
              <a:buSzPts val="1000"/>
              <a:buFont typeface="Calibri"/>
              <a:buNone/>
            </a:pPr>
            <a:r>
              <a:rPr lang="en-US" sz="1000" i="1">
                <a:solidFill>
                  <a:srgbClr val="5A6B75"/>
                </a:solidFill>
                <a:latin typeface="Calibri"/>
                <a:ea typeface="Calibri"/>
                <a:cs typeface="Calibri"/>
                <a:sym typeface="Calibri"/>
              </a:rPr>
              <a:t>Embedded in platforms you use</a:t>
            </a:r>
            <a:endParaRPr/>
          </a:p>
        </p:txBody>
      </p:sp>
      <p:sp>
        <p:nvSpPr>
          <p:cNvPr id="78" name="Google Shape;78;p5"/>
          <p:cNvSpPr/>
          <p:nvPr/>
        </p:nvSpPr>
        <p:spPr>
          <a:xfrm>
            <a:off x="6235936" y="2757400"/>
            <a:ext cx="2219328" cy="290000"/>
          </a:xfrm>
          <a:prstGeom prst="roundRect">
            <a:avLst>
              <a:gd name="adj" fmla="val 25000"/>
            </a:avLst>
          </a:prstGeom>
          <a:solidFill>
            <a:srgbClr val="0F66B3"/>
          </a:solidFill>
          <a:ln w="9525" cap="flat" cmpd="sng">
            <a:solidFill>
              <a:srgbClr val="0F66B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lang="en-US" sz="12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Vincent  ·  Clio</a:t>
            </a:r>
            <a:endParaRPr/>
          </a:p>
        </p:txBody>
      </p:sp>
      <p:sp>
        <p:nvSpPr>
          <p:cNvPr id="79" name="Google Shape;79;p5"/>
          <p:cNvSpPr/>
          <p:nvPr/>
        </p:nvSpPr>
        <p:spPr>
          <a:xfrm>
            <a:off x="6235936" y="3127400"/>
            <a:ext cx="2219328" cy="290000"/>
          </a:xfrm>
          <a:prstGeom prst="roundRect">
            <a:avLst>
              <a:gd name="adj" fmla="val 25000"/>
            </a:avLst>
          </a:prstGeom>
          <a:solidFill>
            <a:srgbClr val="4F9A30"/>
          </a:solidFill>
          <a:ln w="9525" cap="flat" cmpd="sng">
            <a:solidFill>
              <a:srgbClr val="4F9A3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lang="en-US" sz="12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LOIS  ·  Filevine</a:t>
            </a:r>
            <a:endParaRPr/>
          </a:p>
        </p:txBody>
      </p:sp>
      <p:sp>
        <p:nvSpPr>
          <p:cNvPr id="80" name="Google Shape;80;p5"/>
          <p:cNvSpPr/>
          <p:nvPr/>
        </p:nvSpPr>
        <p:spPr>
          <a:xfrm>
            <a:off x="6235936" y="3497400"/>
            <a:ext cx="2219328" cy="290000"/>
          </a:xfrm>
          <a:prstGeom prst="roundRect">
            <a:avLst>
              <a:gd name="adj" fmla="val 25000"/>
            </a:avLst>
          </a:prstGeom>
          <a:solidFill>
            <a:srgbClr val="DA291C"/>
          </a:solidFill>
          <a:ln w="9525" cap="flat" cmpd="sng">
            <a:solidFill>
              <a:srgbClr val="DA291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lang="en-US" sz="12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Smokeball AI</a:t>
            </a:r>
            <a:endParaRPr/>
          </a:p>
        </p:txBody>
      </p:sp>
      <p:sp>
        <p:nvSpPr>
          <p:cNvPr id="81" name="Google Shape;81;p5"/>
          <p:cNvSpPr/>
          <p:nvPr/>
        </p:nvSpPr>
        <p:spPr>
          <a:xfrm>
            <a:off x="548640" y="4762500"/>
            <a:ext cx="8046720" cy="320040"/>
          </a:xfrm>
          <a:prstGeom prst="rect">
            <a:avLst/>
          </a:prstGeom>
          <a:solidFill>
            <a:srgbClr val="015F75"/>
          </a:solidFill>
          <a:ln w="12700" cap="flat" cmpd="sng">
            <a:solidFill>
              <a:srgbClr val="015F7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" name="Google Shape;82;p5"/>
          <p:cNvSpPr/>
          <p:nvPr/>
        </p:nvSpPr>
        <p:spPr>
          <a:xfrm>
            <a:off x="548640" y="4762500"/>
            <a:ext cx="804672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lang="en-US" sz="1100" b="1" i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The agents your team is using — or evaluating — right now.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6"/>
          <p:cNvSpPr/>
          <p:nvPr/>
        </p:nvSpPr>
        <p:spPr>
          <a:xfrm>
            <a:off x="548640" y="457200"/>
            <a:ext cx="82296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3A51D"/>
              </a:buClr>
              <a:buSzPts val="1100"/>
              <a:buFont typeface="Calibri"/>
              <a:buNone/>
            </a:pPr>
            <a:r>
              <a:rPr lang="en-US" sz="1100" b="1">
                <a:solidFill>
                  <a:srgbClr val="F3A51D"/>
                </a:solidFill>
                <a:latin typeface="Calibri"/>
                <a:ea typeface="Calibri"/>
                <a:cs typeface="Calibri"/>
                <a:sym typeface="Calibri"/>
              </a:rPr>
              <a:t>02  •  HOW THEY WORK</a:t>
            </a:r>
            <a:endParaRPr/>
          </a:p>
        </p:txBody>
      </p:sp>
      <p:sp>
        <p:nvSpPr>
          <p:cNvPr id="88" name="Google Shape;88;p6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15F75"/>
              </a:buClr>
              <a:buSzPts val="3000"/>
              <a:buFont typeface="Georgia"/>
              <a:buNone/>
            </a:pPr>
            <a:r>
              <a:rPr lang="en-US" sz="3000" i="1">
                <a:solidFill>
                  <a:srgbClr val="015F75"/>
                </a:solidFill>
                <a:latin typeface="Georgia"/>
                <a:ea typeface="Georgia"/>
                <a:cs typeface="Georgia"/>
                <a:sym typeface="Georgia"/>
              </a:rPr>
              <a:t>Think of a human travel agent.</a:t>
            </a:r>
            <a:endParaRPr/>
          </a:p>
        </p:txBody>
      </p:sp>
      <p:sp>
        <p:nvSpPr>
          <p:cNvPr id="89" name="Google Shape;89;p6"/>
          <p:cNvSpPr/>
          <p:nvPr/>
        </p:nvSpPr>
        <p:spPr>
          <a:xfrm>
            <a:off x="548640" y="1463040"/>
            <a:ext cx="8046720" cy="3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5A6B75"/>
              </a:buClr>
              <a:buSzPts val="1300"/>
              <a:buFont typeface="Calibri"/>
              <a:buNone/>
            </a:pPr>
            <a:r>
              <a:rPr lang="en-US" sz="1300" i="1">
                <a:solidFill>
                  <a:srgbClr val="5A6B75"/>
                </a:solidFill>
                <a:latin typeface="Calibri"/>
                <a:ea typeface="Calibri"/>
                <a:cs typeface="Calibri"/>
                <a:sym typeface="Calibri"/>
              </a:rPr>
              <a:t>You say what you want. They ask questions. They do the legwork. They book it.</a:t>
            </a:r>
            <a:endParaRPr/>
          </a:p>
        </p:txBody>
      </p:sp>
      <p:sp>
        <p:nvSpPr>
          <p:cNvPr id="90" name="Google Shape;90;p6"/>
          <p:cNvSpPr/>
          <p:nvPr/>
        </p:nvSpPr>
        <p:spPr>
          <a:xfrm>
            <a:off x="548640" y="2000000"/>
            <a:ext cx="1900000" cy="2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3A51D"/>
              </a:buClr>
              <a:buSzPts val="1000"/>
              <a:buFont typeface="Calibri"/>
              <a:buNone/>
            </a:pPr>
            <a:r>
              <a:rPr lang="en-US" sz="1000" b="1">
                <a:solidFill>
                  <a:srgbClr val="F3A51D"/>
                </a:solidFill>
                <a:latin typeface="Calibri"/>
                <a:ea typeface="Calibri"/>
                <a:cs typeface="Calibri"/>
                <a:sym typeface="Calibri"/>
              </a:rPr>
              <a:t>1.  YOU ASK</a:t>
            </a:r>
            <a:endParaRPr/>
          </a:p>
        </p:txBody>
      </p:sp>
      <p:sp>
        <p:nvSpPr>
          <p:cNvPr id="91" name="Google Shape;91;p6"/>
          <p:cNvSpPr/>
          <p:nvPr/>
        </p:nvSpPr>
        <p:spPr>
          <a:xfrm>
            <a:off x="548640" y="2300000"/>
            <a:ext cx="1900000" cy="700000"/>
          </a:xfrm>
          <a:prstGeom prst="roundRect">
            <a:avLst>
              <a:gd name="adj" fmla="val 25000"/>
            </a:avLst>
          </a:prstGeom>
          <a:solidFill>
            <a:srgbClr val="015F75"/>
          </a:solidFill>
          <a:ln w="9525" cap="flat" cmpd="sng">
            <a:solidFill>
              <a:srgbClr val="015F7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eorgia"/>
              <a:buNone/>
            </a:pPr>
            <a:r>
              <a:rPr lang="en-US" sz="1100" i="1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"I want to go to Fiji with my wife."</a:t>
            </a:r>
            <a:endParaRPr/>
          </a:p>
        </p:txBody>
      </p:sp>
      <p:sp>
        <p:nvSpPr>
          <p:cNvPr id="92" name="Google Shape;92;p6"/>
          <p:cNvSpPr/>
          <p:nvPr/>
        </p:nvSpPr>
        <p:spPr>
          <a:xfrm>
            <a:off x="2600000" y="2000000"/>
            <a:ext cx="1900000" cy="2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3A51D"/>
              </a:buClr>
              <a:buSzPts val="1000"/>
              <a:buFont typeface="Calibri"/>
              <a:buNone/>
            </a:pPr>
            <a:r>
              <a:rPr lang="en-US" sz="1000" b="1">
                <a:solidFill>
                  <a:srgbClr val="F3A51D"/>
                </a:solidFill>
                <a:latin typeface="Calibri"/>
                <a:ea typeface="Calibri"/>
                <a:cs typeface="Calibri"/>
                <a:sym typeface="Calibri"/>
              </a:rPr>
              <a:t>2.  AGENT ASKS</a:t>
            </a:r>
            <a:endParaRPr/>
          </a:p>
        </p:txBody>
      </p:sp>
      <p:sp>
        <p:nvSpPr>
          <p:cNvPr id="93" name="Google Shape;93;p6"/>
          <p:cNvSpPr/>
          <p:nvPr/>
        </p:nvSpPr>
        <p:spPr>
          <a:xfrm>
            <a:off x="2600000" y="2300000"/>
            <a:ext cx="1900000" cy="360000"/>
          </a:xfrm>
          <a:prstGeom prst="roundRect">
            <a:avLst>
              <a:gd name="adj" fmla="val 40000"/>
            </a:avLst>
          </a:prstGeom>
          <a:solidFill>
            <a:srgbClr val="F2F6F8"/>
          </a:solidFill>
          <a:ln w="9525" cap="flat" cmpd="sng">
            <a:solidFill>
              <a:srgbClr val="F2F6F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15F75"/>
              </a:buClr>
              <a:buSzPts val="1100"/>
              <a:buFont typeface="Calibri"/>
              <a:buNone/>
            </a:pPr>
            <a:r>
              <a:rPr lang="en-US" sz="1100" b="1">
                <a:solidFill>
                  <a:srgbClr val="015F75"/>
                </a:solidFill>
                <a:latin typeface="Calibri"/>
                <a:ea typeface="Calibri"/>
                <a:cs typeface="Calibri"/>
                <a:sym typeface="Calibri"/>
              </a:rPr>
              <a:t>When?</a:t>
            </a:r>
            <a:endParaRPr/>
          </a:p>
        </p:txBody>
      </p:sp>
      <p:sp>
        <p:nvSpPr>
          <p:cNvPr id="94" name="Google Shape;94;p6"/>
          <p:cNvSpPr/>
          <p:nvPr/>
        </p:nvSpPr>
        <p:spPr>
          <a:xfrm>
            <a:off x="2600000" y="2740000"/>
            <a:ext cx="1900000" cy="360000"/>
          </a:xfrm>
          <a:prstGeom prst="roundRect">
            <a:avLst>
              <a:gd name="adj" fmla="val 40000"/>
            </a:avLst>
          </a:prstGeom>
          <a:solidFill>
            <a:srgbClr val="F2F6F8"/>
          </a:solidFill>
          <a:ln w="9525" cap="flat" cmpd="sng">
            <a:solidFill>
              <a:srgbClr val="F2F6F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15F75"/>
              </a:buClr>
              <a:buSzPts val="1100"/>
              <a:buFont typeface="Calibri"/>
              <a:buNone/>
            </a:pPr>
            <a:r>
              <a:rPr lang="en-US" sz="1100" b="1">
                <a:solidFill>
                  <a:srgbClr val="015F75"/>
                </a:solidFill>
                <a:latin typeface="Calibri"/>
                <a:ea typeface="Calibri"/>
                <a:cs typeface="Calibri"/>
                <a:sym typeface="Calibri"/>
              </a:rPr>
              <a:t>What's the budget?</a:t>
            </a:r>
            <a:endParaRPr/>
          </a:p>
        </p:txBody>
      </p:sp>
      <p:sp>
        <p:nvSpPr>
          <p:cNvPr id="95" name="Google Shape;95;p6"/>
          <p:cNvSpPr/>
          <p:nvPr/>
        </p:nvSpPr>
        <p:spPr>
          <a:xfrm>
            <a:off x="2600000" y="3180000"/>
            <a:ext cx="1900000" cy="360000"/>
          </a:xfrm>
          <a:prstGeom prst="roundRect">
            <a:avLst>
              <a:gd name="adj" fmla="val 40000"/>
            </a:avLst>
          </a:prstGeom>
          <a:solidFill>
            <a:srgbClr val="F2F6F8"/>
          </a:solidFill>
          <a:ln w="9525" cap="flat" cmpd="sng">
            <a:solidFill>
              <a:srgbClr val="F2F6F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15F75"/>
              </a:buClr>
              <a:buSzPts val="1100"/>
              <a:buFont typeface="Calibri"/>
              <a:buNone/>
            </a:pPr>
            <a:r>
              <a:rPr lang="en-US" sz="1100" b="1">
                <a:solidFill>
                  <a:srgbClr val="015F75"/>
                </a:solidFill>
                <a:latin typeface="Calibri"/>
                <a:ea typeface="Calibri"/>
                <a:cs typeface="Calibri"/>
                <a:sym typeface="Calibri"/>
              </a:rPr>
              <a:t>Coach or business?</a:t>
            </a:r>
            <a:endParaRPr/>
          </a:p>
        </p:txBody>
      </p:sp>
      <p:sp>
        <p:nvSpPr>
          <p:cNvPr id="96" name="Google Shape;96;p6"/>
          <p:cNvSpPr/>
          <p:nvPr/>
        </p:nvSpPr>
        <p:spPr>
          <a:xfrm>
            <a:off x="2600000" y="3620000"/>
            <a:ext cx="1900000" cy="360000"/>
          </a:xfrm>
          <a:prstGeom prst="roundRect">
            <a:avLst>
              <a:gd name="adj" fmla="val 40000"/>
            </a:avLst>
          </a:prstGeom>
          <a:solidFill>
            <a:srgbClr val="F2F6F8"/>
          </a:solidFill>
          <a:ln w="9525" cap="flat" cmpd="sng">
            <a:solidFill>
              <a:srgbClr val="F2F6F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15F75"/>
              </a:buClr>
              <a:buSzPts val="1100"/>
              <a:buFont typeface="Calibri"/>
              <a:buNone/>
            </a:pPr>
            <a:r>
              <a:rPr lang="en-US" sz="1100" b="1">
                <a:solidFill>
                  <a:srgbClr val="015F75"/>
                </a:solidFill>
                <a:latin typeface="Calibri"/>
                <a:ea typeface="Calibri"/>
                <a:cs typeface="Calibri"/>
                <a:sym typeface="Calibri"/>
              </a:rPr>
              <a:t>Beach or villa?</a:t>
            </a:r>
            <a:endParaRPr/>
          </a:p>
        </p:txBody>
      </p:sp>
      <p:sp>
        <p:nvSpPr>
          <p:cNvPr id="97" name="Google Shape;97;p6"/>
          <p:cNvSpPr/>
          <p:nvPr/>
        </p:nvSpPr>
        <p:spPr>
          <a:xfrm>
            <a:off x="4650000" y="2000000"/>
            <a:ext cx="1900000" cy="2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3A51D"/>
              </a:buClr>
              <a:buSzPts val="1000"/>
              <a:buFont typeface="Calibri"/>
              <a:buNone/>
            </a:pPr>
            <a:r>
              <a:rPr lang="en-US" sz="1000" b="1">
                <a:solidFill>
                  <a:srgbClr val="F3A51D"/>
                </a:solidFill>
                <a:latin typeface="Calibri"/>
                <a:ea typeface="Calibri"/>
                <a:cs typeface="Calibri"/>
                <a:sym typeface="Calibri"/>
              </a:rPr>
              <a:t>3.  AGENT RESEARCHES</a:t>
            </a:r>
            <a:endParaRPr/>
          </a:p>
        </p:txBody>
      </p:sp>
      <p:sp>
        <p:nvSpPr>
          <p:cNvPr id="98" name="Google Shape;98;p6"/>
          <p:cNvSpPr/>
          <p:nvPr/>
        </p:nvSpPr>
        <p:spPr>
          <a:xfrm>
            <a:off x="4650000" y="2300000"/>
            <a:ext cx="1900000" cy="360000"/>
          </a:xfrm>
          <a:prstGeom prst="roundRect">
            <a:avLst>
              <a:gd name="adj" fmla="val 40000"/>
            </a:avLst>
          </a:prstGeom>
          <a:solidFill>
            <a:srgbClr val="00539F"/>
          </a:solidFill>
          <a:ln w="9525" cap="flat" cmpd="sng">
            <a:solidFill>
              <a:srgbClr val="00539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</a:pPr>
            <a:r>
              <a:rPr lang="en-US" sz="10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Fiji Airways</a:t>
            </a:r>
            <a:endParaRPr/>
          </a:p>
        </p:txBody>
      </p:sp>
      <p:sp>
        <p:nvSpPr>
          <p:cNvPr id="99" name="Google Shape;99;p6"/>
          <p:cNvSpPr/>
          <p:nvPr/>
        </p:nvSpPr>
        <p:spPr>
          <a:xfrm>
            <a:off x="4650000" y="2740000"/>
            <a:ext cx="1900000" cy="360000"/>
          </a:xfrm>
          <a:prstGeom prst="roundRect">
            <a:avLst>
              <a:gd name="adj" fmla="val 40000"/>
            </a:avLst>
          </a:prstGeom>
          <a:solidFill>
            <a:srgbClr val="002244"/>
          </a:solidFill>
          <a:ln w="9525" cap="flat" cmpd="sng">
            <a:solidFill>
              <a:srgbClr val="00224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</a:pPr>
            <a:r>
              <a:rPr lang="en-US" sz="10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United</a:t>
            </a:r>
            <a:endParaRPr/>
          </a:p>
        </p:txBody>
      </p:sp>
      <p:sp>
        <p:nvSpPr>
          <p:cNvPr id="100" name="Google Shape;100;p6"/>
          <p:cNvSpPr/>
          <p:nvPr/>
        </p:nvSpPr>
        <p:spPr>
          <a:xfrm>
            <a:off x="4650000" y="3180000"/>
            <a:ext cx="1900000" cy="360000"/>
          </a:xfrm>
          <a:prstGeom prst="roundRect">
            <a:avLst>
              <a:gd name="adj" fmla="val 40000"/>
            </a:avLst>
          </a:prstGeom>
          <a:solidFill>
            <a:srgbClr val="8B7355"/>
          </a:solidFill>
          <a:ln w="9525" cap="flat" cmpd="sng">
            <a:solidFill>
              <a:srgbClr val="8B735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</a:pPr>
            <a:r>
              <a:rPr lang="en-US" sz="10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Likuliku Resort</a:t>
            </a:r>
            <a:endParaRPr/>
          </a:p>
        </p:txBody>
      </p:sp>
      <p:sp>
        <p:nvSpPr>
          <p:cNvPr id="101" name="Google Shape;101;p6"/>
          <p:cNvSpPr/>
          <p:nvPr/>
        </p:nvSpPr>
        <p:spPr>
          <a:xfrm>
            <a:off x="4650000" y="3620000"/>
            <a:ext cx="1900000" cy="360000"/>
          </a:xfrm>
          <a:prstGeom prst="roundRect">
            <a:avLst>
              <a:gd name="adj" fmla="val 40000"/>
            </a:avLst>
          </a:prstGeom>
          <a:solidFill>
            <a:srgbClr val="C9A961"/>
          </a:solidFill>
          <a:ln w="9525" cap="flat" cmpd="sng">
            <a:solidFill>
              <a:srgbClr val="C9A96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</a:pPr>
            <a:r>
              <a:rPr lang="en-US" sz="10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Vomo Island</a:t>
            </a:r>
            <a:endParaRPr/>
          </a:p>
        </p:txBody>
      </p:sp>
      <p:sp>
        <p:nvSpPr>
          <p:cNvPr id="102" name="Google Shape;102;p6"/>
          <p:cNvSpPr/>
          <p:nvPr/>
        </p:nvSpPr>
        <p:spPr>
          <a:xfrm>
            <a:off x="6700000" y="2000000"/>
            <a:ext cx="1900000" cy="2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3A51D"/>
              </a:buClr>
              <a:buSzPts val="1000"/>
              <a:buFont typeface="Calibri"/>
              <a:buNone/>
            </a:pPr>
            <a:r>
              <a:rPr lang="en-US" sz="1000" b="1">
                <a:solidFill>
                  <a:srgbClr val="F3A51D"/>
                </a:solidFill>
                <a:latin typeface="Calibri"/>
                <a:ea typeface="Calibri"/>
                <a:cs typeface="Calibri"/>
                <a:sym typeface="Calibri"/>
              </a:rPr>
              <a:t>4.  YOU PICK. BOOKED.</a:t>
            </a:r>
            <a:endParaRPr/>
          </a:p>
        </p:txBody>
      </p:sp>
      <p:sp>
        <p:nvSpPr>
          <p:cNvPr id="103" name="Google Shape;103;p6"/>
          <p:cNvSpPr/>
          <p:nvPr/>
        </p:nvSpPr>
        <p:spPr>
          <a:xfrm>
            <a:off x="6700000" y="2300000"/>
            <a:ext cx="1900000" cy="1780000"/>
          </a:xfrm>
          <a:prstGeom prst="roundRect">
            <a:avLst>
              <a:gd name="adj" fmla="val 10000"/>
            </a:avLst>
          </a:prstGeom>
          <a:solidFill>
            <a:srgbClr val="015F75"/>
          </a:solidFill>
          <a:ln w="9525" cap="flat" cmpd="sng">
            <a:solidFill>
              <a:srgbClr val="015F7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6"/>
          <p:cNvSpPr/>
          <p:nvPr/>
        </p:nvSpPr>
        <p:spPr>
          <a:xfrm>
            <a:off x="6700000" y="2400000"/>
            <a:ext cx="1900000" cy="2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Agent emails options</a:t>
            </a:r>
            <a:endParaRPr/>
          </a:p>
        </p:txBody>
      </p:sp>
      <p:sp>
        <p:nvSpPr>
          <p:cNvPr id="105" name="Google Shape;105;p6"/>
          <p:cNvSpPr/>
          <p:nvPr/>
        </p:nvSpPr>
        <p:spPr>
          <a:xfrm>
            <a:off x="7400000" y="2780000"/>
            <a:ext cx="500000" cy="500000"/>
          </a:xfrm>
          <a:prstGeom prst="ellipse">
            <a:avLst/>
          </a:prstGeom>
          <a:solidFill>
            <a:srgbClr val="F3A51D"/>
          </a:solidFill>
          <a:ln w="9525" cap="flat" cmpd="sng">
            <a:solidFill>
              <a:srgbClr val="F3A51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Calibri"/>
              <a:buNone/>
            </a:pPr>
            <a:r>
              <a:rPr lang="en-US" sz="20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✓</a:t>
            </a:r>
            <a:endParaRPr/>
          </a:p>
        </p:txBody>
      </p:sp>
      <p:sp>
        <p:nvSpPr>
          <p:cNvPr id="106" name="Google Shape;106;p6"/>
          <p:cNvSpPr/>
          <p:nvPr/>
        </p:nvSpPr>
        <p:spPr>
          <a:xfrm>
            <a:off x="6700000" y="3380000"/>
            <a:ext cx="1900000" cy="6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Georgia"/>
              <a:buNone/>
            </a:pPr>
            <a:r>
              <a:rPr lang="en-US" sz="1200" b="1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Trip booked.</a:t>
            </a:r>
            <a:endParaRPr/>
          </a:p>
        </p:txBody>
      </p:sp>
      <p:sp>
        <p:nvSpPr>
          <p:cNvPr id="107" name="Google Shape;107;p6"/>
          <p:cNvSpPr/>
          <p:nvPr/>
        </p:nvSpPr>
        <p:spPr>
          <a:xfrm>
            <a:off x="548640" y="4717440"/>
            <a:ext cx="8046720" cy="320040"/>
          </a:xfrm>
          <a:prstGeom prst="rect">
            <a:avLst/>
          </a:prstGeom>
          <a:solidFill>
            <a:srgbClr val="015F75"/>
          </a:solidFill>
          <a:ln w="9525" cap="flat" cmpd="sng">
            <a:solidFill>
              <a:srgbClr val="015F7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6"/>
          <p:cNvSpPr/>
          <p:nvPr/>
        </p:nvSpPr>
        <p:spPr>
          <a:xfrm>
            <a:off x="548640" y="4717440"/>
            <a:ext cx="804672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lang="en-US" sz="1100" b="1" i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AI agents do the same thing — but in seconds, across thousands of tools.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7"/>
          <p:cNvSpPr/>
          <p:nvPr/>
        </p:nvSpPr>
        <p:spPr>
          <a:xfrm>
            <a:off x="548640" y="457200"/>
            <a:ext cx="82296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3A51D"/>
              </a:buClr>
              <a:buSzPts val="1100"/>
              <a:buFont typeface="Calibri"/>
              <a:buNone/>
            </a:pPr>
            <a:r>
              <a:rPr lang="en-US" sz="1100" b="1">
                <a:solidFill>
                  <a:srgbClr val="F3A51D"/>
                </a:solidFill>
                <a:latin typeface="Calibri"/>
                <a:ea typeface="Calibri"/>
                <a:cs typeface="Calibri"/>
                <a:sym typeface="Calibri"/>
              </a:rPr>
              <a:t>02  •  SAME IDEA, FOR LAW</a:t>
            </a:r>
            <a:endParaRPr/>
          </a:p>
        </p:txBody>
      </p:sp>
      <p:sp>
        <p:nvSpPr>
          <p:cNvPr id="114" name="Google Shape;114;p7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15F75"/>
              </a:buClr>
              <a:buSzPts val="3000"/>
              <a:buFont typeface="Georgia"/>
              <a:buNone/>
            </a:pPr>
            <a:r>
              <a:rPr lang="en-US" sz="3000" i="1">
                <a:solidFill>
                  <a:srgbClr val="015F75"/>
                </a:solidFill>
                <a:latin typeface="Georgia"/>
                <a:ea typeface="Georgia"/>
                <a:cs typeface="Georgia"/>
                <a:sym typeface="Georgia"/>
              </a:rPr>
              <a:t>Now apply it to AI agents.</a:t>
            </a:r>
            <a:endParaRPr/>
          </a:p>
        </p:txBody>
      </p:sp>
      <p:sp>
        <p:nvSpPr>
          <p:cNvPr id="115" name="Google Shape;115;p7"/>
          <p:cNvSpPr/>
          <p:nvPr/>
        </p:nvSpPr>
        <p:spPr>
          <a:xfrm>
            <a:off x="548640" y="1463040"/>
            <a:ext cx="804672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5A6B75"/>
              </a:buClr>
              <a:buSzPts val="1300"/>
              <a:buFont typeface="Calibri"/>
              <a:buNone/>
            </a:pPr>
            <a:r>
              <a:rPr lang="en-US" sz="1300" i="1">
                <a:solidFill>
                  <a:srgbClr val="5A6B75"/>
                </a:solidFill>
                <a:latin typeface="Calibri"/>
                <a:ea typeface="Calibri"/>
                <a:cs typeface="Calibri"/>
                <a:sym typeface="Calibri"/>
              </a:rPr>
              <a:t>Just swap trip planning for a legal use case. Same kind of flow, but with automated magic.</a:t>
            </a:r>
            <a:endParaRPr/>
          </a:p>
        </p:txBody>
      </p:sp>
      <p:sp>
        <p:nvSpPr>
          <p:cNvPr id="116" name="Google Shape;116;p7"/>
          <p:cNvSpPr/>
          <p:nvPr/>
        </p:nvSpPr>
        <p:spPr>
          <a:xfrm>
            <a:off x="548640" y="2550000"/>
            <a:ext cx="1300000" cy="700000"/>
          </a:xfrm>
          <a:prstGeom prst="roundRect">
            <a:avLst>
              <a:gd name="adj" fmla="val 15000"/>
            </a:avLst>
          </a:prstGeom>
          <a:solidFill>
            <a:srgbClr val="015F75"/>
          </a:solidFill>
          <a:ln w="9525" cap="flat" cmpd="sng">
            <a:solidFill>
              <a:srgbClr val="015F7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7"/>
          <p:cNvSpPr/>
          <p:nvPr/>
        </p:nvSpPr>
        <p:spPr>
          <a:xfrm>
            <a:off x="548640" y="2620000"/>
            <a:ext cx="1300000" cy="2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3A51D"/>
              </a:buClr>
              <a:buSzPts val="1100"/>
              <a:buFont typeface="Calibri"/>
              <a:buNone/>
            </a:pPr>
            <a:r>
              <a:rPr lang="en-US" sz="1100" b="1">
                <a:solidFill>
                  <a:srgbClr val="F3A51D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endParaRPr/>
          </a:p>
        </p:txBody>
      </p:sp>
      <p:sp>
        <p:nvSpPr>
          <p:cNvPr id="118" name="Google Shape;118;p7"/>
          <p:cNvSpPr/>
          <p:nvPr/>
        </p:nvSpPr>
        <p:spPr>
          <a:xfrm>
            <a:off x="548640" y="2870000"/>
            <a:ext cx="1300000" cy="2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Calibri"/>
              <a:buNone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Asks in plain English</a:t>
            </a:r>
            <a:endParaRPr/>
          </a:p>
        </p:txBody>
      </p:sp>
      <p:sp>
        <p:nvSpPr>
          <p:cNvPr id="119" name="Google Shape;119;p7"/>
          <p:cNvSpPr/>
          <p:nvPr/>
        </p:nvSpPr>
        <p:spPr>
          <a:xfrm>
            <a:off x="1900000" y="2810000"/>
            <a:ext cx="280000" cy="1800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3A51D"/>
          </a:solidFill>
          <a:ln w="9525" cap="flat" cmpd="sng">
            <a:solidFill>
              <a:srgbClr val="F3A51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7"/>
          <p:cNvSpPr/>
          <p:nvPr/>
        </p:nvSpPr>
        <p:spPr>
          <a:xfrm>
            <a:off x="2230000" y="2500000"/>
            <a:ext cx="1700000" cy="800000"/>
          </a:xfrm>
          <a:prstGeom prst="roundRect">
            <a:avLst>
              <a:gd name="adj" fmla="val 15000"/>
            </a:avLst>
          </a:prstGeom>
          <a:solidFill>
            <a:srgbClr val="015F75"/>
          </a:solidFill>
          <a:ln w="9525" cap="flat" cmpd="sng">
            <a:solidFill>
              <a:srgbClr val="015F7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p7"/>
          <p:cNvSpPr/>
          <p:nvPr/>
        </p:nvSpPr>
        <p:spPr>
          <a:xfrm>
            <a:off x="2230000" y="2570000"/>
            <a:ext cx="1700000" cy="2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3A51D"/>
              </a:buClr>
              <a:buSzPts val="1100"/>
              <a:buFont typeface="Calibri"/>
              <a:buNone/>
            </a:pPr>
            <a:r>
              <a:rPr lang="en-US" sz="1100" b="1">
                <a:solidFill>
                  <a:srgbClr val="F3A51D"/>
                </a:solidFill>
                <a:latin typeface="Calibri"/>
                <a:ea typeface="Calibri"/>
                <a:cs typeface="Calibri"/>
                <a:sym typeface="Calibri"/>
              </a:rPr>
              <a:t>AI AGENT</a:t>
            </a:r>
            <a:endParaRPr/>
          </a:p>
        </p:txBody>
      </p:sp>
      <p:sp>
        <p:nvSpPr>
          <p:cNvPr id="122" name="Google Shape;122;p7"/>
          <p:cNvSpPr/>
          <p:nvPr/>
        </p:nvSpPr>
        <p:spPr>
          <a:xfrm>
            <a:off x="2230000" y="2820000"/>
            <a:ext cx="1700000" cy="2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Calibri"/>
              <a:buNone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Reasons. Decides.</a:t>
            </a:r>
            <a:endParaRPr/>
          </a:p>
        </p:txBody>
      </p:sp>
      <p:sp>
        <p:nvSpPr>
          <p:cNvPr id="123" name="Google Shape;123;p7"/>
          <p:cNvSpPr/>
          <p:nvPr/>
        </p:nvSpPr>
        <p:spPr>
          <a:xfrm>
            <a:off x="2230000" y="3030000"/>
            <a:ext cx="1700000" cy="2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Calibri"/>
              <a:buNone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Picks the right tool.</a:t>
            </a:r>
            <a:endParaRPr/>
          </a:p>
        </p:txBody>
      </p:sp>
      <p:sp>
        <p:nvSpPr>
          <p:cNvPr id="124" name="Google Shape;124;p7"/>
          <p:cNvSpPr/>
          <p:nvPr/>
        </p:nvSpPr>
        <p:spPr>
          <a:xfrm>
            <a:off x="3980000" y="2810000"/>
            <a:ext cx="280000" cy="1800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3A51D"/>
          </a:solidFill>
          <a:ln w="9525" cap="flat" cmpd="sng">
            <a:solidFill>
              <a:srgbClr val="F3A51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p7"/>
          <p:cNvSpPr/>
          <p:nvPr/>
        </p:nvSpPr>
        <p:spPr>
          <a:xfrm>
            <a:off x="4350000" y="1950000"/>
            <a:ext cx="2100000" cy="560000"/>
          </a:xfrm>
          <a:prstGeom prst="rect">
            <a:avLst/>
          </a:prstGeom>
          <a:solidFill>
            <a:srgbClr val="F2F6F8"/>
          </a:solidFill>
          <a:ln w="9525" cap="flat" cmpd="sng">
            <a:solidFill>
              <a:srgbClr val="F2F6F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p7"/>
          <p:cNvSpPr/>
          <p:nvPr/>
        </p:nvSpPr>
        <p:spPr>
          <a:xfrm>
            <a:off x="4350000" y="1950000"/>
            <a:ext cx="50000" cy="560000"/>
          </a:xfrm>
          <a:prstGeom prst="rect">
            <a:avLst/>
          </a:prstGeom>
          <a:solidFill>
            <a:srgbClr val="015F75"/>
          </a:solidFill>
          <a:ln w="9525" cap="flat" cmpd="sng">
            <a:solidFill>
              <a:srgbClr val="015F7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p7"/>
          <p:cNvSpPr/>
          <p:nvPr/>
        </p:nvSpPr>
        <p:spPr>
          <a:xfrm>
            <a:off x="4500000" y="2050000"/>
            <a:ext cx="1900000" cy="2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15F75"/>
              </a:buClr>
              <a:buSzPts val="1200"/>
              <a:buFont typeface="Georgia"/>
              <a:buNone/>
            </a:pPr>
            <a:r>
              <a:rPr lang="en-US" sz="1200" b="1">
                <a:solidFill>
                  <a:srgbClr val="015F75"/>
                </a:solidFill>
                <a:latin typeface="Georgia"/>
                <a:ea typeface="Georgia"/>
                <a:cs typeface="Georgia"/>
                <a:sym typeface="Georgia"/>
              </a:rPr>
              <a:t>Email</a:t>
            </a:r>
            <a:endParaRPr/>
          </a:p>
        </p:txBody>
      </p:sp>
      <p:sp>
        <p:nvSpPr>
          <p:cNvPr id="128" name="Google Shape;128;p7"/>
          <p:cNvSpPr/>
          <p:nvPr/>
        </p:nvSpPr>
        <p:spPr>
          <a:xfrm>
            <a:off x="4500000" y="2300000"/>
            <a:ext cx="1900000" cy="2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5A6B75"/>
              </a:buClr>
              <a:buSzPts val="800"/>
              <a:buFont typeface="Calibri"/>
              <a:buNone/>
            </a:pPr>
            <a:r>
              <a:rPr lang="en-US" sz="800">
                <a:solidFill>
                  <a:srgbClr val="5A6B75"/>
                </a:solidFill>
                <a:latin typeface="Calibri"/>
                <a:ea typeface="Calibri"/>
                <a:cs typeface="Calibri"/>
                <a:sym typeface="Calibri"/>
              </a:rPr>
              <a:t>Outlook · Gmail</a:t>
            </a:r>
            <a:endParaRPr/>
          </a:p>
        </p:txBody>
      </p:sp>
      <p:sp>
        <p:nvSpPr>
          <p:cNvPr id="129" name="Google Shape;129;p7"/>
          <p:cNvSpPr/>
          <p:nvPr/>
        </p:nvSpPr>
        <p:spPr>
          <a:xfrm>
            <a:off x="6550000" y="1950000"/>
            <a:ext cx="2100000" cy="560000"/>
          </a:xfrm>
          <a:prstGeom prst="rect">
            <a:avLst/>
          </a:prstGeom>
          <a:solidFill>
            <a:srgbClr val="F2F6F8"/>
          </a:solidFill>
          <a:ln w="9525" cap="flat" cmpd="sng">
            <a:solidFill>
              <a:srgbClr val="F2F6F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7"/>
          <p:cNvSpPr/>
          <p:nvPr/>
        </p:nvSpPr>
        <p:spPr>
          <a:xfrm>
            <a:off x="6550000" y="1950000"/>
            <a:ext cx="50000" cy="560000"/>
          </a:xfrm>
          <a:prstGeom prst="rect">
            <a:avLst/>
          </a:prstGeom>
          <a:solidFill>
            <a:srgbClr val="015F75"/>
          </a:solidFill>
          <a:ln w="9525" cap="flat" cmpd="sng">
            <a:solidFill>
              <a:srgbClr val="015F7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7"/>
          <p:cNvSpPr/>
          <p:nvPr/>
        </p:nvSpPr>
        <p:spPr>
          <a:xfrm>
            <a:off x="6700000" y="2050000"/>
            <a:ext cx="1900000" cy="2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15F75"/>
              </a:buClr>
              <a:buSzPts val="1200"/>
              <a:buFont typeface="Georgia"/>
              <a:buNone/>
            </a:pPr>
            <a:r>
              <a:rPr lang="en-US" sz="1200" b="1">
                <a:solidFill>
                  <a:srgbClr val="015F75"/>
                </a:solidFill>
                <a:latin typeface="Georgia"/>
                <a:ea typeface="Georgia"/>
                <a:cs typeface="Georgia"/>
                <a:sym typeface="Georgia"/>
              </a:rPr>
              <a:t>Document Drafting</a:t>
            </a:r>
            <a:endParaRPr/>
          </a:p>
        </p:txBody>
      </p:sp>
      <p:sp>
        <p:nvSpPr>
          <p:cNvPr id="132" name="Google Shape;132;p7"/>
          <p:cNvSpPr/>
          <p:nvPr/>
        </p:nvSpPr>
        <p:spPr>
          <a:xfrm>
            <a:off x="6700000" y="2300000"/>
            <a:ext cx="1900000" cy="2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5A6B75"/>
              </a:buClr>
              <a:buSzPts val="800"/>
              <a:buFont typeface="Calibri"/>
              <a:buNone/>
            </a:pPr>
            <a:r>
              <a:rPr lang="en-US" sz="800">
                <a:solidFill>
                  <a:srgbClr val="5A6B75"/>
                </a:solidFill>
                <a:latin typeface="Calibri"/>
                <a:ea typeface="Calibri"/>
                <a:cs typeface="Calibri"/>
                <a:sym typeface="Calibri"/>
              </a:rPr>
              <a:t>Word · Drafts · Briefs</a:t>
            </a:r>
            <a:endParaRPr/>
          </a:p>
        </p:txBody>
      </p:sp>
      <p:sp>
        <p:nvSpPr>
          <p:cNvPr id="133" name="Google Shape;133;p7"/>
          <p:cNvSpPr/>
          <p:nvPr/>
        </p:nvSpPr>
        <p:spPr>
          <a:xfrm>
            <a:off x="4350000" y="2550000"/>
            <a:ext cx="2100000" cy="560000"/>
          </a:xfrm>
          <a:prstGeom prst="rect">
            <a:avLst/>
          </a:prstGeom>
          <a:solidFill>
            <a:srgbClr val="F2F6F8"/>
          </a:solidFill>
          <a:ln w="9525" cap="flat" cmpd="sng">
            <a:solidFill>
              <a:srgbClr val="F2F6F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7"/>
          <p:cNvSpPr/>
          <p:nvPr/>
        </p:nvSpPr>
        <p:spPr>
          <a:xfrm>
            <a:off x="4350000" y="2550000"/>
            <a:ext cx="50000" cy="560000"/>
          </a:xfrm>
          <a:prstGeom prst="rect">
            <a:avLst/>
          </a:prstGeom>
          <a:solidFill>
            <a:srgbClr val="015F75"/>
          </a:solidFill>
          <a:ln w="9525" cap="flat" cmpd="sng">
            <a:solidFill>
              <a:srgbClr val="015F7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7"/>
          <p:cNvSpPr/>
          <p:nvPr/>
        </p:nvSpPr>
        <p:spPr>
          <a:xfrm>
            <a:off x="4500000" y="2650000"/>
            <a:ext cx="1900000" cy="2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15F75"/>
              </a:buClr>
              <a:buSzPts val="1200"/>
              <a:buFont typeface="Georgia"/>
              <a:buNone/>
            </a:pPr>
            <a:r>
              <a:rPr lang="en-US" sz="1200" b="1">
                <a:solidFill>
                  <a:srgbClr val="015F75"/>
                </a:solidFill>
                <a:latin typeface="Georgia"/>
                <a:ea typeface="Georgia"/>
                <a:cs typeface="Georgia"/>
                <a:sym typeface="Georgia"/>
              </a:rPr>
              <a:t>Spreadsheet</a:t>
            </a:r>
            <a:endParaRPr/>
          </a:p>
        </p:txBody>
      </p:sp>
      <p:sp>
        <p:nvSpPr>
          <p:cNvPr id="136" name="Google Shape;136;p7"/>
          <p:cNvSpPr/>
          <p:nvPr/>
        </p:nvSpPr>
        <p:spPr>
          <a:xfrm>
            <a:off x="4500000" y="2900000"/>
            <a:ext cx="1900000" cy="2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5A6B75"/>
              </a:buClr>
              <a:buSzPts val="800"/>
              <a:buFont typeface="Calibri"/>
              <a:buNone/>
            </a:pPr>
            <a:r>
              <a:rPr lang="en-US" sz="800">
                <a:solidFill>
                  <a:srgbClr val="5A6B75"/>
                </a:solidFill>
                <a:latin typeface="Calibri"/>
                <a:ea typeface="Calibri"/>
                <a:cs typeface="Calibri"/>
                <a:sym typeface="Calibri"/>
              </a:rPr>
              <a:t>Excel · Damages</a:t>
            </a:r>
            <a:endParaRPr/>
          </a:p>
        </p:txBody>
      </p:sp>
      <p:sp>
        <p:nvSpPr>
          <p:cNvPr id="137" name="Google Shape;137;p7"/>
          <p:cNvSpPr/>
          <p:nvPr/>
        </p:nvSpPr>
        <p:spPr>
          <a:xfrm>
            <a:off x="6550000" y="2550000"/>
            <a:ext cx="2100000" cy="560000"/>
          </a:xfrm>
          <a:prstGeom prst="rect">
            <a:avLst/>
          </a:prstGeom>
          <a:solidFill>
            <a:srgbClr val="F2F6F8"/>
          </a:solidFill>
          <a:ln w="9525" cap="flat" cmpd="sng">
            <a:solidFill>
              <a:srgbClr val="F2F6F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7"/>
          <p:cNvSpPr/>
          <p:nvPr/>
        </p:nvSpPr>
        <p:spPr>
          <a:xfrm>
            <a:off x="6550000" y="2550000"/>
            <a:ext cx="50000" cy="560000"/>
          </a:xfrm>
          <a:prstGeom prst="rect">
            <a:avLst/>
          </a:prstGeom>
          <a:solidFill>
            <a:srgbClr val="015F75"/>
          </a:solidFill>
          <a:ln w="9525" cap="flat" cmpd="sng">
            <a:solidFill>
              <a:srgbClr val="015F7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Google Shape;139;p7"/>
          <p:cNvSpPr/>
          <p:nvPr/>
        </p:nvSpPr>
        <p:spPr>
          <a:xfrm>
            <a:off x="6700000" y="2650000"/>
            <a:ext cx="1900000" cy="2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15F75"/>
              </a:buClr>
              <a:buSzPts val="1200"/>
              <a:buFont typeface="Georgia"/>
              <a:buNone/>
            </a:pPr>
            <a:r>
              <a:rPr lang="en-US" sz="1200" b="1">
                <a:solidFill>
                  <a:srgbClr val="015F75"/>
                </a:solidFill>
                <a:latin typeface="Georgia"/>
                <a:ea typeface="Georgia"/>
                <a:cs typeface="Georgia"/>
                <a:sym typeface="Georgia"/>
              </a:rPr>
              <a:t>Legal Research</a:t>
            </a:r>
            <a:endParaRPr/>
          </a:p>
        </p:txBody>
      </p:sp>
      <p:sp>
        <p:nvSpPr>
          <p:cNvPr id="140" name="Google Shape;140;p7"/>
          <p:cNvSpPr/>
          <p:nvPr/>
        </p:nvSpPr>
        <p:spPr>
          <a:xfrm>
            <a:off x="6700000" y="2900000"/>
            <a:ext cx="1900000" cy="2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5A6B75"/>
              </a:buClr>
              <a:buSzPts val="800"/>
              <a:buFont typeface="Calibri"/>
              <a:buNone/>
            </a:pPr>
            <a:r>
              <a:rPr lang="en-US" sz="800">
                <a:solidFill>
                  <a:srgbClr val="5A6B75"/>
                </a:solidFill>
                <a:latin typeface="Calibri"/>
                <a:ea typeface="Calibri"/>
                <a:cs typeface="Calibri"/>
                <a:sym typeface="Calibri"/>
              </a:rPr>
              <a:t>Lexis · Westlaw · Bloomberg</a:t>
            </a:r>
            <a:endParaRPr/>
          </a:p>
        </p:txBody>
      </p:sp>
      <p:sp>
        <p:nvSpPr>
          <p:cNvPr id="141" name="Google Shape;141;p7"/>
          <p:cNvSpPr/>
          <p:nvPr/>
        </p:nvSpPr>
        <p:spPr>
          <a:xfrm>
            <a:off x="4350000" y="3150000"/>
            <a:ext cx="2100000" cy="560000"/>
          </a:xfrm>
          <a:prstGeom prst="rect">
            <a:avLst/>
          </a:prstGeom>
          <a:solidFill>
            <a:srgbClr val="F2F6F8"/>
          </a:solidFill>
          <a:ln w="9525" cap="flat" cmpd="sng">
            <a:solidFill>
              <a:srgbClr val="F2F6F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Google Shape;142;p7"/>
          <p:cNvSpPr/>
          <p:nvPr/>
        </p:nvSpPr>
        <p:spPr>
          <a:xfrm>
            <a:off x="4350000" y="3150000"/>
            <a:ext cx="50000" cy="560000"/>
          </a:xfrm>
          <a:prstGeom prst="rect">
            <a:avLst/>
          </a:prstGeom>
          <a:solidFill>
            <a:srgbClr val="015F75"/>
          </a:solidFill>
          <a:ln w="9525" cap="flat" cmpd="sng">
            <a:solidFill>
              <a:srgbClr val="015F7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p7"/>
          <p:cNvSpPr/>
          <p:nvPr/>
        </p:nvSpPr>
        <p:spPr>
          <a:xfrm>
            <a:off x="4500000" y="3250000"/>
            <a:ext cx="1900000" cy="2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15F75"/>
              </a:buClr>
              <a:buSzPts val="1200"/>
              <a:buFont typeface="Georgia"/>
              <a:buNone/>
            </a:pPr>
            <a:r>
              <a:rPr lang="en-US" sz="1200" b="1">
                <a:solidFill>
                  <a:srgbClr val="015F75"/>
                </a:solidFill>
                <a:latin typeface="Georgia"/>
                <a:ea typeface="Georgia"/>
                <a:cs typeface="Georgia"/>
                <a:sym typeface="Georgia"/>
              </a:rPr>
              <a:t>eFiling</a:t>
            </a:r>
            <a:endParaRPr/>
          </a:p>
        </p:txBody>
      </p:sp>
      <p:sp>
        <p:nvSpPr>
          <p:cNvPr id="144" name="Google Shape;144;p7"/>
          <p:cNvSpPr/>
          <p:nvPr/>
        </p:nvSpPr>
        <p:spPr>
          <a:xfrm>
            <a:off x="4500000" y="3500000"/>
            <a:ext cx="1900000" cy="2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5A6B75"/>
              </a:buClr>
              <a:buSzPts val="800"/>
              <a:buFont typeface="Calibri"/>
              <a:buNone/>
            </a:pPr>
            <a:r>
              <a:rPr lang="en-US" sz="800">
                <a:solidFill>
                  <a:srgbClr val="5A6B75"/>
                </a:solidFill>
                <a:latin typeface="Calibri"/>
                <a:ea typeface="Calibri"/>
                <a:cs typeface="Calibri"/>
                <a:sym typeface="Calibri"/>
              </a:rPr>
              <a:t>Court submissions</a:t>
            </a:r>
            <a:endParaRPr/>
          </a:p>
        </p:txBody>
      </p:sp>
      <p:sp>
        <p:nvSpPr>
          <p:cNvPr id="145" name="Google Shape;145;p7"/>
          <p:cNvSpPr/>
          <p:nvPr/>
        </p:nvSpPr>
        <p:spPr>
          <a:xfrm>
            <a:off x="6550000" y="3150000"/>
            <a:ext cx="2100000" cy="560000"/>
          </a:xfrm>
          <a:prstGeom prst="rect">
            <a:avLst/>
          </a:prstGeom>
          <a:solidFill>
            <a:srgbClr val="F2F6F8"/>
          </a:solidFill>
          <a:ln w="9525" cap="flat" cmpd="sng">
            <a:solidFill>
              <a:srgbClr val="F2F6F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Google Shape;146;p7"/>
          <p:cNvSpPr/>
          <p:nvPr/>
        </p:nvSpPr>
        <p:spPr>
          <a:xfrm>
            <a:off x="6550000" y="3150000"/>
            <a:ext cx="50000" cy="560000"/>
          </a:xfrm>
          <a:prstGeom prst="rect">
            <a:avLst/>
          </a:prstGeom>
          <a:solidFill>
            <a:srgbClr val="015F75"/>
          </a:solidFill>
          <a:ln w="9525" cap="flat" cmpd="sng">
            <a:solidFill>
              <a:srgbClr val="015F7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p7"/>
          <p:cNvSpPr/>
          <p:nvPr/>
        </p:nvSpPr>
        <p:spPr>
          <a:xfrm>
            <a:off x="6700000" y="3250000"/>
            <a:ext cx="1900000" cy="2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15F75"/>
              </a:buClr>
              <a:buSzPts val="1200"/>
              <a:buFont typeface="Georgia"/>
              <a:buNone/>
            </a:pPr>
            <a:r>
              <a:rPr lang="en-US" sz="1200" b="1">
                <a:solidFill>
                  <a:srgbClr val="015F75"/>
                </a:solidFill>
                <a:latin typeface="Georgia"/>
                <a:ea typeface="Georgia"/>
                <a:cs typeface="Georgia"/>
                <a:sym typeface="Georgia"/>
              </a:rPr>
              <a:t>Service of Process</a:t>
            </a:r>
            <a:endParaRPr/>
          </a:p>
        </p:txBody>
      </p:sp>
      <p:sp>
        <p:nvSpPr>
          <p:cNvPr id="148" name="Google Shape;148;p7"/>
          <p:cNvSpPr/>
          <p:nvPr/>
        </p:nvSpPr>
        <p:spPr>
          <a:xfrm>
            <a:off x="6700000" y="3500000"/>
            <a:ext cx="1900000" cy="2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5A6B75"/>
              </a:buClr>
              <a:buSzPts val="800"/>
              <a:buFont typeface="Calibri"/>
              <a:buNone/>
            </a:pPr>
            <a:r>
              <a:rPr lang="en-US" sz="800">
                <a:solidFill>
                  <a:srgbClr val="5A6B75"/>
                </a:solidFill>
                <a:latin typeface="Calibri"/>
                <a:ea typeface="Calibri"/>
                <a:cs typeface="Calibri"/>
                <a:sym typeface="Calibri"/>
              </a:rPr>
              <a:t>Serve · Track</a:t>
            </a:r>
            <a:endParaRPr/>
          </a:p>
        </p:txBody>
      </p:sp>
      <p:sp>
        <p:nvSpPr>
          <p:cNvPr id="149" name="Google Shape;149;p7"/>
          <p:cNvSpPr/>
          <p:nvPr/>
        </p:nvSpPr>
        <p:spPr>
          <a:xfrm>
            <a:off x="4350000" y="3750000"/>
            <a:ext cx="2100000" cy="560000"/>
          </a:xfrm>
          <a:prstGeom prst="rect">
            <a:avLst/>
          </a:prstGeom>
          <a:solidFill>
            <a:srgbClr val="F2F6F8"/>
          </a:solidFill>
          <a:ln w="9525" cap="flat" cmpd="sng">
            <a:solidFill>
              <a:srgbClr val="F2F6F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p7"/>
          <p:cNvSpPr/>
          <p:nvPr/>
        </p:nvSpPr>
        <p:spPr>
          <a:xfrm>
            <a:off x="4350000" y="3750000"/>
            <a:ext cx="50000" cy="560000"/>
          </a:xfrm>
          <a:prstGeom prst="rect">
            <a:avLst/>
          </a:prstGeom>
          <a:solidFill>
            <a:srgbClr val="015F75"/>
          </a:solidFill>
          <a:ln w="9525" cap="flat" cmpd="sng">
            <a:solidFill>
              <a:srgbClr val="015F7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" name="Google Shape;151;p7"/>
          <p:cNvSpPr/>
          <p:nvPr/>
        </p:nvSpPr>
        <p:spPr>
          <a:xfrm>
            <a:off x="4500000" y="3850000"/>
            <a:ext cx="1900000" cy="2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15F75"/>
              </a:buClr>
              <a:buSzPts val="1200"/>
              <a:buFont typeface="Georgia"/>
              <a:buNone/>
            </a:pPr>
            <a:r>
              <a:rPr lang="en-US" sz="1200" b="1">
                <a:solidFill>
                  <a:srgbClr val="015F75"/>
                </a:solidFill>
                <a:latin typeface="Georgia"/>
                <a:ea typeface="Georgia"/>
                <a:cs typeface="Georgia"/>
                <a:sym typeface="Georgia"/>
              </a:rPr>
              <a:t>Deadline Calculator</a:t>
            </a:r>
            <a:endParaRPr/>
          </a:p>
        </p:txBody>
      </p:sp>
      <p:sp>
        <p:nvSpPr>
          <p:cNvPr id="152" name="Google Shape;152;p7"/>
          <p:cNvSpPr/>
          <p:nvPr/>
        </p:nvSpPr>
        <p:spPr>
          <a:xfrm>
            <a:off x="4500000" y="4100000"/>
            <a:ext cx="1900000" cy="2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5A6B75"/>
              </a:buClr>
              <a:buSzPts val="800"/>
              <a:buFont typeface="Calibri"/>
              <a:buNone/>
            </a:pPr>
            <a:r>
              <a:rPr lang="en-US" sz="800">
                <a:solidFill>
                  <a:srgbClr val="5A6B75"/>
                </a:solidFill>
                <a:latin typeface="Calibri"/>
                <a:ea typeface="Calibri"/>
                <a:cs typeface="Calibri"/>
                <a:sym typeface="Calibri"/>
              </a:rPr>
              <a:t>Court rules · Calendar</a:t>
            </a:r>
            <a:endParaRPr/>
          </a:p>
        </p:txBody>
      </p:sp>
      <p:sp>
        <p:nvSpPr>
          <p:cNvPr id="153" name="Google Shape;153;p7"/>
          <p:cNvSpPr/>
          <p:nvPr/>
        </p:nvSpPr>
        <p:spPr>
          <a:xfrm>
            <a:off x="6550000" y="3750000"/>
            <a:ext cx="2100000" cy="560000"/>
          </a:xfrm>
          <a:prstGeom prst="rect">
            <a:avLst/>
          </a:prstGeom>
          <a:solidFill>
            <a:srgbClr val="F2F6F8"/>
          </a:solidFill>
          <a:ln w="9525" cap="flat" cmpd="sng">
            <a:solidFill>
              <a:srgbClr val="F2F6F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7"/>
          <p:cNvSpPr/>
          <p:nvPr/>
        </p:nvSpPr>
        <p:spPr>
          <a:xfrm>
            <a:off x="6550000" y="3750000"/>
            <a:ext cx="50000" cy="560000"/>
          </a:xfrm>
          <a:prstGeom prst="rect">
            <a:avLst/>
          </a:prstGeom>
          <a:solidFill>
            <a:srgbClr val="015F75"/>
          </a:solidFill>
          <a:ln w="9525" cap="flat" cmpd="sng">
            <a:solidFill>
              <a:srgbClr val="015F7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p7"/>
          <p:cNvSpPr/>
          <p:nvPr/>
        </p:nvSpPr>
        <p:spPr>
          <a:xfrm>
            <a:off x="6700000" y="3850000"/>
            <a:ext cx="1900000" cy="2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15F75"/>
              </a:buClr>
              <a:buSzPts val="1200"/>
              <a:buFont typeface="Georgia"/>
              <a:buNone/>
            </a:pPr>
            <a:r>
              <a:rPr lang="en-US" sz="1200" b="1">
                <a:solidFill>
                  <a:srgbClr val="015F75"/>
                </a:solidFill>
                <a:latin typeface="Georgia"/>
                <a:ea typeface="Georgia"/>
                <a:cs typeface="Georgia"/>
                <a:sym typeface="Georgia"/>
              </a:rPr>
              <a:t>Case Alerts</a:t>
            </a:r>
            <a:endParaRPr/>
          </a:p>
        </p:txBody>
      </p:sp>
      <p:sp>
        <p:nvSpPr>
          <p:cNvPr id="156" name="Google Shape;156;p7"/>
          <p:cNvSpPr/>
          <p:nvPr/>
        </p:nvSpPr>
        <p:spPr>
          <a:xfrm>
            <a:off x="6700000" y="4100000"/>
            <a:ext cx="1900000" cy="2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5A6B75"/>
              </a:buClr>
              <a:buSzPts val="800"/>
              <a:buFont typeface="Calibri"/>
              <a:buNone/>
            </a:pPr>
            <a:r>
              <a:rPr lang="en-US" sz="800">
                <a:solidFill>
                  <a:srgbClr val="5A6B75"/>
                </a:solidFill>
                <a:latin typeface="Calibri"/>
                <a:ea typeface="Calibri"/>
                <a:cs typeface="Calibri"/>
                <a:sym typeface="Calibri"/>
              </a:rPr>
              <a:t>Docket updates</a:t>
            </a:r>
            <a:endParaRPr/>
          </a:p>
        </p:txBody>
      </p:sp>
      <p:sp>
        <p:nvSpPr>
          <p:cNvPr id="157" name="Google Shape;157;p7"/>
          <p:cNvSpPr/>
          <p:nvPr/>
        </p:nvSpPr>
        <p:spPr>
          <a:xfrm>
            <a:off x="548640" y="4717440"/>
            <a:ext cx="8046720" cy="320040"/>
          </a:xfrm>
          <a:prstGeom prst="rect">
            <a:avLst/>
          </a:prstGeom>
          <a:solidFill>
            <a:srgbClr val="015F75"/>
          </a:solidFill>
          <a:ln w="9525" cap="flat" cmpd="sng">
            <a:solidFill>
              <a:srgbClr val="015F7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7"/>
          <p:cNvSpPr/>
          <p:nvPr/>
        </p:nvSpPr>
        <p:spPr>
          <a:xfrm>
            <a:off x="548640" y="4717440"/>
            <a:ext cx="804672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lang="en-US" sz="1100" b="1" i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One request. Many tools. Done.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8"/>
          <p:cNvSpPr/>
          <p:nvPr/>
        </p:nvSpPr>
        <p:spPr>
          <a:xfrm>
            <a:off x="548640" y="457200"/>
            <a:ext cx="82296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3A51D"/>
              </a:buClr>
              <a:buSzPts val="1100"/>
              <a:buFont typeface="Calibri"/>
              <a:buNone/>
            </a:pPr>
            <a:r>
              <a:rPr lang="en-US" sz="1100" b="1">
                <a:solidFill>
                  <a:srgbClr val="F3A51D"/>
                </a:solidFill>
                <a:latin typeface="Calibri"/>
                <a:ea typeface="Calibri"/>
                <a:cs typeface="Calibri"/>
                <a:sym typeface="Calibri"/>
              </a:rPr>
              <a:t>03  •  A LITIGATION EXAMPLE</a:t>
            </a:r>
            <a:endParaRPr/>
          </a:p>
        </p:txBody>
      </p:sp>
      <p:sp>
        <p:nvSpPr>
          <p:cNvPr id="164" name="Google Shape;164;p8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15F75"/>
              </a:buClr>
              <a:buSzPts val="3000"/>
              <a:buFont typeface="Georgia"/>
              <a:buNone/>
            </a:pPr>
            <a:r>
              <a:rPr lang="en-US" sz="3000" i="1">
                <a:solidFill>
                  <a:srgbClr val="015F75"/>
                </a:solidFill>
                <a:latin typeface="Georgia"/>
                <a:ea typeface="Georgia"/>
                <a:cs typeface="Georgia"/>
                <a:sym typeface="Georgia"/>
              </a:rPr>
              <a:t>Now picture this in your practice.</a:t>
            </a:r>
            <a:endParaRPr/>
          </a:p>
        </p:txBody>
      </p:sp>
      <p:sp>
        <p:nvSpPr>
          <p:cNvPr id="165" name="Google Shape;165;p8"/>
          <p:cNvSpPr/>
          <p:nvPr/>
        </p:nvSpPr>
        <p:spPr>
          <a:xfrm>
            <a:off x="548640" y="1463040"/>
            <a:ext cx="8046720" cy="3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5A6B75"/>
              </a:buClr>
              <a:buSzPts val="1300"/>
              <a:buFont typeface="Calibri"/>
              <a:buNone/>
            </a:pPr>
            <a:r>
              <a:rPr lang="en-US" sz="1300" i="1">
                <a:solidFill>
                  <a:srgbClr val="5A6B75"/>
                </a:solidFill>
                <a:latin typeface="Calibri"/>
                <a:ea typeface="Calibri"/>
                <a:cs typeface="Calibri"/>
                <a:sym typeface="Calibri"/>
              </a:rPr>
              <a:t>You give your agent a complex task. It runs the whole workflow.</a:t>
            </a:r>
            <a:endParaRPr/>
          </a:p>
        </p:txBody>
      </p:sp>
      <p:sp>
        <p:nvSpPr>
          <p:cNvPr id="166" name="Google Shape;166;p8"/>
          <p:cNvSpPr/>
          <p:nvPr/>
        </p:nvSpPr>
        <p:spPr>
          <a:xfrm>
            <a:off x="548640" y="1980000"/>
            <a:ext cx="8046720" cy="2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3A51D"/>
              </a:buClr>
              <a:buSzPts val="1000"/>
              <a:buFont typeface="Calibri"/>
              <a:buNone/>
            </a:pPr>
            <a:r>
              <a:rPr lang="en-US" sz="1000" b="1">
                <a:solidFill>
                  <a:srgbClr val="F3A51D"/>
                </a:solidFill>
                <a:latin typeface="Calibri"/>
                <a:ea typeface="Calibri"/>
                <a:cs typeface="Calibri"/>
                <a:sym typeface="Calibri"/>
              </a:rPr>
              <a:t>YOU SAY:</a:t>
            </a:r>
            <a:endParaRPr/>
          </a:p>
        </p:txBody>
      </p:sp>
      <p:sp>
        <p:nvSpPr>
          <p:cNvPr id="167" name="Google Shape;167;p8"/>
          <p:cNvSpPr/>
          <p:nvPr/>
        </p:nvSpPr>
        <p:spPr>
          <a:xfrm>
            <a:off x="1200000" y="2280000"/>
            <a:ext cx="6744000" cy="1700000"/>
          </a:xfrm>
          <a:prstGeom prst="roundRect">
            <a:avLst>
              <a:gd name="adj" fmla="val 8000"/>
            </a:avLst>
          </a:prstGeom>
          <a:solidFill>
            <a:srgbClr val="015F75"/>
          </a:solidFill>
          <a:ln w="9525" cap="flat" cmpd="sng">
            <a:solidFill>
              <a:srgbClr val="015F7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Google Shape;168;p8"/>
          <p:cNvSpPr/>
          <p:nvPr/>
        </p:nvSpPr>
        <p:spPr>
          <a:xfrm>
            <a:off x="1400000" y="2380000"/>
            <a:ext cx="6344000" cy="15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Georgia"/>
              <a:buNone/>
            </a:pPr>
            <a:r>
              <a:rPr lang="en-US" sz="1300" i="1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“Review these bank records. Create a spreadsheet of every transaction. Highlight expenditures that look unusual. Make it filterable by date, type, and amount. Then email me the results.”</a:t>
            </a:r>
            <a:endParaRPr/>
          </a:p>
        </p:txBody>
      </p:sp>
      <p:sp>
        <p:nvSpPr>
          <p:cNvPr id="169" name="Google Shape;169;p8"/>
          <p:cNvSpPr/>
          <p:nvPr/>
        </p:nvSpPr>
        <p:spPr>
          <a:xfrm>
            <a:off x="548640" y="4150000"/>
            <a:ext cx="8046720" cy="2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3A51D"/>
              </a:buClr>
              <a:buSzPts val="1000"/>
              <a:buFont typeface="Calibri"/>
              <a:buNone/>
            </a:pPr>
            <a:r>
              <a:rPr lang="en-US" sz="1000" b="1">
                <a:solidFill>
                  <a:srgbClr val="F3A51D"/>
                </a:solidFill>
                <a:latin typeface="Calibri"/>
                <a:ea typeface="Calibri"/>
                <a:cs typeface="Calibri"/>
                <a:sym typeface="Calibri"/>
              </a:rPr>
              <a:t>WHAT YOUR AGENT DOES:</a:t>
            </a:r>
            <a:endParaRPr/>
          </a:p>
        </p:txBody>
      </p:sp>
      <p:sp>
        <p:nvSpPr>
          <p:cNvPr id="170" name="Google Shape;170;p8"/>
          <p:cNvSpPr/>
          <p:nvPr/>
        </p:nvSpPr>
        <p:spPr>
          <a:xfrm>
            <a:off x="872000" y="4480000"/>
            <a:ext cx="1700000" cy="280000"/>
          </a:xfrm>
          <a:prstGeom prst="roundRect">
            <a:avLst>
              <a:gd name="adj" fmla="val 40000"/>
            </a:avLst>
          </a:prstGeom>
          <a:solidFill>
            <a:srgbClr val="F2F6F8"/>
          </a:solidFill>
          <a:ln w="9525" cap="flat" cmpd="sng">
            <a:solidFill>
              <a:srgbClr val="F2F6F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15F75"/>
              </a:buClr>
              <a:buSzPts val="1100"/>
              <a:buFont typeface="Calibri"/>
              <a:buNone/>
            </a:pPr>
            <a:r>
              <a:rPr lang="en-US" sz="1100" b="1">
                <a:solidFill>
                  <a:srgbClr val="015F75"/>
                </a:solidFill>
                <a:latin typeface="Calibri"/>
                <a:ea typeface="Calibri"/>
                <a:cs typeface="Calibri"/>
                <a:sym typeface="Calibri"/>
              </a:rPr>
              <a:t>1. Read records</a:t>
            </a:r>
            <a:endParaRPr/>
          </a:p>
        </p:txBody>
      </p:sp>
      <p:sp>
        <p:nvSpPr>
          <p:cNvPr id="171" name="Google Shape;171;p8"/>
          <p:cNvSpPr/>
          <p:nvPr/>
        </p:nvSpPr>
        <p:spPr>
          <a:xfrm>
            <a:off x="2772000" y="4480000"/>
            <a:ext cx="1700000" cy="280000"/>
          </a:xfrm>
          <a:prstGeom prst="roundRect">
            <a:avLst>
              <a:gd name="adj" fmla="val 40000"/>
            </a:avLst>
          </a:prstGeom>
          <a:solidFill>
            <a:srgbClr val="F2F6F8"/>
          </a:solidFill>
          <a:ln w="9525" cap="flat" cmpd="sng">
            <a:solidFill>
              <a:srgbClr val="F2F6F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15F75"/>
              </a:buClr>
              <a:buSzPts val="1100"/>
              <a:buFont typeface="Calibri"/>
              <a:buNone/>
            </a:pPr>
            <a:r>
              <a:rPr lang="en-US" sz="1100" b="1">
                <a:solidFill>
                  <a:srgbClr val="015F75"/>
                </a:solidFill>
                <a:latin typeface="Calibri"/>
                <a:ea typeface="Calibri"/>
                <a:cs typeface="Calibri"/>
                <a:sym typeface="Calibri"/>
              </a:rPr>
              <a:t>2. Build sheet</a:t>
            </a:r>
            <a:endParaRPr/>
          </a:p>
        </p:txBody>
      </p:sp>
      <p:sp>
        <p:nvSpPr>
          <p:cNvPr id="172" name="Google Shape;172;p8"/>
          <p:cNvSpPr/>
          <p:nvPr/>
        </p:nvSpPr>
        <p:spPr>
          <a:xfrm>
            <a:off x="4672000" y="4480000"/>
            <a:ext cx="1700000" cy="280000"/>
          </a:xfrm>
          <a:prstGeom prst="roundRect">
            <a:avLst>
              <a:gd name="adj" fmla="val 40000"/>
            </a:avLst>
          </a:prstGeom>
          <a:solidFill>
            <a:srgbClr val="F2F6F8"/>
          </a:solidFill>
          <a:ln w="9525" cap="flat" cmpd="sng">
            <a:solidFill>
              <a:srgbClr val="F2F6F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15F75"/>
              </a:buClr>
              <a:buSzPts val="1100"/>
              <a:buFont typeface="Calibri"/>
              <a:buNone/>
            </a:pPr>
            <a:r>
              <a:rPr lang="en-US" sz="1100" b="1">
                <a:solidFill>
                  <a:srgbClr val="015F75"/>
                </a:solidFill>
                <a:latin typeface="Calibri"/>
                <a:ea typeface="Calibri"/>
                <a:cs typeface="Calibri"/>
                <a:sym typeface="Calibri"/>
              </a:rPr>
              <a:t>3. Flag outliers</a:t>
            </a:r>
            <a:endParaRPr/>
          </a:p>
        </p:txBody>
      </p:sp>
      <p:sp>
        <p:nvSpPr>
          <p:cNvPr id="173" name="Google Shape;173;p8"/>
          <p:cNvSpPr/>
          <p:nvPr/>
        </p:nvSpPr>
        <p:spPr>
          <a:xfrm>
            <a:off x="6572000" y="4480000"/>
            <a:ext cx="1700000" cy="280000"/>
          </a:xfrm>
          <a:prstGeom prst="roundRect">
            <a:avLst>
              <a:gd name="adj" fmla="val 40000"/>
            </a:avLst>
          </a:prstGeom>
          <a:solidFill>
            <a:srgbClr val="F2F6F8"/>
          </a:solidFill>
          <a:ln w="9525" cap="flat" cmpd="sng">
            <a:solidFill>
              <a:srgbClr val="F2F6F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15F75"/>
              </a:buClr>
              <a:buSzPts val="1100"/>
              <a:buFont typeface="Calibri"/>
              <a:buNone/>
            </a:pPr>
            <a:r>
              <a:rPr lang="en-US" sz="1100" b="1">
                <a:solidFill>
                  <a:srgbClr val="015F75"/>
                </a:solidFill>
                <a:latin typeface="Calibri"/>
                <a:ea typeface="Calibri"/>
                <a:cs typeface="Calibri"/>
                <a:sym typeface="Calibri"/>
              </a:rPr>
              <a:t>4. Email results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9"/>
          <p:cNvSpPr/>
          <p:nvPr/>
        </p:nvSpPr>
        <p:spPr>
          <a:xfrm>
            <a:off x="548640" y="457200"/>
            <a:ext cx="82296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3A51D"/>
              </a:buClr>
              <a:buSzPts val="1100"/>
              <a:buFont typeface="Calibri"/>
              <a:buNone/>
            </a:pPr>
            <a:r>
              <a:rPr lang="en-US" sz="1100" b="1">
                <a:solidFill>
                  <a:srgbClr val="F3A51D"/>
                </a:solidFill>
                <a:latin typeface="Calibri"/>
                <a:ea typeface="Calibri"/>
                <a:cs typeface="Calibri"/>
                <a:sym typeface="Calibri"/>
              </a:rPr>
              <a:t>03  •  THE TOOLS BEHIND IT</a:t>
            </a:r>
            <a:endParaRPr/>
          </a:p>
        </p:txBody>
      </p:sp>
      <p:sp>
        <p:nvSpPr>
          <p:cNvPr id="179" name="Google Shape;179;p9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15F75"/>
              </a:buClr>
              <a:buSzPts val="3000"/>
              <a:buFont typeface="Georgia"/>
              <a:buNone/>
            </a:pPr>
            <a:r>
              <a:rPr lang="en-US" sz="3000" i="1">
                <a:solidFill>
                  <a:srgbClr val="015F75"/>
                </a:solidFill>
                <a:latin typeface="Georgia"/>
                <a:ea typeface="Georgia"/>
                <a:cs typeface="Georgia"/>
                <a:sym typeface="Georgia"/>
              </a:rPr>
              <a:t>Which tools did the agent use?</a:t>
            </a:r>
            <a:endParaRPr/>
          </a:p>
        </p:txBody>
      </p:sp>
      <p:sp>
        <p:nvSpPr>
          <p:cNvPr id="180" name="Google Shape;180;p9"/>
          <p:cNvSpPr/>
          <p:nvPr/>
        </p:nvSpPr>
        <p:spPr>
          <a:xfrm>
            <a:off x="548640" y="1463040"/>
            <a:ext cx="8046720" cy="3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5A6B75"/>
              </a:buClr>
              <a:buSzPts val="1300"/>
              <a:buFont typeface="Calibri"/>
              <a:buNone/>
            </a:pPr>
            <a:r>
              <a:rPr lang="en-US" sz="1300" i="1">
                <a:solidFill>
                  <a:srgbClr val="5A6B75"/>
                </a:solidFill>
                <a:latin typeface="Calibri"/>
                <a:ea typeface="Calibri"/>
                <a:cs typeface="Calibri"/>
                <a:sym typeface="Calibri"/>
              </a:rPr>
              <a:t>Behind one request, the agent reached for several. Same pattern, every time.</a:t>
            </a:r>
            <a:endParaRPr/>
          </a:p>
        </p:txBody>
      </p:sp>
      <p:sp>
        <p:nvSpPr>
          <p:cNvPr id="181" name="Google Shape;181;p9"/>
          <p:cNvSpPr/>
          <p:nvPr/>
        </p:nvSpPr>
        <p:spPr>
          <a:xfrm>
            <a:off x="548640" y="2550000"/>
            <a:ext cx="1300000" cy="700000"/>
          </a:xfrm>
          <a:prstGeom prst="roundRect">
            <a:avLst>
              <a:gd name="adj" fmla="val 15000"/>
            </a:avLst>
          </a:prstGeom>
          <a:solidFill>
            <a:srgbClr val="015F75"/>
          </a:solidFill>
          <a:ln w="9525" cap="flat" cmpd="sng">
            <a:solidFill>
              <a:srgbClr val="015F7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" name="Google Shape;182;p9"/>
          <p:cNvSpPr/>
          <p:nvPr/>
        </p:nvSpPr>
        <p:spPr>
          <a:xfrm>
            <a:off x="548640" y="2620000"/>
            <a:ext cx="1300000" cy="2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3A51D"/>
              </a:buClr>
              <a:buSzPts val="1100"/>
              <a:buFont typeface="Calibri"/>
              <a:buNone/>
            </a:pPr>
            <a:r>
              <a:rPr lang="en-US" sz="1100" b="1">
                <a:solidFill>
                  <a:srgbClr val="F3A51D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endParaRPr/>
          </a:p>
        </p:txBody>
      </p:sp>
      <p:sp>
        <p:nvSpPr>
          <p:cNvPr id="183" name="Google Shape;183;p9"/>
          <p:cNvSpPr/>
          <p:nvPr/>
        </p:nvSpPr>
        <p:spPr>
          <a:xfrm>
            <a:off x="548640" y="2870000"/>
            <a:ext cx="1300000" cy="2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Calibri"/>
              <a:buNone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Provides a task or asks a question.</a:t>
            </a:r>
            <a:endParaRPr/>
          </a:p>
        </p:txBody>
      </p:sp>
      <p:sp>
        <p:nvSpPr>
          <p:cNvPr id="184" name="Google Shape;184;p9"/>
          <p:cNvSpPr/>
          <p:nvPr/>
        </p:nvSpPr>
        <p:spPr>
          <a:xfrm>
            <a:off x="1900000" y="2810000"/>
            <a:ext cx="280000" cy="1800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3A51D"/>
          </a:solidFill>
          <a:ln w="9525" cap="flat" cmpd="sng">
            <a:solidFill>
              <a:srgbClr val="F3A51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Google Shape;185;p9"/>
          <p:cNvSpPr/>
          <p:nvPr/>
        </p:nvSpPr>
        <p:spPr>
          <a:xfrm>
            <a:off x="2230000" y="2500000"/>
            <a:ext cx="1700000" cy="800000"/>
          </a:xfrm>
          <a:prstGeom prst="roundRect">
            <a:avLst>
              <a:gd name="adj" fmla="val 15000"/>
            </a:avLst>
          </a:prstGeom>
          <a:solidFill>
            <a:srgbClr val="015F75"/>
          </a:solidFill>
          <a:ln w="9525" cap="flat" cmpd="sng">
            <a:solidFill>
              <a:srgbClr val="015F7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" name="Google Shape;186;p9"/>
          <p:cNvSpPr/>
          <p:nvPr/>
        </p:nvSpPr>
        <p:spPr>
          <a:xfrm>
            <a:off x="2230000" y="2570000"/>
            <a:ext cx="1700000" cy="2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3A51D"/>
              </a:buClr>
              <a:buSzPts val="1100"/>
              <a:buFont typeface="Calibri"/>
              <a:buNone/>
            </a:pPr>
            <a:r>
              <a:rPr lang="en-US" sz="1100" b="1">
                <a:solidFill>
                  <a:srgbClr val="F3A51D"/>
                </a:solidFill>
                <a:latin typeface="Calibri"/>
                <a:ea typeface="Calibri"/>
                <a:cs typeface="Calibri"/>
                <a:sym typeface="Calibri"/>
              </a:rPr>
              <a:t>AGENT</a:t>
            </a:r>
            <a:endParaRPr/>
          </a:p>
        </p:txBody>
      </p:sp>
      <p:sp>
        <p:nvSpPr>
          <p:cNvPr id="187" name="Google Shape;187;p9"/>
          <p:cNvSpPr/>
          <p:nvPr/>
        </p:nvSpPr>
        <p:spPr>
          <a:xfrm>
            <a:off x="2230000" y="2820000"/>
            <a:ext cx="1700000" cy="2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Calibri"/>
              <a:buNone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Reasons. Decides.</a:t>
            </a:r>
            <a:endParaRPr/>
          </a:p>
        </p:txBody>
      </p:sp>
      <p:sp>
        <p:nvSpPr>
          <p:cNvPr id="188" name="Google Shape;188;p9"/>
          <p:cNvSpPr/>
          <p:nvPr/>
        </p:nvSpPr>
        <p:spPr>
          <a:xfrm>
            <a:off x="2230000" y="3030000"/>
            <a:ext cx="1700000" cy="2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Calibri"/>
              <a:buNone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Calls each tool.</a:t>
            </a:r>
            <a:endParaRPr/>
          </a:p>
        </p:txBody>
      </p:sp>
      <p:sp>
        <p:nvSpPr>
          <p:cNvPr id="189" name="Google Shape;189;p9"/>
          <p:cNvSpPr/>
          <p:nvPr/>
        </p:nvSpPr>
        <p:spPr>
          <a:xfrm>
            <a:off x="3980000" y="2810000"/>
            <a:ext cx="280000" cy="1800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3A51D"/>
          </a:solidFill>
          <a:ln w="9525" cap="flat" cmpd="sng">
            <a:solidFill>
              <a:srgbClr val="F3A51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Google Shape;190;p9"/>
          <p:cNvSpPr/>
          <p:nvPr/>
        </p:nvSpPr>
        <p:spPr>
          <a:xfrm>
            <a:off x="4350000" y="1950000"/>
            <a:ext cx="2100000" cy="560000"/>
          </a:xfrm>
          <a:prstGeom prst="rect">
            <a:avLst/>
          </a:prstGeom>
          <a:solidFill>
            <a:srgbClr val="F2F6F8"/>
          </a:solidFill>
          <a:ln w="9525" cap="flat" cmpd="sng">
            <a:solidFill>
              <a:srgbClr val="F2F6F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" name="Google Shape;191;p9"/>
          <p:cNvSpPr/>
          <p:nvPr/>
        </p:nvSpPr>
        <p:spPr>
          <a:xfrm>
            <a:off x="4350000" y="1950000"/>
            <a:ext cx="50000" cy="560000"/>
          </a:xfrm>
          <a:prstGeom prst="rect">
            <a:avLst/>
          </a:prstGeom>
          <a:solidFill>
            <a:srgbClr val="F3A51D"/>
          </a:solidFill>
          <a:ln w="9525" cap="flat" cmpd="sng">
            <a:solidFill>
              <a:srgbClr val="F3A51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Google Shape;192;p9"/>
          <p:cNvSpPr/>
          <p:nvPr/>
        </p:nvSpPr>
        <p:spPr>
          <a:xfrm>
            <a:off x="4500000" y="2050000"/>
            <a:ext cx="1900000" cy="2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15F75"/>
              </a:buClr>
              <a:buSzPts val="1200"/>
              <a:buFont typeface="Georgia"/>
              <a:buNone/>
            </a:pPr>
            <a:r>
              <a:rPr lang="en-US" sz="1200" b="1">
                <a:solidFill>
                  <a:srgbClr val="015F75"/>
                </a:solidFill>
                <a:latin typeface="Georgia"/>
                <a:ea typeface="Georgia"/>
                <a:cs typeface="Georgia"/>
                <a:sym typeface="Georgia"/>
              </a:rPr>
              <a:t>PDF Reader</a:t>
            </a:r>
            <a:endParaRPr/>
          </a:p>
        </p:txBody>
      </p:sp>
      <p:sp>
        <p:nvSpPr>
          <p:cNvPr id="193" name="Google Shape;193;p9"/>
          <p:cNvSpPr/>
          <p:nvPr/>
        </p:nvSpPr>
        <p:spPr>
          <a:xfrm>
            <a:off x="4500000" y="2300000"/>
            <a:ext cx="1900000" cy="2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5A6B75"/>
              </a:buClr>
              <a:buSzPts val="800"/>
              <a:buFont typeface="Calibri"/>
              <a:buNone/>
            </a:pPr>
            <a:r>
              <a:rPr lang="en-US" sz="800">
                <a:solidFill>
                  <a:srgbClr val="5A6B75"/>
                </a:solidFill>
                <a:latin typeface="Calibri"/>
                <a:ea typeface="Calibri"/>
                <a:cs typeface="Calibri"/>
                <a:sym typeface="Calibri"/>
              </a:rPr>
              <a:t>Bank statements</a:t>
            </a:r>
            <a:endParaRPr/>
          </a:p>
        </p:txBody>
      </p:sp>
      <p:sp>
        <p:nvSpPr>
          <p:cNvPr id="194" name="Google Shape;194;p9"/>
          <p:cNvSpPr/>
          <p:nvPr/>
        </p:nvSpPr>
        <p:spPr>
          <a:xfrm>
            <a:off x="6550000" y="1950000"/>
            <a:ext cx="2100000" cy="560000"/>
          </a:xfrm>
          <a:prstGeom prst="rect">
            <a:avLst/>
          </a:prstGeom>
          <a:solidFill>
            <a:srgbClr val="F2F6F8"/>
          </a:solidFill>
          <a:ln w="9525" cap="flat" cmpd="sng">
            <a:solidFill>
              <a:srgbClr val="F2F6F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Google Shape;195;p9"/>
          <p:cNvSpPr/>
          <p:nvPr/>
        </p:nvSpPr>
        <p:spPr>
          <a:xfrm>
            <a:off x="6550000" y="1950000"/>
            <a:ext cx="50000" cy="560000"/>
          </a:xfrm>
          <a:prstGeom prst="rect">
            <a:avLst/>
          </a:prstGeom>
          <a:solidFill>
            <a:srgbClr val="F3A51D"/>
          </a:solidFill>
          <a:ln w="9525" cap="flat" cmpd="sng">
            <a:solidFill>
              <a:srgbClr val="F3A51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" name="Google Shape;196;p9"/>
          <p:cNvSpPr/>
          <p:nvPr/>
        </p:nvSpPr>
        <p:spPr>
          <a:xfrm>
            <a:off x="6700000" y="2050000"/>
            <a:ext cx="1900000" cy="2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15F75"/>
              </a:buClr>
              <a:buSzPts val="1200"/>
              <a:buFont typeface="Georgia"/>
              <a:buNone/>
            </a:pPr>
            <a:r>
              <a:rPr lang="en-US" sz="1200" b="1">
                <a:solidFill>
                  <a:srgbClr val="015F75"/>
                </a:solidFill>
                <a:latin typeface="Georgia"/>
                <a:ea typeface="Georgia"/>
                <a:cs typeface="Georgia"/>
                <a:sym typeface="Georgia"/>
              </a:rPr>
              <a:t>Document Analyzer</a:t>
            </a:r>
            <a:endParaRPr/>
          </a:p>
        </p:txBody>
      </p:sp>
      <p:sp>
        <p:nvSpPr>
          <p:cNvPr id="197" name="Google Shape;197;p9"/>
          <p:cNvSpPr/>
          <p:nvPr/>
        </p:nvSpPr>
        <p:spPr>
          <a:xfrm>
            <a:off x="6700000" y="2300000"/>
            <a:ext cx="1900000" cy="2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5A6B75"/>
              </a:buClr>
              <a:buSzPts val="800"/>
              <a:buFont typeface="Calibri"/>
              <a:buNone/>
            </a:pPr>
            <a:r>
              <a:rPr lang="en-US" sz="800">
                <a:solidFill>
                  <a:srgbClr val="5A6B75"/>
                </a:solidFill>
                <a:latin typeface="Calibri"/>
                <a:ea typeface="Calibri"/>
                <a:cs typeface="Calibri"/>
                <a:sym typeface="Calibri"/>
              </a:rPr>
              <a:t>Parse transactions</a:t>
            </a:r>
            <a:endParaRPr/>
          </a:p>
        </p:txBody>
      </p:sp>
      <p:sp>
        <p:nvSpPr>
          <p:cNvPr id="198" name="Google Shape;198;p9"/>
          <p:cNvSpPr/>
          <p:nvPr/>
        </p:nvSpPr>
        <p:spPr>
          <a:xfrm>
            <a:off x="4350000" y="2550000"/>
            <a:ext cx="2100000" cy="560000"/>
          </a:xfrm>
          <a:prstGeom prst="rect">
            <a:avLst/>
          </a:prstGeom>
          <a:solidFill>
            <a:srgbClr val="F2F6F8"/>
          </a:solidFill>
          <a:ln w="9525" cap="flat" cmpd="sng">
            <a:solidFill>
              <a:srgbClr val="F2F6F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9" name="Google Shape;199;p9"/>
          <p:cNvSpPr/>
          <p:nvPr/>
        </p:nvSpPr>
        <p:spPr>
          <a:xfrm>
            <a:off x="4350000" y="2550000"/>
            <a:ext cx="50000" cy="560000"/>
          </a:xfrm>
          <a:prstGeom prst="rect">
            <a:avLst/>
          </a:prstGeom>
          <a:solidFill>
            <a:srgbClr val="F3A51D"/>
          </a:solidFill>
          <a:ln w="9525" cap="flat" cmpd="sng">
            <a:solidFill>
              <a:srgbClr val="F3A51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0" name="Google Shape;200;p9"/>
          <p:cNvSpPr/>
          <p:nvPr/>
        </p:nvSpPr>
        <p:spPr>
          <a:xfrm>
            <a:off x="4500000" y="2650000"/>
            <a:ext cx="1900000" cy="2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15F75"/>
              </a:buClr>
              <a:buSzPts val="1200"/>
              <a:buFont typeface="Georgia"/>
              <a:buNone/>
            </a:pPr>
            <a:r>
              <a:rPr lang="en-US" sz="1200" b="1">
                <a:solidFill>
                  <a:srgbClr val="015F75"/>
                </a:solidFill>
                <a:latin typeface="Georgia"/>
                <a:ea typeface="Georgia"/>
                <a:cs typeface="Georgia"/>
                <a:sym typeface="Georgia"/>
              </a:rPr>
              <a:t>Spreadsheet</a:t>
            </a:r>
            <a:endParaRPr/>
          </a:p>
        </p:txBody>
      </p:sp>
      <p:sp>
        <p:nvSpPr>
          <p:cNvPr id="201" name="Google Shape;201;p9"/>
          <p:cNvSpPr/>
          <p:nvPr/>
        </p:nvSpPr>
        <p:spPr>
          <a:xfrm>
            <a:off x="4500000" y="2900000"/>
            <a:ext cx="1900000" cy="2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5A6B75"/>
              </a:buClr>
              <a:buSzPts val="800"/>
              <a:buFont typeface="Calibri"/>
              <a:buNone/>
            </a:pPr>
            <a:r>
              <a:rPr lang="en-US" sz="800">
                <a:solidFill>
                  <a:srgbClr val="5A6B75"/>
                </a:solidFill>
                <a:latin typeface="Calibri"/>
                <a:ea typeface="Calibri"/>
                <a:cs typeface="Calibri"/>
                <a:sym typeface="Calibri"/>
              </a:rPr>
              <a:t>Excel · Filterable</a:t>
            </a:r>
            <a:endParaRPr/>
          </a:p>
        </p:txBody>
      </p:sp>
      <p:sp>
        <p:nvSpPr>
          <p:cNvPr id="202" name="Google Shape;202;p9"/>
          <p:cNvSpPr/>
          <p:nvPr/>
        </p:nvSpPr>
        <p:spPr>
          <a:xfrm>
            <a:off x="6550000" y="2550000"/>
            <a:ext cx="2100000" cy="560000"/>
          </a:xfrm>
          <a:prstGeom prst="rect">
            <a:avLst/>
          </a:prstGeom>
          <a:solidFill>
            <a:srgbClr val="F2F6F8"/>
          </a:solidFill>
          <a:ln w="9525" cap="flat" cmpd="sng">
            <a:solidFill>
              <a:srgbClr val="F2F6F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3" name="Google Shape;203;p9"/>
          <p:cNvSpPr/>
          <p:nvPr/>
        </p:nvSpPr>
        <p:spPr>
          <a:xfrm>
            <a:off x="6550000" y="2550000"/>
            <a:ext cx="50000" cy="560000"/>
          </a:xfrm>
          <a:prstGeom prst="rect">
            <a:avLst/>
          </a:prstGeom>
          <a:solidFill>
            <a:srgbClr val="F3A51D"/>
          </a:solidFill>
          <a:ln w="9525" cap="flat" cmpd="sng">
            <a:solidFill>
              <a:srgbClr val="F3A51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4" name="Google Shape;204;p9"/>
          <p:cNvSpPr/>
          <p:nvPr/>
        </p:nvSpPr>
        <p:spPr>
          <a:xfrm>
            <a:off x="6700000" y="2650000"/>
            <a:ext cx="1900000" cy="2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15F75"/>
              </a:buClr>
              <a:buSzPts val="1200"/>
              <a:buFont typeface="Georgia"/>
              <a:buNone/>
            </a:pPr>
            <a:r>
              <a:rPr lang="en-US" sz="1200" b="1">
                <a:solidFill>
                  <a:srgbClr val="015F75"/>
                </a:solidFill>
                <a:latin typeface="Georgia"/>
                <a:ea typeface="Georgia"/>
                <a:cs typeface="Georgia"/>
                <a:sym typeface="Georgia"/>
              </a:rPr>
              <a:t>Anomaly Detection</a:t>
            </a:r>
            <a:endParaRPr/>
          </a:p>
        </p:txBody>
      </p:sp>
      <p:sp>
        <p:nvSpPr>
          <p:cNvPr id="205" name="Google Shape;205;p9"/>
          <p:cNvSpPr/>
          <p:nvPr/>
        </p:nvSpPr>
        <p:spPr>
          <a:xfrm>
            <a:off x="6700000" y="2900000"/>
            <a:ext cx="1900000" cy="2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5A6B75"/>
              </a:buClr>
              <a:buSzPts val="800"/>
              <a:buFont typeface="Calibri"/>
              <a:buNone/>
            </a:pPr>
            <a:r>
              <a:rPr lang="en-US" sz="800">
                <a:solidFill>
                  <a:srgbClr val="5A6B75"/>
                </a:solidFill>
                <a:latin typeface="Calibri"/>
                <a:ea typeface="Calibri"/>
                <a:cs typeface="Calibri"/>
                <a:sym typeface="Calibri"/>
              </a:rPr>
              <a:t>Flag outliers</a:t>
            </a:r>
            <a:endParaRPr/>
          </a:p>
        </p:txBody>
      </p:sp>
      <p:sp>
        <p:nvSpPr>
          <p:cNvPr id="206" name="Google Shape;206;p9"/>
          <p:cNvSpPr/>
          <p:nvPr/>
        </p:nvSpPr>
        <p:spPr>
          <a:xfrm>
            <a:off x="4350000" y="3150000"/>
            <a:ext cx="2100000" cy="560000"/>
          </a:xfrm>
          <a:prstGeom prst="rect">
            <a:avLst/>
          </a:prstGeom>
          <a:solidFill>
            <a:srgbClr val="F2F6F8"/>
          </a:solidFill>
          <a:ln w="9525" cap="flat" cmpd="sng">
            <a:solidFill>
              <a:srgbClr val="F2F6F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7" name="Google Shape;207;p9"/>
          <p:cNvSpPr/>
          <p:nvPr/>
        </p:nvSpPr>
        <p:spPr>
          <a:xfrm>
            <a:off x="4350000" y="3150000"/>
            <a:ext cx="50000" cy="560000"/>
          </a:xfrm>
          <a:prstGeom prst="rect">
            <a:avLst/>
          </a:prstGeom>
          <a:solidFill>
            <a:srgbClr val="F3A51D"/>
          </a:solidFill>
          <a:ln w="9525" cap="flat" cmpd="sng">
            <a:solidFill>
              <a:srgbClr val="F3A51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8" name="Google Shape;208;p9"/>
          <p:cNvSpPr/>
          <p:nvPr/>
        </p:nvSpPr>
        <p:spPr>
          <a:xfrm>
            <a:off x="4500000" y="3250000"/>
            <a:ext cx="1900000" cy="2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15F75"/>
              </a:buClr>
              <a:buSzPts val="1200"/>
              <a:buFont typeface="Georgia"/>
              <a:buNone/>
            </a:pPr>
            <a:r>
              <a:rPr lang="en-US" sz="1200" b="1">
                <a:solidFill>
                  <a:srgbClr val="015F75"/>
                </a:solidFill>
                <a:latin typeface="Georgia"/>
                <a:ea typeface="Georgia"/>
                <a:cs typeface="Georgia"/>
                <a:sym typeface="Georgia"/>
              </a:rPr>
              <a:t>Email</a:t>
            </a:r>
            <a:endParaRPr/>
          </a:p>
        </p:txBody>
      </p:sp>
      <p:sp>
        <p:nvSpPr>
          <p:cNvPr id="209" name="Google Shape;209;p9"/>
          <p:cNvSpPr/>
          <p:nvPr/>
        </p:nvSpPr>
        <p:spPr>
          <a:xfrm>
            <a:off x="4500000" y="3500000"/>
            <a:ext cx="1900000" cy="2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5A6B75"/>
              </a:buClr>
              <a:buSzPts val="800"/>
              <a:buFont typeface="Calibri"/>
              <a:buNone/>
            </a:pPr>
            <a:r>
              <a:rPr lang="en-US" sz="800">
                <a:solidFill>
                  <a:srgbClr val="5A6B75"/>
                </a:solidFill>
                <a:latin typeface="Calibri"/>
                <a:ea typeface="Calibri"/>
                <a:cs typeface="Calibri"/>
                <a:sym typeface="Calibri"/>
              </a:rPr>
              <a:t>Outlook · Gmail</a:t>
            </a:r>
            <a:endParaRPr/>
          </a:p>
        </p:txBody>
      </p:sp>
      <p:sp>
        <p:nvSpPr>
          <p:cNvPr id="210" name="Google Shape;210;p9"/>
          <p:cNvSpPr/>
          <p:nvPr/>
        </p:nvSpPr>
        <p:spPr>
          <a:xfrm>
            <a:off x="6550000" y="3150000"/>
            <a:ext cx="2100000" cy="560000"/>
          </a:xfrm>
          <a:prstGeom prst="rect">
            <a:avLst/>
          </a:prstGeom>
          <a:solidFill>
            <a:srgbClr val="F2F6F8"/>
          </a:solidFill>
          <a:ln w="9525" cap="flat" cmpd="sng">
            <a:solidFill>
              <a:srgbClr val="F2F6F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1" name="Google Shape;211;p9"/>
          <p:cNvSpPr/>
          <p:nvPr/>
        </p:nvSpPr>
        <p:spPr>
          <a:xfrm>
            <a:off x="6550000" y="3150000"/>
            <a:ext cx="50000" cy="560000"/>
          </a:xfrm>
          <a:prstGeom prst="rect">
            <a:avLst/>
          </a:prstGeom>
          <a:solidFill>
            <a:srgbClr val="F3A51D"/>
          </a:solidFill>
          <a:ln w="9525" cap="flat" cmpd="sng">
            <a:solidFill>
              <a:srgbClr val="F3A51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2" name="Google Shape;212;p9"/>
          <p:cNvSpPr/>
          <p:nvPr/>
        </p:nvSpPr>
        <p:spPr>
          <a:xfrm>
            <a:off x="6700000" y="3250000"/>
            <a:ext cx="1900000" cy="2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15F75"/>
              </a:buClr>
              <a:buSzPts val="1200"/>
              <a:buFont typeface="Georgia"/>
              <a:buNone/>
            </a:pPr>
            <a:r>
              <a:rPr lang="en-US" sz="1200" b="1">
                <a:solidFill>
                  <a:srgbClr val="015F75"/>
                </a:solidFill>
                <a:latin typeface="Georgia"/>
                <a:ea typeface="Georgia"/>
                <a:cs typeface="Georgia"/>
                <a:sym typeface="Georgia"/>
              </a:rPr>
              <a:t>Document Drafting</a:t>
            </a:r>
            <a:endParaRPr/>
          </a:p>
        </p:txBody>
      </p:sp>
      <p:sp>
        <p:nvSpPr>
          <p:cNvPr id="213" name="Google Shape;213;p9"/>
          <p:cNvSpPr/>
          <p:nvPr/>
        </p:nvSpPr>
        <p:spPr>
          <a:xfrm>
            <a:off x="6700000" y="3500000"/>
            <a:ext cx="1900000" cy="2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5A6B75"/>
              </a:buClr>
              <a:buSzPts val="800"/>
              <a:buFont typeface="Calibri"/>
              <a:buNone/>
            </a:pPr>
            <a:r>
              <a:rPr lang="en-US" sz="800">
                <a:solidFill>
                  <a:srgbClr val="5A6B75"/>
                </a:solidFill>
                <a:latin typeface="Calibri"/>
                <a:ea typeface="Calibri"/>
                <a:cs typeface="Calibri"/>
                <a:sym typeface="Calibri"/>
              </a:rPr>
              <a:t>Cover memo</a:t>
            </a:r>
            <a:endParaRPr/>
          </a:p>
        </p:txBody>
      </p:sp>
      <p:sp>
        <p:nvSpPr>
          <p:cNvPr id="214" name="Google Shape;214;p9"/>
          <p:cNvSpPr/>
          <p:nvPr/>
        </p:nvSpPr>
        <p:spPr>
          <a:xfrm>
            <a:off x="548640" y="4717440"/>
            <a:ext cx="8046720" cy="320040"/>
          </a:xfrm>
          <a:prstGeom prst="rect">
            <a:avLst/>
          </a:prstGeom>
          <a:solidFill>
            <a:srgbClr val="015F75"/>
          </a:solidFill>
          <a:ln w="9525" cap="flat" cmpd="sng">
            <a:solidFill>
              <a:srgbClr val="015F7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5" name="Google Shape;215;p9"/>
          <p:cNvSpPr/>
          <p:nvPr/>
        </p:nvSpPr>
        <p:spPr>
          <a:xfrm>
            <a:off x="548640" y="4717440"/>
            <a:ext cx="804672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lang="en-US" sz="1100" b="1" i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One request. Six tools. One workflow. Done in minutes.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15F75"/>
        </a:solidFill>
        <a:effectLst/>
      </p:bgPr>
    </p:bg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10"/>
          <p:cNvSpPr/>
          <p:nvPr/>
        </p:nvSpPr>
        <p:spPr>
          <a:xfrm>
            <a:off x="548640" y="1100000"/>
            <a:ext cx="82296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3A51D"/>
              </a:buClr>
              <a:buSzPts val="1200"/>
              <a:buFont typeface="Calibri"/>
              <a:buNone/>
            </a:pPr>
            <a:r>
              <a:rPr lang="en-US" sz="1200" b="1">
                <a:solidFill>
                  <a:srgbClr val="F3A51D"/>
                </a:solidFill>
                <a:latin typeface="Calibri"/>
                <a:ea typeface="Calibri"/>
                <a:cs typeface="Calibri"/>
                <a:sym typeface="Calibri"/>
              </a:rPr>
              <a:t>SECTION 04</a:t>
            </a:r>
            <a:endParaRPr/>
          </a:p>
        </p:txBody>
      </p:sp>
      <p:sp>
        <p:nvSpPr>
          <p:cNvPr id="221" name="Google Shape;221;p10"/>
          <p:cNvSpPr/>
          <p:nvPr/>
        </p:nvSpPr>
        <p:spPr>
          <a:xfrm>
            <a:off x="548640" y="1480000"/>
            <a:ext cx="8229600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6000"/>
              <a:buFont typeface="Georgia"/>
              <a:buNone/>
            </a:pPr>
            <a:r>
              <a:rPr lang="en-US" sz="6000" i="1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Products in Action</a:t>
            </a:r>
            <a:endParaRPr/>
          </a:p>
        </p:txBody>
      </p:sp>
      <p:sp>
        <p:nvSpPr>
          <p:cNvPr id="222" name="Google Shape;222;p10"/>
          <p:cNvSpPr/>
          <p:nvPr/>
        </p:nvSpPr>
        <p:spPr>
          <a:xfrm>
            <a:off x="548640" y="2500000"/>
            <a:ext cx="8229600" cy="4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3A51D"/>
              </a:buClr>
              <a:buSzPts val="1800"/>
              <a:buFont typeface="Georgia"/>
              <a:buNone/>
            </a:pPr>
            <a:r>
              <a:rPr lang="en-US" sz="1800" i="1">
                <a:solidFill>
                  <a:srgbClr val="F3A51D"/>
                </a:solidFill>
                <a:latin typeface="Georgia"/>
                <a:ea typeface="Georgia"/>
                <a:cs typeface="Georgia"/>
                <a:sym typeface="Georgia"/>
              </a:rPr>
              <a:t>Four legal AI agents at work today.</a:t>
            </a:r>
            <a:endParaRPr/>
          </a:p>
        </p:txBody>
      </p:sp>
      <p:sp>
        <p:nvSpPr>
          <p:cNvPr id="223" name="Google Shape;223;p10"/>
          <p:cNvSpPr/>
          <p:nvPr/>
        </p:nvSpPr>
        <p:spPr>
          <a:xfrm>
            <a:off x="548640" y="3800000"/>
            <a:ext cx="1900000" cy="500000"/>
          </a:xfrm>
          <a:prstGeom prst="roundRect">
            <a:avLst>
              <a:gd name="adj" fmla="val 25000"/>
            </a:avLst>
          </a:prstGeom>
          <a:solidFill>
            <a:srgbClr val="0066B3"/>
          </a:solidFill>
          <a:ln w="9525" cap="flat" cmpd="sng">
            <a:solidFill>
              <a:srgbClr val="0066B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r>
              <a:rPr lang="en-US" sz="14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Litify ACE</a:t>
            </a:r>
            <a:endParaRPr/>
          </a:p>
        </p:txBody>
      </p:sp>
      <p:sp>
        <p:nvSpPr>
          <p:cNvPr id="224" name="Google Shape;224;p10"/>
          <p:cNvSpPr/>
          <p:nvPr/>
        </p:nvSpPr>
        <p:spPr>
          <a:xfrm>
            <a:off x="2598640" y="3800000"/>
            <a:ext cx="1900000" cy="500000"/>
          </a:xfrm>
          <a:prstGeom prst="roundRect">
            <a:avLst>
              <a:gd name="adj" fmla="val 25000"/>
            </a:avLst>
          </a:prstGeom>
          <a:solidFill>
            <a:srgbClr val="F47920"/>
          </a:solidFill>
          <a:ln w="9525" cap="flat" cmpd="sng">
            <a:solidFill>
              <a:srgbClr val="F4792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r>
              <a:rPr lang="en-US" sz="14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CoCounsel</a:t>
            </a:r>
            <a:endParaRPr/>
          </a:p>
        </p:txBody>
      </p:sp>
      <p:sp>
        <p:nvSpPr>
          <p:cNvPr id="225" name="Google Shape;225;p10"/>
          <p:cNvSpPr/>
          <p:nvPr/>
        </p:nvSpPr>
        <p:spPr>
          <a:xfrm>
            <a:off x="4648640" y="3800000"/>
            <a:ext cx="1900000" cy="500000"/>
          </a:xfrm>
          <a:prstGeom prst="roundRect">
            <a:avLst>
              <a:gd name="adj" fmla="val 25000"/>
            </a:avLst>
          </a:prstGeom>
          <a:solidFill>
            <a:srgbClr val="0F66B3"/>
          </a:solidFill>
          <a:ln w="9525" cap="flat" cmpd="sng">
            <a:solidFill>
              <a:srgbClr val="0F66B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r>
              <a:rPr lang="en-US" sz="14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Vincent · Clio Duo</a:t>
            </a:r>
            <a:endParaRPr/>
          </a:p>
        </p:txBody>
      </p:sp>
      <p:sp>
        <p:nvSpPr>
          <p:cNvPr id="226" name="Google Shape;226;p10"/>
          <p:cNvSpPr/>
          <p:nvPr/>
        </p:nvSpPr>
        <p:spPr>
          <a:xfrm>
            <a:off x="6698640" y="3800000"/>
            <a:ext cx="1900000" cy="500000"/>
          </a:xfrm>
          <a:prstGeom prst="roundRect">
            <a:avLst>
              <a:gd name="adj" fmla="val 25000"/>
            </a:avLst>
          </a:prstGeom>
          <a:solidFill>
            <a:srgbClr val="C8102E"/>
          </a:solidFill>
          <a:ln w="9525" cap="flat" cmpd="sng">
            <a:solidFill>
              <a:srgbClr val="C810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r>
              <a:rPr lang="en-US" sz="14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Lexis+ Protégé</a:t>
            </a:r>
            <a:endParaRPr/>
          </a:p>
        </p:txBody>
      </p:sp>
      <p:sp>
        <p:nvSpPr>
          <p:cNvPr id="227" name="Google Shape;227;p10"/>
          <p:cNvSpPr/>
          <p:nvPr/>
        </p:nvSpPr>
        <p:spPr>
          <a:xfrm>
            <a:off x="548640" y="4800000"/>
            <a:ext cx="8046720" cy="2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3A51D"/>
              </a:buClr>
              <a:buSzPts val="1100"/>
              <a:buFont typeface="Calibri"/>
              <a:buNone/>
            </a:pPr>
            <a:r>
              <a:rPr lang="en-US" sz="1100" i="1">
                <a:solidFill>
                  <a:srgbClr val="F3A51D"/>
                </a:solidFill>
                <a:latin typeface="Calibri"/>
                <a:ea typeface="Calibri"/>
                <a:cs typeface="Calibri"/>
                <a:sym typeface="Calibri"/>
              </a:rPr>
              <a:t>Real tools. Real workflows. Available today.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11"/>
          <p:cNvSpPr/>
          <p:nvPr/>
        </p:nvSpPr>
        <p:spPr>
          <a:xfrm>
            <a:off x="548640" y="457200"/>
            <a:ext cx="82296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3A51D"/>
              </a:buClr>
              <a:buSzPts val="1100"/>
              <a:buFont typeface="Calibri"/>
              <a:buNone/>
            </a:pPr>
            <a:r>
              <a:rPr lang="en-US" sz="1100" b="1">
                <a:solidFill>
                  <a:srgbClr val="F3A51D"/>
                </a:solidFill>
                <a:latin typeface="Calibri"/>
                <a:ea typeface="Calibri"/>
                <a:cs typeface="Calibri"/>
                <a:sym typeface="Calibri"/>
              </a:rPr>
              <a:t>04  •  PRODUCTS IN ACTION</a:t>
            </a:r>
            <a:endParaRPr/>
          </a:p>
        </p:txBody>
      </p:sp>
      <p:sp>
        <p:nvSpPr>
          <p:cNvPr id="233" name="Google Shape;233;p11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15F75"/>
              </a:buClr>
              <a:buSzPts val="3000"/>
              <a:buFont typeface="Georgia"/>
              <a:buNone/>
            </a:pPr>
            <a:r>
              <a:rPr lang="en-US" sz="3000" i="1">
                <a:solidFill>
                  <a:srgbClr val="015F75"/>
                </a:solidFill>
                <a:latin typeface="Georgia"/>
                <a:ea typeface="Georgia"/>
                <a:cs typeface="Georgia"/>
                <a:sym typeface="Georgia"/>
              </a:rPr>
              <a:t>Litify ACE</a:t>
            </a:r>
            <a:endParaRPr/>
          </a:p>
        </p:txBody>
      </p:sp>
      <p:sp>
        <p:nvSpPr>
          <p:cNvPr id="234" name="Google Shape;234;p11"/>
          <p:cNvSpPr/>
          <p:nvPr/>
        </p:nvSpPr>
        <p:spPr>
          <a:xfrm>
            <a:off x="548640" y="1463040"/>
            <a:ext cx="8046720" cy="3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5A6B75"/>
              </a:buClr>
              <a:buSzPts val="1300"/>
              <a:buFont typeface="Calibri"/>
              <a:buNone/>
            </a:pPr>
            <a:r>
              <a:rPr lang="en-US" sz="1300" i="1">
                <a:solidFill>
                  <a:srgbClr val="5A6B75"/>
                </a:solidFill>
                <a:latin typeface="Calibri"/>
                <a:ea typeface="Calibri"/>
                <a:cs typeface="Calibri"/>
                <a:sym typeface="Calibri"/>
              </a:rPr>
              <a:t>An agent built into your case management system.</a:t>
            </a:r>
            <a:endParaRPr/>
          </a:p>
        </p:txBody>
      </p:sp>
      <p:sp>
        <p:nvSpPr>
          <p:cNvPr id="235" name="Google Shape;235;p11"/>
          <p:cNvSpPr/>
          <p:nvPr/>
        </p:nvSpPr>
        <p:spPr>
          <a:xfrm>
            <a:off x="548640" y="2100000"/>
            <a:ext cx="3000000" cy="2400000"/>
          </a:xfrm>
          <a:prstGeom prst="roundRect">
            <a:avLst>
              <a:gd name="adj" fmla="val 8000"/>
            </a:avLst>
          </a:prstGeom>
          <a:solidFill>
            <a:srgbClr val="0066B3"/>
          </a:solidFill>
          <a:ln w="9525" cap="flat" cmpd="sng">
            <a:solidFill>
              <a:srgbClr val="0066B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6" name="Google Shape;236;p11"/>
          <p:cNvSpPr/>
          <p:nvPr/>
        </p:nvSpPr>
        <p:spPr>
          <a:xfrm>
            <a:off x="548640" y="2700000"/>
            <a:ext cx="3000000" cy="6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eorgia"/>
              <a:buNone/>
            </a:pPr>
            <a:r>
              <a:rPr lang="en-US" sz="2800" b="1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Litify ACE</a:t>
            </a:r>
            <a:endParaRPr/>
          </a:p>
        </p:txBody>
      </p:sp>
      <p:sp>
        <p:nvSpPr>
          <p:cNvPr id="237" name="Google Shape;237;p11"/>
          <p:cNvSpPr/>
          <p:nvPr/>
        </p:nvSpPr>
        <p:spPr>
          <a:xfrm>
            <a:off x="548640" y="3320000"/>
            <a:ext cx="3000000" cy="2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lang="en-US" sz="1100" i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Agentic Case Expert</a:t>
            </a:r>
            <a:endParaRPr/>
          </a:p>
        </p:txBody>
      </p:sp>
      <p:sp>
        <p:nvSpPr>
          <p:cNvPr id="238" name="Google Shape;238;p11"/>
          <p:cNvSpPr/>
          <p:nvPr/>
        </p:nvSpPr>
        <p:spPr>
          <a:xfrm>
            <a:off x="548640" y="2280000"/>
            <a:ext cx="3000000" cy="2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Calibri"/>
              <a:buNone/>
            </a:pPr>
            <a:r>
              <a:rPr lang="en-US" sz="9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CASE MANAGEMENT</a:t>
            </a:r>
            <a:endParaRPr/>
          </a:p>
        </p:txBody>
      </p:sp>
      <p:sp>
        <p:nvSpPr>
          <p:cNvPr id="239" name="Google Shape;239;p11"/>
          <p:cNvSpPr/>
          <p:nvPr/>
        </p:nvSpPr>
        <p:spPr>
          <a:xfrm>
            <a:off x="3850000" y="2100000"/>
            <a:ext cx="4700000" cy="720000"/>
          </a:xfrm>
          <a:prstGeom prst="rect">
            <a:avLst/>
          </a:prstGeom>
          <a:solidFill>
            <a:srgbClr val="F2F6F8"/>
          </a:solidFill>
          <a:ln w="9525" cap="flat" cmpd="sng">
            <a:solidFill>
              <a:srgbClr val="F2F6F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0" name="Google Shape;240;p11"/>
          <p:cNvSpPr/>
          <p:nvPr/>
        </p:nvSpPr>
        <p:spPr>
          <a:xfrm>
            <a:off x="3850000" y="2100000"/>
            <a:ext cx="60000" cy="720000"/>
          </a:xfrm>
          <a:prstGeom prst="rect">
            <a:avLst/>
          </a:prstGeom>
          <a:solidFill>
            <a:srgbClr val="015F75"/>
          </a:solidFill>
          <a:ln w="9525" cap="flat" cmpd="sng">
            <a:solidFill>
              <a:srgbClr val="015F7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1" name="Google Shape;241;p11"/>
          <p:cNvSpPr/>
          <p:nvPr/>
        </p:nvSpPr>
        <p:spPr>
          <a:xfrm>
            <a:off x="4050000" y="2320000"/>
            <a:ext cx="280000" cy="280000"/>
          </a:xfrm>
          <a:prstGeom prst="ellipse">
            <a:avLst/>
          </a:prstGeom>
          <a:solidFill>
            <a:srgbClr val="F3A51D"/>
          </a:solidFill>
          <a:ln w="9525" cap="flat" cmpd="sng">
            <a:solidFill>
              <a:srgbClr val="F3A51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lang="en-US" sz="11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sp>
        <p:nvSpPr>
          <p:cNvPr id="242" name="Google Shape;242;p11"/>
          <p:cNvSpPr/>
          <p:nvPr/>
        </p:nvSpPr>
        <p:spPr>
          <a:xfrm>
            <a:off x="4430000" y="2230000"/>
            <a:ext cx="4000000" cy="2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15F75"/>
              </a:buClr>
              <a:buSzPts val="1300"/>
              <a:buFont typeface="Georgia"/>
              <a:buNone/>
            </a:pPr>
            <a:r>
              <a:rPr lang="en-US" sz="1300" b="1">
                <a:solidFill>
                  <a:srgbClr val="015F75"/>
                </a:solidFill>
                <a:latin typeface="Georgia"/>
                <a:ea typeface="Georgia"/>
                <a:cs typeface="Georgia"/>
                <a:sym typeface="Georgia"/>
              </a:rPr>
              <a:t>Drafts discovery responses</a:t>
            </a:r>
            <a:endParaRPr/>
          </a:p>
        </p:txBody>
      </p:sp>
      <p:sp>
        <p:nvSpPr>
          <p:cNvPr id="243" name="Google Shape;243;p11"/>
          <p:cNvSpPr/>
          <p:nvPr/>
        </p:nvSpPr>
        <p:spPr>
          <a:xfrm>
            <a:off x="4430000" y="2500000"/>
            <a:ext cx="4000000" cy="2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5A6B75"/>
              </a:buClr>
              <a:buSzPts val="950"/>
              <a:buFont typeface="Calibri"/>
              <a:buNone/>
            </a:pPr>
            <a:r>
              <a:rPr lang="en-US" sz="950">
                <a:solidFill>
                  <a:srgbClr val="5A6B75"/>
                </a:solidFill>
                <a:latin typeface="Calibri"/>
                <a:ea typeface="Calibri"/>
                <a:cs typeface="Calibri"/>
                <a:sym typeface="Calibri"/>
              </a:rPr>
              <a:t>Interrogatory responses pulled from case files and transcripts.</a:t>
            </a:r>
            <a:endParaRPr/>
          </a:p>
        </p:txBody>
      </p:sp>
      <p:sp>
        <p:nvSpPr>
          <p:cNvPr id="244" name="Google Shape;244;p11"/>
          <p:cNvSpPr/>
          <p:nvPr/>
        </p:nvSpPr>
        <p:spPr>
          <a:xfrm>
            <a:off x="3850000" y="2940000"/>
            <a:ext cx="4700000" cy="720000"/>
          </a:xfrm>
          <a:prstGeom prst="rect">
            <a:avLst/>
          </a:prstGeom>
          <a:solidFill>
            <a:srgbClr val="F2F6F8"/>
          </a:solidFill>
          <a:ln w="9525" cap="flat" cmpd="sng">
            <a:solidFill>
              <a:srgbClr val="F2F6F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5" name="Google Shape;245;p11"/>
          <p:cNvSpPr/>
          <p:nvPr/>
        </p:nvSpPr>
        <p:spPr>
          <a:xfrm>
            <a:off x="3850000" y="2940000"/>
            <a:ext cx="60000" cy="720000"/>
          </a:xfrm>
          <a:prstGeom prst="rect">
            <a:avLst/>
          </a:prstGeom>
          <a:solidFill>
            <a:srgbClr val="015F75"/>
          </a:solidFill>
          <a:ln w="9525" cap="flat" cmpd="sng">
            <a:solidFill>
              <a:srgbClr val="015F7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6" name="Google Shape;246;p11"/>
          <p:cNvSpPr/>
          <p:nvPr/>
        </p:nvSpPr>
        <p:spPr>
          <a:xfrm>
            <a:off x="4050000" y="3160000"/>
            <a:ext cx="280000" cy="280000"/>
          </a:xfrm>
          <a:prstGeom prst="ellipse">
            <a:avLst/>
          </a:prstGeom>
          <a:solidFill>
            <a:srgbClr val="F3A51D"/>
          </a:solidFill>
          <a:ln w="9525" cap="flat" cmpd="sng">
            <a:solidFill>
              <a:srgbClr val="F3A51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lang="en-US" sz="11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/>
          </a:p>
        </p:txBody>
      </p:sp>
      <p:sp>
        <p:nvSpPr>
          <p:cNvPr id="247" name="Google Shape;247;p11"/>
          <p:cNvSpPr/>
          <p:nvPr/>
        </p:nvSpPr>
        <p:spPr>
          <a:xfrm>
            <a:off x="4430000" y="3070000"/>
            <a:ext cx="4000000" cy="2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15F75"/>
              </a:buClr>
              <a:buSzPts val="1300"/>
              <a:buFont typeface="Georgia"/>
              <a:buNone/>
            </a:pPr>
            <a:r>
              <a:rPr lang="en-US" sz="1300" b="1">
                <a:solidFill>
                  <a:srgbClr val="015F75"/>
                </a:solidFill>
                <a:latin typeface="Georgia"/>
                <a:ea typeface="Georgia"/>
                <a:cs typeface="Georgia"/>
                <a:sym typeface="Georgia"/>
              </a:rPr>
              <a:t>Spots gaps in your case</a:t>
            </a:r>
            <a:endParaRPr/>
          </a:p>
        </p:txBody>
      </p:sp>
      <p:sp>
        <p:nvSpPr>
          <p:cNvPr id="248" name="Google Shape;248;p11"/>
          <p:cNvSpPr/>
          <p:nvPr/>
        </p:nvSpPr>
        <p:spPr>
          <a:xfrm>
            <a:off x="4430000" y="3340000"/>
            <a:ext cx="4000000" cy="2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5A6B75"/>
              </a:buClr>
              <a:buSzPts val="950"/>
              <a:buFont typeface="Calibri"/>
              <a:buNone/>
            </a:pPr>
            <a:r>
              <a:rPr lang="en-US" sz="950">
                <a:solidFill>
                  <a:srgbClr val="5A6B75"/>
                </a:solidFill>
                <a:latin typeface="Calibri"/>
                <a:ea typeface="Calibri"/>
                <a:cs typeface="Calibri"/>
                <a:sym typeface="Calibri"/>
              </a:rPr>
              <a:t>Flags missing records, recommends witnesses, surfaces strategic risks.</a:t>
            </a:r>
            <a:endParaRPr/>
          </a:p>
        </p:txBody>
      </p:sp>
      <p:sp>
        <p:nvSpPr>
          <p:cNvPr id="249" name="Google Shape;249;p11"/>
          <p:cNvSpPr/>
          <p:nvPr/>
        </p:nvSpPr>
        <p:spPr>
          <a:xfrm>
            <a:off x="3850000" y="3780000"/>
            <a:ext cx="4700000" cy="720000"/>
          </a:xfrm>
          <a:prstGeom prst="rect">
            <a:avLst/>
          </a:prstGeom>
          <a:solidFill>
            <a:srgbClr val="F2F6F8"/>
          </a:solidFill>
          <a:ln w="9525" cap="flat" cmpd="sng">
            <a:solidFill>
              <a:srgbClr val="F2F6F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0" name="Google Shape;250;p11"/>
          <p:cNvSpPr/>
          <p:nvPr/>
        </p:nvSpPr>
        <p:spPr>
          <a:xfrm>
            <a:off x="3850000" y="3780000"/>
            <a:ext cx="60000" cy="720000"/>
          </a:xfrm>
          <a:prstGeom prst="rect">
            <a:avLst/>
          </a:prstGeom>
          <a:solidFill>
            <a:srgbClr val="015F75"/>
          </a:solidFill>
          <a:ln w="9525" cap="flat" cmpd="sng">
            <a:solidFill>
              <a:srgbClr val="015F7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1" name="Google Shape;251;p11"/>
          <p:cNvSpPr/>
          <p:nvPr/>
        </p:nvSpPr>
        <p:spPr>
          <a:xfrm>
            <a:off x="4050000" y="4000000"/>
            <a:ext cx="280000" cy="280000"/>
          </a:xfrm>
          <a:prstGeom prst="ellipse">
            <a:avLst/>
          </a:prstGeom>
          <a:solidFill>
            <a:srgbClr val="F3A51D"/>
          </a:solidFill>
          <a:ln w="9525" cap="flat" cmpd="sng">
            <a:solidFill>
              <a:srgbClr val="F3A51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lang="en-US" sz="11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/>
          </a:p>
        </p:txBody>
      </p:sp>
      <p:sp>
        <p:nvSpPr>
          <p:cNvPr id="252" name="Google Shape;252;p11"/>
          <p:cNvSpPr/>
          <p:nvPr/>
        </p:nvSpPr>
        <p:spPr>
          <a:xfrm>
            <a:off x="4430000" y="3910000"/>
            <a:ext cx="4000000" cy="2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15F75"/>
              </a:buClr>
              <a:buSzPts val="1300"/>
              <a:buFont typeface="Georgia"/>
              <a:buNone/>
            </a:pPr>
            <a:r>
              <a:rPr lang="en-US" sz="1300" b="1">
                <a:solidFill>
                  <a:srgbClr val="015F75"/>
                </a:solidFill>
                <a:latin typeface="Georgia"/>
                <a:ea typeface="Georgia"/>
                <a:cs typeface="Georgia"/>
                <a:sym typeface="Georgia"/>
              </a:rPr>
              <a:t>Runs multi-step workflows</a:t>
            </a:r>
            <a:endParaRPr/>
          </a:p>
        </p:txBody>
      </p:sp>
      <p:sp>
        <p:nvSpPr>
          <p:cNvPr id="253" name="Google Shape;253;p11"/>
          <p:cNvSpPr/>
          <p:nvPr/>
        </p:nvSpPr>
        <p:spPr>
          <a:xfrm>
            <a:off x="4430000" y="4180000"/>
            <a:ext cx="4000000" cy="2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5A6B75"/>
              </a:buClr>
              <a:buSzPts val="950"/>
              <a:buFont typeface="Calibri"/>
              <a:buNone/>
            </a:pPr>
            <a:r>
              <a:rPr lang="en-US" sz="950">
                <a:solidFill>
                  <a:srgbClr val="5A6B75"/>
                </a:solidFill>
                <a:latin typeface="Calibri"/>
                <a:ea typeface="Calibri"/>
                <a:cs typeface="Calibri"/>
                <a:sym typeface="Calibri"/>
              </a:rPr>
              <a:t>Conflict checks, billing review, intake — autonomously, in the background.</a:t>
            </a:r>
            <a:endParaRPr/>
          </a:p>
        </p:txBody>
      </p:sp>
      <p:sp>
        <p:nvSpPr>
          <p:cNvPr id="254" name="Google Shape;254;p11"/>
          <p:cNvSpPr/>
          <p:nvPr/>
        </p:nvSpPr>
        <p:spPr>
          <a:xfrm>
            <a:off x="548640" y="4717440"/>
            <a:ext cx="8046720" cy="320040"/>
          </a:xfrm>
          <a:prstGeom prst="rect">
            <a:avLst/>
          </a:prstGeom>
          <a:solidFill>
            <a:srgbClr val="015F75"/>
          </a:solidFill>
          <a:ln w="9525" cap="flat" cmpd="sng">
            <a:solidFill>
              <a:srgbClr val="015F7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5" name="Google Shape;255;p11"/>
          <p:cNvSpPr/>
          <p:nvPr/>
        </p:nvSpPr>
        <p:spPr>
          <a:xfrm>
            <a:off x="548640" y="4717440"/>
            <a:ext cx="804672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lang="en-US" sz="1100" b="1" i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Sits inside Litify — no new tool to learn.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1612</Words>
  <Application>Microsoft Macintosh PowerPoint</Application>
  <PresentationFormat>On-screen Show (16:9)</PresentationFormat>
  <Paragraphs>300</Paragraphs>
  <Slides>22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Lindsey Dean</cp:lastModifiedBy>
  <cp:revision>1</cp:revision>
  <dcterms:modified xsi:type="dcterms:W3CDTF">2026-05-20T19:55:53Z</dcterms:modified>
</cp:coreProperties>
</file>