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7"/>
  </p:notesMasterIdLst>
  <p:sldIdLst>
    <p:sldId id="257" r:id="rId3"/>
    <p:sldId id="259" r:id="rId4"/>
    <p:sldId id="261" r:id="rId5"/>
    <p:sldId id="263" r:id="rId6"/>
    <p:sldId id="265" r:id="rId7"/>
    <p:sldId id="267" r:id="rId8"/>
    <p:sldId id="269" r:id="rId9"/>
    <p:sldId id="270" r:id="rId10"/>
    <p:sldId id="272" r:id="rId11"/>
    <p:sldId id="283" r:id="rId12"/>
    <p:sldId id="276" r:id="rId13"/>
    <p:sldId id="278" r:id="rId14"/>
    <p:sldId id="280" r:id="rId15"/>
    <p:sldId id="282" r:id="rId16"/>
  </p:sldIdLst>
  <p:sldSz cx="9144000" cy="5143500" type="screen16x9"/>
  <p:notesSz cx="6858000" cy="9144000"/>
  <p:embeddedFontLst>
    <p:embeddedFont>
      <p:font typeface="Helvetica Neue" panose="020B0604020202020204" charset="0"/>
      <p:regular r:id="rId18"/>
      <p:bold r:id="rId19"/>
      <p:italic r:id="rId20"/>
      <p:boldItalic r:id="rId21"/>
    </p:embeddedFont>
    <p:embeddedFont>
      <p:font typeface="Inter Tight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gIHMk0Q2zWyBpSJrk2KQg/bwY2w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da Mansoorian" initials="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43E"/>
    <a:srgbClr val="9DB2B9"/>
    <a:srgbClr val="726F6F"/>
    <a:srgbClr val="F2A824"/>
    <a:srgbClr val="C89800"/>
    <a:srgbClr val="EAB200"/>
    <a:srgbClr val="FF0D0D"/>
    <a:srgbClr val="FF2D2D"/>
    <a:srgbClr val="3E4C5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62" autoAdjust="0"/>
  </p:normalViewPr>
  <p:slideViewPr>
    <p:cSldViewPr snapToGrid="0">
      <p:cViewPr varScale="1">
        <p:scale>
          <a:sx n="130" d="100"/>
          <a:sy n="130" d="100"/>
        </p:scale>
        <p:origin x="107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39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 Mancino" userId="60dfe5bdc13c4265" providerId="LiveId" clId="{C3D41E5A-7F79-477C-A1F6-84912AD5FD9E}"/>
    <pc:docChg chg="modSld">
      <pc:chgData name="Jenn Mancino" userId="60dfe5bdc13c4265" providerId="LiveId" clId="{C3D41E5A-7F79-477C-A1F6-84912AD5FD9E}" dt="2026-05-13T16:33:48.660" v="32" actId="1076"/>
      <pc:docMkLst>
        <pc:docMk/>
      </pc:docMkLst>
      <pc:sldChg chg="modNotesTx">
        <pc:chgData name="Jenn Mancino" userId="60dfe5bdc13c4265" providerId="LiveId" clId="{C3D41E5A-7F79-477C-A1F6-84912AD5FD9E}" dt="2026-05-13T16:26:13.619" v="0" actId="6549"/>
        <pc:sldMkLst>
          <pc:docMk/>
          <pc:sldMk cId="0" sldId="261"/>
        </pc:sldMkLst>
      </pc:sldChg>
      <pc:sldChg chg="modNotesTx">
        <pc:chgData name="Jenn Mancino" userId="60dfe5bdc13c4265" providerId="LiveId" clId="{C3D41E5A-7F79-477C-A1F6-84912AD5FD9E}" dt="2026-05-13T16:26:20.784" v="2" actId="5793"/>
        <pc:sldMkLst>
          <pc:docMk/>
          <pc:sldMk cId="0" sldId="265"/>
        </pc:sldMkLst>
      </pc:sldChg>
      <pc:sldChg chg="modSp mod modNotesTx">
        <pc:chgData name="Jenn Mancino" userId="60dfe5bdc13c4265" providerId="LiveId" clId="{C3D41E5A-7F79-477C-A1F6-84912AD5FD9E}" dt="2026-05-13T16:31:39.880" v="16" actId="207"/>
        <pc:sldMkLst>
          <pc:docMk/>
          <pc:sldMk cId="0" sldId="267"/>
        </pc:sldMkLst>
        <pc:spChg chg="mod">
          <ac:chgData name="Jenn Mancino" userId="60dfe5bdc13c4265" providerId="LiveId" clId="{C3D41E5A-7F79-477C-A1F6-84912AD5FD9E}" dt="2026-05-13T16:31:39.880" v="16" actId="207"/>
          <ac:spMkLst>
            <pc:docMk/>
            <pc:sldMk cId="0" sldId="267"/>
            <ac:spMk id="248" creationId="{00000000-0000-0000-0000-000000000000}"/>
          </ac:spMkLst>
        </pc:spChg>
      </pc:sldChg>
      <pc:sldChg chg="modSp mod modNotesTx">
        <pc:chgData name="Jenn Mancino" userId="60dfe5bdc13c4265" providerId="LiveId" clId="{C3D41E5A-7F79-477C-A1F6-84912AD5FD9E}" dt="2026-05-13T16:32:16.079" v="20" actId="207"/>
        <pc:sldMkLst>
          <pc:docMk/>
          <pc:sldMk cId="0" sldId="269"/>
        </pc:sldMkLst>
        <pc:spChg chg="mod">
          <ac:chgData name="Jenn Mancino" userId="60dfe5bdc13c4265" providerId="LiveId" clId="{C3D41E5A-7F79-477C-A1F6-84912AD5FD9E}" dt="2026-05-13T16:32:16.079" v="20" actId="207"/>
          <ac:spMkLst>
            <pc:docMk/>
            <pc:sldMk cId="0" sldId="269"/>
            <ac:spMk id="302" creationId="{00000000-0000-0000-0000-000000000000}"/>
          </ac:spMkLst>
        </pc:spChg>
        <pc:spChg chg="mod">
          <ac:chgData name="Jenn Mancino" userId="60dfe5bdc13c4265" providerId="LiveId" clId="{C3D41E5A-7F79-477C-A1F6-84912AD5FD9E}" dt="2026-05-13T16:32:07.007" v="18" actId="207"/>
          <ac:spMkLst>
            <pc:docMk/>
            <pc:sldMk cId="0" sldId="269"/>
            <ac:spMk id="303" creationId="{00000000-0000-0000-0000-000000000000}"/>
          </ac:spMkLst>
        </pc:spChg>
        <pc:spChg chg="mod">
          <ac:chgData name="Jenn Mancino" userId="60dfe5bdc13c4265" providerId="LiveId" clId="{C3D41E5A-7F79-477C-A1F6-84912AD5FD9E}" dt="2026-05-13T16:32:16.079" v="20" actId="207"/>
          <ac:spMkLst>
            <pc:docMk/>
            <pc:sldMk cId="0" sldId="269"/>
            <ac:spMk id="304" creationId="{00000000-0000-0000-0000-000000000000}"/>
          </ac:spMkLst>
        </pc:spChg>
        <pc:spChg chg="mod">
          <ac:chgData name="Jenn Mancino" userId="60dfe5bdc13c4265" providerId="LiveId" clId="{C3D41E5A-7F79-477C-A1F6-84912AD5FD9E}" dt="2026-05-13T16:32:16.079" v="20" actId="207"/>
          <ac:spMkLst>
            <pc:docMk/>
            <pc:sldMk cId="0" sldId="269"/>
            <ac:spMk id="305" creationId="{00000000-0000-0000-0000-000000000000}"/>
          </ac:spMkLst>
        </pc:spChg>
      </pc:sldChg>
      <pc:sldChg chg="modNotesTx">
        <pc:chgData name="Jenn Mancino" userId="60dfe5bdc13c4265" providerId="LiveId" clId="{C3D41E5A-7F79-477C-A1F6-84912AD5FD9E}" dt="2026-05-13T16:26:40.178" v="7" actId="20577"/>
        <pc:sldMkLst>
          <pc:docMk/>
          <pc:sldMk cId="0" sldId="272"/>
        </pc:sldMkLst>
      </pc:sldChg>
      <pc:sldChg chg="modSp mod modNotesTx">
        <pc:chgData name="Jenn Mancino" userId="60dfe5bdc13c4265" providerId="LiveId" clId="{C3D41E5A-7F79-477C-A1F6-84912AD5FD9E}" dt="2026-05-13T16:33:48.660" v="32" actId="1076"/>
        <pc:sldMkLst>
          <pc:docMk/>
          <pc:sldMk cId="0" sldId="276"/>
        </pc:sldMkLst>
        <pc:spChg chg="mod">
          <ac:chgData name="Jenn Mancino" userId="60dfe5bdc13c4265" providerId="LiveId" clId="{C3D41E5A-7F79-477C-A1F6-84912AD5FD9E}" dt="2026-05-13T16:33:30.749" v="28" actId="1076"/>
          <ac:spMkLst>
            <pc:docMk/>
            <pc:sldMk cId="0" sldId="276"/>
            <ac:spMk id="3" creationId="{73DD3DB7-3BB4-777F-E17D-55ED68B95AC0}"/>
          </ac:spMkLst>
        </pc:spChg>
        <pc:spChg chg="mod">
          <ac:chgData name="Jenn Mancino" userId="60dfe5bdc13c4265" providerId="LiveId" clId="{C3D41E5A-7F79-477C-A1F6-84912AD5FD9E}" dt="2026-05-13T16:27:01.694" v="10" actId="207"/>
          <ac:spMkLst>
            <pc:docMk/>
            <pc:sldMk cId="0" sldId="276"/>
            <ac:spMk id="4" creationId="{2EDAE02E-08C1-1B9B-B2B6-07CE8BB34F3B}"/>
          </ac:spMkLst>
        </pc:spChg>
        <pc:spChg chg="mod">
          <ac:chgData name="Jenn Mancino" userId="60dfe5bdc13c4265" providerId="LiveId" clId="{C3D41E5A-7F79-477C-A1F6-84912AD5FD9E}" dt="2026-05-13T16:33:45.859" v="31" actId="1076"/>
          <ac:spMkLst>
            <pc:docMk/>
            <pc:sldMk cId="0" sldId="276"/>
            <ac:spMk id="5" creationId="{91C7B8F9-FD72-58E5-5F7F-F1292D39E4D3}"/>
          </ac:spMkLst>
        </pc:spChg>
        <pc:spChg chg="mod">
          <ac:chgData name="Jenn Mancino" userId="60dfe5bdc13c4265" providerId="LiveId" clId="{C3D41E5A-7F79-477C-A1F6-84912AD5FD9E}" dt="2026-05-13T16:33:48.660" v="32" actId="1076"/>
          <ac:spMkLst>
            <pc:docMk/>
            <pc:sldMk cId="0" sldId="276"/>
            <ac:spMk id="6" creationId="{FF5ECF8E-9407-A83D-7ADF-515D80975A89}"/>
          </ac:spMkLst>
        </pc:spChg>
      </pc:sldChg>
      <pc:sldChg chg="modSp mod">
        <pc:chgData name="Jenn Mancino" userId="60dfe5bdc13c4265" providerId="LiveId" clId="{C3D41E5A-7F79-477C-A1F6-84912AD5FD9E}" dt="2026-05-13T16:33:00.877" v="24" actId="207"/>
        <pc:sldMkLst>
          <pc:docMk/>
          <pc:sldMk cId="0" sldId="278"/>
        </pc:sldMkLst>
        <pc:spChg chg="mod">
          <ac:chgData name="Jenn Mancino" userId="60dfe5bdc13c4265" providerId="LiveId" clId="{C3D41E5A-7F79-477C-A1F6-84912AD5FD9E}" dt="2026-05-13T16:33:00.877" v="24" actId="207"/>
          <ac:spMkLst>
            <pc:docMk/>
            <pc:sldMk cId="0" sldId="278"/>
            <ac:spMk id="401" creationId="{00000000-0000-0000-0000-000000000000}"/>
          </ac:spMkLst>
        </pc:spChg>
      </pc:sldChg>
      <pc:sldChg chg="modSp mod modNotesTx">
        <pc:chgData name="Jenn Mancino" userId="60dfe5bdc13c4265" providerId="LiveId" clId="{C3D41E5A-7F79-477C-A1F6-84912AD5FD9E}" dt="2026-05-13T16:33:07.004" v="25" actId="207"/>
        <pc:sldMkLst>
          <pc:docMk/>
          <pc:sldMk cId="0" sldId="280"/>
        </pc:sldMkLst>
        <pc:spChg chg="mod">
          <ac:chgData name="Jenn Mancino" userId="60dfe5bdc13c4265" providerId="LiveId" clId="{C3D41E5A-7F79-477C-A1F6-84912AD5FD9E}" dt="2026-05-13T16:33:07.004" v="25" actId="207"/>
          <ac:spMkLst>
            <pc:docMk/>
            <pc:sldMk cId="0" sldId="280"/>
            <ac:spMk id="420" creationId="{00000000-0000-0000-0000-000000000000}"/>
          </ac:spMkLst>
        </pc:spChg>
      </pc:sldChg>
      <pc:sldChg chg="modSp mod">
        <pc:chgData name="Jenn Mancino" userId="60dfe5bdc13c4265" providerId="LiveId" clId="{C3D41E5A-7F79-477C-A1F6-84912AD5FD9E}" dt="2026-05-13T16:33:11.329" v="26" actId="207"/>
        <pc:sldMkLst>
          <pc:docMk/>
          <pc:sldMk cId="0" sldId="282"/>
        </pc:sldMkLst>
        <pc:spChg chg="mod">
          <ac:chgData name="Jenn Mancino" userId="60dfe5bdc13c4265" providerId="LiveId" clId="{C3D41E5A-7F79-477C-A1F6-84912AD5FD9E}" dt="2026-05-13T16:33:11.329" v="26" actId="207"/>
          <ac:spMkLst>
            <pc:docMk/>
            <pc:sldMk cId="0" sldId="282"/>
            <ac:spMk id="454" creationId="{00000000-0000-0000-0000-000000000000}"/>
          </ac:spMkLst>
        </pc:spChg>
        <pc:spChg chg="mod">
          <ac:chgData name="Jenn Mancino" userId="60dfe5bdc13c4265" providerId="LiveId" clId="{C3D41E5A-7F79-477C-A1F6-84912AD5FD9E}" dt="2026-05-13T16:33:11.329" v="26" actId="207"/>
          <ac:spMkLst>
            <pc:docMk/>
            <pc:sldMk cId="0" sldId="282"/>
            <ac:spMk id="455" creationId="{00000000-0000-0000-0000-000000000000}"/>
          </ac:spMkLst>
        </pc:spChg>
      </pc:sldChg>
      <pc:sldChg chg="modSp mod modNotesTx">
        <pc:chgData name="Jenn Mancino" userId="60dfe5bdc13c4265" providerId="LiveId" clId="{C3D41E5A-7F79-477C-A1F6-84912AD5FD9E}" dt="2026-05-13T16:32:42.318" v="23" actId="207"/>
        <pc:sldMkLst>
          <pc:docMk/>
          <pc:sldMk cId="2913478602" sldId="283"/>
        </pc:sldMkLst>
        <pc:spChg chg="mod">
          <ac:chgData name="Jenn Mancino" userId="60dfe5bdc13c4265" providerId="LiveId" clId="{C3D41E5A-7F79-477C-A1F6-84912AD5FD9E}" dt="2026-05-13T16:32:42.318" v="23" actId="207"/>
          <ac:spMkLst>
            <pc:docMk/>
            <pc:sldMk cId="2913478602" sldId="283"/>
            <ac:spMk id="8" creationId="{8177CA65-9502-A92D-C51F-F034AA6B1EBC}"/>
          </ac:spMkLst>
        </pc:spChg>
        <pc:spChg chg="mod">
          <ac:chgData name="Jenn Mancino" userId="60dfe5bdc13c4265" providerId="LiveId" clId="{C3D41E5A-7F79-477C-A1F6-84912AD5FD9E}" dt="2026-05-13T16:32:36.924" v="22" actId="207"/>
          <ac:spMkLst>
            <pc:docMk/>
            <pc:sldMk cId="2913478602" sldId="283"/>
            <ac:spMk id="9" creationId="{37B5DC27-27A1-07A4-DD89-79B07C3278CF}"/>
          </ac:spMkLst>
        </pc:spChg>
        <pc:spChg chg="mod">
          <ac:chgData name="Jenn Mancino" userId="60dfe5bdc13c4265" providerId="LiveId" clId="{C3D41E5A-7F79-477C-A1F6-84912AD5FD9E}" dt="2026-05-13T16:32:32.629" v="21" actId="207"/>
          <ac:spMkLst>
            <pc:docMk/>
            <pc:sldMk cId="2913478602" sldId="283"/>
            <ac:spMk id="10" creationId="{5D1CB018-6EAC-AEA6-07D9-01A21EDDE96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730250"/>
            <a:ext cx="3500438" cy="196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584350" y="2808862"/>
            <a:ext cx="4674900" cy="22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75" tIns="35675" rIns="71375" bIns="3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" name="Google Shape;69;p2:notes"/>
          <p:cNvSpPr txBox="1">
            <a:spLocks noGrp="1"/>
          </p:cNvSpPr>
          <p:nvPr>
            <p:ph type="sldNum" idx="12"/>
          </p:nvPr>
        </p:nvSpPr>
        <p:spPr>
          <a:xfrm>
            <a:off x="3309966" y="5543753"/>
            <a:ext cx="25323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75" tIns="35675" rIns="71375" bIns="356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fld>
            <a:endParaRPr sz="11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>
          <a:extLst>
            <a:ext uri="{FF2B5EF4-FFF2-40B4-BE49-F238E27FC236}">
              <a16:creationId xmlns:a16="http://schemas.microsoft.com/office/drawing/2014/main" id="{E78DCECC-8C7E-489A-6424-704CE1EE4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9:notes">
            <a:extLst>
              <a:ext uri="{FF2B5EF4-FFF2-40B4-BE49-F238E27FC236}">
                <a16:creationId xmlns:a16="http://schemas.microsoft.com/office/drawing/2014/main" id="{C1544D5E-7B02-4527-CC24-71FB9CD43C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730250"/>
            <a:ext cx="3500438" cy="196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5" name="Google Shape;355;p19:notes">
            <a:extLst>
              <a:ext uri="{FF2B5EF4-FFF2-40B4-BE49-F238E27FC236}">
                <a16:creationId xmlns:a16="http://schemas.microsoft.com/office/drawing/2014/main" id="{6EB71925-A370-5CBA-B04C-A2DCC4BBF6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84350" y="2808862"/>
            <a:ext cx="4674900" cy="22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75" tIns="35675" rIns="71375" bIns="3567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56" name="Google Shape;356;p19:notes">
            <a:extLst>
              <a:ext uri="{FF2B5EF4-FFF2-40B4-BE49-F238E27FC236}">
                <a16:creationId xmlns:a16="http://schemas.microsoft.com/office/drawing/2014/main" id="{4F9E98B2-8963-7CB0-D43B-40086F185A1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309966" y="5543753"/>
            <a:ext cx="25323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75" tIns="35675" rIns="71375" bIns="356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</a:t>
            </a:fld>
            <a:endParaRPr sz="11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12977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730250"/>
            <a:ext cx="3500438" cy="196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74" name="Google Shape;374;p21:notes"/>
          <p:cNvSpPr txBox="1">
            <a:spLocks noGrp="1"/>
          </p:cNvSpPr>
          <p:nvPr>
            <p:ph type="body" idx="1"/>
          </p:nvPr>
        </p:nvSpPr>
        <p:spPr>
          <a:xfrm>
            <a:off x="584350" y="2808862"/>
            <a:ext cx="4674900" cy="22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75" tIns="35675" rIns="71375" bIns="35675" anchor="t" anchorCtr="0">
            <a:noAutofit/>
          </a:bodyPr>
          <a:lstStyle/>
          <a:p>
            <a:pPr marL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None/>
            </a:pPr>
            <a:endParaRPr dirty="0"/>
          </a:p>
        </p:txBody>
      </p:sp>
      <p:sp>
        <p:nvSpPr>
          <p:cNvPr id="375" name="Google Shape;375;p21:notes"/>
          <p:cNvSpPr txBox="1">
            <a:spLocks noGrp="1"/>
          </p:cNvSpPr>
          <p:nvPr>
            <p:ph type="sldNum" idx="12"/>
          </p:nvPr>
        </p:nvSpPr>
        <p:spPr>
          <a:xfrm>
            <a:off x="3309966" y="5543753"/>
            <a:ext cx="25323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75" tIns="35675" rIns="71375" bIns="356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</a:t>
            </a:fld>
            <a:endParaRPr sz="11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730250"/>
            <a:ext cx="3500438" cy="196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94" name="Google Shape;394;p23:notes"/>
          <p:cNvSpPr txBox="1">
            <a:spLocks noGrp="1"/>
          </p:cNvSpPr>
          <p:nvPr>
            <p:ph type="body" idx="1"/>
          </p:nvPr>
        </p:nvSpPr>
        <p:spPr>
          <a:xfrm>
            <a:off x="584350" y="2808862"/>
            <a:ext cx="4674900" cy="22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75" tIns="35675" rIns="71375" bIns="3567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95" name="Google Shape;395;p23:notes"/>
          <p:cNvSpPr txBox="1">
            <a:spLocks noGrp="1"/>
          </p:cNvSpPr>
          <p:nvPr>
            <p:ph type="sldNum" idx="12"/>
          </p:nvPr>
        </p:nvSpPr>
        <p:spPr>
          <a:xfrm>
            <a:off x="3309966" y="5543753"/>
            <a:ext cx="25323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75" tIns="35675" rIns="71375" bIns="356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</a:t>
            </a:fld>
            <a:endParaRPr sz="11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730250"/>
            <a:ext cx="3500438" cy="196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7" name="Google Shape;417;p25:notes"/>
          <p:cNvSpPr txBox="1">
            <a:spLocks noGrp="1"/>
          </p:cNvSpPr>
          <p:nvPr>
            <p:ph type="body" idx="1"/>
          </p:nvPr>
        </p:nvSpPr>
        <p:spPr>
          <a:xfrm>
            <a:off x="584350" y="2808862"/>
            <a:ext cx="4674900" cy="22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75" tIns="35675" rIns="71375" bIns="3567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2000" b="1" dirty="0"/>
              <a:t>This slide follows a personal anecdote. </a:t>
            </a:r>
            <a:endParaRPr dirty="0"/>
          </a:p>
        </p:txBody>
      </p:sp>
      <p:sp>
        <p:nvSpPr>
          <p:cNvPr id="418" name="Google Shape;418;p25:notes"/>
          <p:cNvSpPr txBox="1">
            <a:spLocks noGrp="1"/>
          </p:cNvSpPr>
          <p:nvPr>
            <p:ph type="sldNum" idx="12"/>
          </p:nvPr>
        </p:nvSpPr>
        <p:spPr>
          <a:xfrm>
            <a:off x="3309966" y="5543753"/>
            <a:ext cx="25323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75" tIns="35675" rIns="71375" bIns="356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13</a:t>
            </a:fld>
            <a:endParaRPr sz="11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730250"/>
            <a:ext cx="3500438" cy="196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46" name="Google Shape;446;p27:notes"/>
          <p:cNvSpPr txBox="1">
            <a:spLocks noGrp="1"/>
          </p:cNvSpPr>
          <p:nvPr>
            <p:ph type="body" idx="1"/>
          </p:nvPr>
        </p:nvSpPr>
        <p:spPr>
          <a:xfrm>
            <a:off x="584350" y="2808862"/>
            <a:ext cx="4674802" cy="229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75" tIns="35675" rIns="71375" bIns="3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47" name="Google Shape;447;p27:notes"/>
          <p:cNvSpPr txBox="1">
            <a:spLocks noGrp="1"/>
          </p:cNvSpPr>
          <p:nvPr>
            <p:ph type="sldNum" idx="12"/>
          </p:nvPr>
        </p:nvSpPr>
        <p:spPr>
          <a:xfrm>
            <a:off x="3309966" y="5543753"/>
            <a:ext cx="2532185" cy="29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75" tIns="35675" rIns="71375" bIns="356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</a:t>
            </a:fld>
            <a:endParaRPr sz="11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730250"/>
            <a:ext cx="3500438" cy="196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584350" y="2808862"/>
            <a:ext cx="4674900" cy="22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75" tIns="35675" rIns="71375" bIns="3567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5" name="Google Shape;115;p4:notes"/>
          <p:cNvSpPr txBox="1">
            <a:spLocks noGrp="1"/>
          </p:cNvSpPr>
          <p:nvPr>
            <p:ph type="sldNum" idx="12"/>
          </p:nvPr>
        </p:nvSpPr>
        <p:spPr>
          <a:xfrm>
            <a:off x="3309966" y="5543753"/>
            <a:ext cx="25323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75" tIns="35675" rIns="71375" bIns="356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fld>
            <a:endParaRPr sz="11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730250"/>
            <a:ext cx="3500438" cy="196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584350" y="2808862"/>
            <a:ext cx="4674802" cy="229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75" tIns="35675" rIns="71375" bIns="3567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dirty="0"/>
          </a:p>
        </p:txBody>
      </p:sp>
      <p:sp>
        <p:nvSpPr>
          <p:cNvPr id="165" name="Google Shape;165;p6:notes"/>
          <p:cNvSpPr txBox="1">
            <a:spLocks noGrp="1"/>
          </p:cNvSpPr>
          <p:nvPr>
            <p:ph type="sldNum" idx="12"/>
          </p:nvPr>
        </p:nvSpPr>
        <p:spPr>
          <a:xfrm>
            <a:off x="3309966" y="5543753"/>
            <a:ext cx="2532185" cy="29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75" tIns="35675" rIns="71375" bIns="356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fld>
            <a:endParaRPr sz="11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730250"/>
            <a:ext cx="3500438" cy="196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584350" y="2808862"/>
            <a:ext cx="4674900" cy="22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75" tIns="35675" rIns="71375" bIns="3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95" name="Google Shape;195;p8:notes"/>
          <p:cNvSpPr txBox="1">
            <a:spLocks noGrp="1"/>
          </p:cNvSpPr>
          <p:nvPr>
            <p:ph type="sldNum" idx="12"/>
          </p:nvPr>
        </p:nvSpPr>
        <p:spPr>
          <a:xfrm>
            <a:off x="3309966" y="5543753"/>
            <a:ext cx="25323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75" tIns="35675" rIns="71375" bIns="356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fld>
            <a:endParaRPr sz="11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730250"/>
            <a:ext cx="3500438" cy="196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584350" y="2808862"/>
            <a:ext cx="4674900" cy="22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75" tIns="35675" rIns="71375" bIns="356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endParaRPr dirty="0"/>
          </a:p>
        </p:txBody>
      </p:sp>
      <p:sp>
        <p:nvSpPr>
          <p:cNvPr id="220" name="Google Shape;220;p10:notes"/>
          <p:cNvSpPr txBox="1">
            <a:spLocks noGrp="1"/>
          </p:cNvSpPr>
          <p:nvPr>
            <p:ph type="sldNum" idx="12"/>
          </p:nvPr>
        </p:nvSpPr>
        <p:spPr>
          <a:xfrm>
            <a:off x="3309966" y="5543753"/>
            <a:ext cx="25323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75" tIns="35675" rIns="71375" bIns="356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fld>
            <a:endParaRPr sz="11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730250"/>
            <a:ext cx="3500438" cy="196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9" name="Google Shape;239;p12:notes"/>
          <p:cNvSpPr txBox="1">
            <a:spLocks noGrp="1"/>
          </p:cNvSpPr>
          <p:nvPr>
            <p:ph type="body" idx="1"/>
          </p:nvPr>
        </p:nvSpPr>
        <p:spPr>
          <a:xfrm>
            <a:off x="584350" y="2808862"/>
            <a:ext cx="4674900" cy="22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75" tIns="35675" rIns="71375" bIns="3567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40" name="Google Shape;240;p12:notes"/>
          <p:cNvSpPr txBox="1">
            <a:spLocks noGrp="1"/>
          </p:cNvSpPr>
          <p:nvPr>
            <p:ph type="sldNum" idx="12"/>
          </p:nvPr>
        </p:nvSpPr>
        <p:spPr>
          <a:xfrm>
            <a:off x="3309966" y="5543753"/>
            <a:ext cx="25323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75" tIns="35675" rIns="71375" bIns="356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</a:t>
            </a:fld>
            <a:endParaRPr sz="11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730250"/>
            <a:ext cx="3500438" cy="196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2" name="Google Shape;282;p14:notes"/>
          <p:cNvSpPr txBox="1">
            <a:spLocks noGrp="1"/>
          </p:cNvSpPr>
          <p:nvPr>
            <p:ph type="body" idx="1"/>
          </p:nvPr>
        </p:nvSpPr>
        <p:spPr>
          <a:xfrm>
            <a:off x="584350" y="2808862"/>
            <a:ext cx="4674900" cy="22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75" tIns="35675" rIns="71375" bIns="3567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83" name="Google Shape;283;p14:notes"/>
          <p:cNvSpPr txBox="1">
            <a:spLocks noGrp="1"/>
          </p:cNvSpPr>
          <p:nvPr>
            <p:ph type="sldNum" idx="12"/>
          </p:nvPr>
        </p:nvSpPr>
        <p:spPr>
          <a:xfrm>
            <a:off x="3309966" y="5543753"/>
            <a:ext cx="25323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75" tIns="35675" rIns="71375" bIns="356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</a:t>
            </a:fld>
            <a:endParaRPr sz="11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744538" y="0"/>
            <a:ext cx="3403601" cy="1914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10" name="Google Shape;310;p1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556300" cy="19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75" tIns="35675" rIns="71375" bIns="356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900" dirty="0">
              <a:solidFill>
                <a:schemeClr val="dk1"/>
              </a:solidFill>
            </a:endParaRPr>
          </a:p>
        </p:txBody>
      </p:sp>
      <p:sp>
        <p:nvSpPr>
          <p:cNvPr id="311" name="Google Shape;311;p1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556300" cy="19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75" tIns="35675" rIns="71375" bIns="356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</a:t>
            </a:fld>
            <a:endParaRPr sz="14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730250"/>
            <a:ext cx="3500438" cy="196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5" name="Google Shape;335;p17:notes"/>
          <p:cNvSpPr txBox="1">
            <a:spLocks noGrp="1"/>
          </p:cNvSpPr>
          <p:nvPr>
            <p:ph type="body" idx="1"/>
          </p:nvPr>
        </p:nvSpPr>
        <p:spPr>
          <a:xfrm>
            <a:off x="584350" y="2808862"/>
            <a:ext cx="4674900" cy="22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75" tIns="35675" rIns="71375" bIns="3567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</a:pPr>
            <a:endParaRPr dirty="0"/>
          </a:p>
        </p:txBody>
      </p:sp>
      <p:sp>
        <p:nvSpPr>
          <p:cNvPr id="336" name="Google Shape;336;p17:notes"/>
          <p:cNvSpPr txBox="1">
            <a:spLocks noGrp="1"/>
          </p:cNvSpPr>
          <p:nvPr>
            <p:ph type="sldNum" idx="12"/>
          </p:nvPr>
        </p:nvSpPr>
        <p:spPr>
          <a:xfrm>
            <a:off x="3309966" y="5543753"/>
            <a:ext cx="25323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75" tIns="35675" rIns="71375" bIns="356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</a:t>
            </a:fld>
            <a:endParaRPr sz="11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9"/>
          <p:cNvSpPr txBox="1"/>
          <p:nvPr/>
        </p:nvSpPr>
        <p:spPr>
          <a:xfrm>
            <a:off x="6755734" y="4793789"/>
            <a:ext cx="2388266" cy="34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16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E59E2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www.fullproof.ai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3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000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3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" name="Google Shape;41;p3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5" name="Google Shape;45;p38"/>
          <p:cNvSpPr txBox="1"/>
          <p:nvPr/>
        </p:nvSpPr>
        <p:spPr>
          <a:xfrm>
            <a:off x="6755734" y="4793789"/>
            <a:ext cx="2388266" cy="34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16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E59E2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www.fullproof.ai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E4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2D3E4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2" name="Google Shape;12;p30"/>
          <p:cNvSpPr txBox="1"/>
          <p:nvPr/>
        </p:nvSpPr>
        <p:spPr>
          <a:xfrm>
            <a:off x="6755734" y="4793789"/>
            <a:ext cx="2388266" cy="34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16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E59E2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www.fullproof.ai</a:t>
            </a: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svg"/><Relationship Id="rId4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049" y="406353"/>
            <a:ext cx="2128778" cy="339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" descr="A yellow and black logo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3817" y="3796936"/>
            <a:ext cx="1332807" cy="1346563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"/>
          <p:cNvSpPr txBox="1"/>
          <p:nvPr/>
        </p:nvSpPr>
        <p:spPr>
          <a:xfrm>
            <a:off x="495395" y="3637437"/>
            <a:ext cx="2782390" cy="31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16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E59E2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www.fullproof.ai</a:t>
            </a:r>
            <a:endParaRPr dirty="0"/>
          </a:p>
        </p:txBody>
      </p:sp>
      <p:sp>
        <p:nvSpPr>
          <p:cNvPr id="75" name="Google Shape;75;p2"/>
          <p:cNvSpPr/>
          <p:nvPr/>
        </p:nvSpPr>
        <p:spPr>
          <a:xfrm>
            <a:off x="2916195" y="1346564"/>
            <a:ext cx="6227806" cy="2010016"/>
          </a:xfrm>
          <a:prstGeom prst="rect">
            <a:avLst/>
          </a:prstGeom>
          <a:solidFill>
            <a:srgbClr val="2934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3221583" y="1595622"/>
            <a:ext cx="561702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Modern Deposition: 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Balancing Cognitive Load in Witness Testimony with AI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>
          <a:extLst>
            <a:ext uri="{FF2B5EF4-FFF2-40B4-BE49-F238E27FC236}">
              <a16:creationId xmlns:a16="http://schemas.microsoft.com/office/drawing/2014/main" id="{B97C0F12-BA4A-348D-52FB-9032A3A9D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21A1F26A-27C3-4F11-FEB0-90C24FF8FBF6}"/>
              </a:ext>
            </a:extLst>
          </p:cNvPr>
          <p:cNvSpPr/>
          <p:nvPr/>
        </p:nvSpPr>
        <p:spPr>
          <a:xfrm rot="10800000">
            <a:off x="3312975" y="1472624"/>
            <a:ext cx="2696419" cy="3257894"/>
          </a:xfrm>
          <a:prstGeom prst="round2SameRect">
            <a:avLst/>
          </a:prstGeom>
          <a:solidFill>
            <a:srgbClr val="3E4C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B5DC27-27A1-07A4-DD89-79B07C3278CF}"/>
              </a:ext>
            </a:extLst>
          </p:cNvPr>
          <p:cNvSpPr txBox="1"/>
          <p:nvPr/>
        </p:nvSpPr>
        <p:spPr>
          <a:xfrm>
            <a:off x="3341556" y="1473151"/>
            <a:ext cx="26964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EAB200"/>
                </a:solidFill>
                <a:latin typeface="Helvetica Neue" panose="020B0604020202020204" charset="0"/>
                <a:cs typeface="Helvetica Neue" panose="020B0604020202020204" charset="0"/>
              </a:rPr>
              <a:t>Live, in-deposition</a:t>
            </a:r>
          </a:p>
          <a:p>
            <a:pPr algn="ctr"/>
            <a:endParaRPr lang="en-US" sz="800" i="1" dirty="0">
              <a:solidFill>
                <a:srgbClr val="A27B00"/>
              </a:solidFill>
              <a:latin typeface="Helvetica Neue" panose="020B0604020202020204" charset="0"/>
              <a:cs typeface="Helvetica Neue" panose="020B0604020202020204" charset="0"/>
            </a:endParaRPr>
          </a:p>
          <a:p>
            <a:pPr marL="171450" indent="-171450">
              <a:lnSpc>
                <a:spcPct val="150000"/>
              </a:lnSpc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Helvetica Neue" panose="020B0604020202020204" charset="0"/>
                <a:cs typeface="Helvetica Neue" panose="020B0604020202020204" charset="0"/>
              </a:rPr>
              <a:t>Real-time transcription with analysis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Helvetica Neue" panose="020B0604020202020204" charset="0"/>
                <a:cs typeface="Helvetica Neue" panose="020B0604020202020204" charset="0"/>
              </a:rPr>
              <a:t>Contradiction flagging as the witness speaks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Helvetica Neue" panose="020B0604020202020204" charset="0"/>
                <a:cs typeface="Helvetica Neue" panose="020B0604020202020204" charset="0"/>
              </a:rPr>
              <a:t>Suggested follow-ups during examination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Helvetica Neue" panose="020B0604020202020204" charset="0"/>
                <a:cs typeface="Helvetica Neue" panose="020B0604020202020204" charset="0"/>
              </a:rPr>
              <a:t>Tracking exhibits and topic coverage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Helvetica Neue" panose="020B0604020202020204" charset="0"/>
                <a:cs typeface="Helvetica Neue" panose="020B0604020202020204" charset="0"/>
              </a:rPr>
              <a:t>The cognitive-load relief frontier</a:t>
            </a:r>
          </a:p>
          <a:p>
            <a:pPr algn="ctr"/>
            <a:endParaRPr lang="en-US" sz="1200" i="1" dirty="0">
              <a:solidFill>
                <a:srgbClr val="A27B00"/>
              </a:solidFill>
              <a:latin typeface="Helvetica Neue" panose="020B0604020202020204" charset="0"/>
              <a:cs typeface="Helvetica Neue" panose="020B0604020202020204" charset="0"/>
            </a:endParaRPr>
          </a:p>
          <a:p>
            <a:pPr algn="ctr"/>
            <a:r>
              <a:rPr lang="en-US" sz="1200" i="1" dirty="0">
                <a:solidFill>
                  <a:srgbClr val="EAB200"/>
                </a:solidFill>
                <a:latin typeface="Helvetica Neue" panose="020B0604020202020204" charset="0"/>
                <a:cs typeface="Helvetica Neue" panose="020B0604020202020204" charset="0"/>
              </a:rPr>
              <a:t>Use with care. Vet your tools.</a:t>
            </a:r>
          </a:p>
        </p:txBody>
      </p:sp>
      <p:sp>
        <p:nvSpPr>
          <p:cNvPr id="24" name="Rectangle: Top Corners Rounded 23">
            <a:extLst>
              <a:ext uri="{FF2B5EF4-FFF2-40B4-BE49-F238E27FC236}">
                <a16:creationId xmlns:a16="http://schemas.microsoft.com/office/drawing/2014/main" id="{1B0FA24F-D2BA-BE5A-0A44-055ECAFC9D9A}"/>
              </a:ext>
            </a:extLst>
          </p:cNvPr>
          <p:cNvSpPr/>
          <p:nvPr/>
        </p:nvSpPr>
        <p:spPr>
          <a:xfrm rot="10800000">
            <a:off x="6333972" y="1472625"/>
            <a:ext cx="2696419" cy="3257894"/>
          </a:xfrm>
          <a:prstGeom prst="round2SameRect">
            <a:avLst/>
          </a:prstGeom>
          <a:solidFill>
            <a:srgbClr val="3E4C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6C0B38D1-95B6-8DAA-F124-32CDE3F3D0D3}"/>
              </a:ext>
            </a:extLst>
          </p:cNvPr>
          <p:cNvSpPr/>
          <p:nvPr/>
        </p:nvSpPr>
        <p:spPr>
          <a:xfrm rot="10800000">
            <a:off x="323007" y="1472625"/>
            <a:ext cx="2696419" cy="3257894"/>
          </a:xfrm>
          <a:prstGeom prst="round2SameRect">
            <a:avLst/>
          </a:prstGeom>
          <a:solidFill>
            <a:srgbClr val="3E4C5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8" name="Google Shape;358;p19">
            <a:extLst>
              <a:ext uri="{FF2B5EF4-FFF2-40B4-BE49-F238E27FC236}">
                <a16:creationId xmlns:a16="http://schemas.microsoft.com/office/drawing/2014/main" id="{D9DB35B6-B591-7D9C-F0C3-755BD825F395}"/>
              </a:ext>
            </a:extLst>
          </p:cNvPr>
          <p:cNvSpPr txBox="1"/>
          <p:nvPr/>
        </p:nvSpPr>
        <p:spPr>
          <a:xfrm>
            <a:off x="125062" y="48445"/>
            <a:ext cx="889387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Helvetica Neue" panose="020B0604020202020204" charset="0"/>
                <a:ea typeface="Helvetica Neue"/>
                <a:cs typeface="Helvetica Neue" panose="020B0604020202020204" charset="0"/>
                <a:sym typeface="Helvetica Neue"/>
              </a:rPr>
              <a:t>Where AI Belongs…and Where It Doesn't</a:t>
            </a:r>
            <a:endParaRPr dirty="0">
              <a:latin typeface="Helvetica Neue" panose="020B0604020202020204" charset="0"/>
              <a:cs typeface="Helvetica Neue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77CA65-9502-A92D-C51F-F034AA6B1EBC}"/>
              </a:ext>
            </a:extLst>
          </p:cNvPr>
          <p:cNvSpPr txBox="1"/>
          <p:nvPr/>
        </p:nvSpPr>
        <p:spPr>
          <a:xfrm>
            <a:off x="6360103" y="1473151"/>
            <a:ext cx="260150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Helvetica Neue" panose="020B0604020202020204" charset="0"/>
                <a:cs typeface="Helvetica Neue" panose="020B0604020202020204" charset="0"/>
              </a:rPr>
              <a:t>Human judgment only</a:t>
            </a:r>
          </a:p>
          <a:p>
            <a:pPr algn="ctr"/>
            <a:endParaRPr lang="en-US" sz="800" i="1" dirty="0">
              <a:solidFill>
                <a:schemeClr val="bg1">
                  <a:lumMod val="85000"/>
                </a:schemeClr>
              </a:solidFill>
              <a:latin typeface="Helvetica Neue" panose="020B0604020202020204" charset="0"/>
              <a:cs typeface="Helvetica Neue" panose="020B0604020202020204" charset="0"/>
            </a:endParaRPr>
          </a:p>
          <a:p>
            <a:pPr marL="171450" indent="-171450">
              <a:lnSpc>
                <a:spcPct val="150000"/>
              </a:lnSpc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Helvetica Neue" panose="020B0604020202020204" charset="0"/>
                <a:cs typeface="Helvetica Neue" panose="020B0604020202020204" charset="0"/>
              </a:rPr>
              <a:t>Witness credibility assessment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Helvetica Neue" panose="020B0604020202020204" charset="0"/>
                <a:cs typeface="Helvetica Neue" panose="020B0604020202020204" charset="0"/>
              </a:rPr>
              <a:t>Strategic calls on push vs. drop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Helvetica Neue" panose="020B0604020202020204" charset="0"/>
                <a:cs typeface="Helvetica Neue" panose="020B0604020202020204" charset="0"/>
              </a:rPr>
              <a:t>Reading silence and body language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Helvetica Neue" panose="020B0604020202020204" charset="0"/>
                <a:cs typeface="Helvetica Neue" panose="020B0604020202020204" charset="0"/>
              </a:rPr>
              <a:t>The decision to dig or to cut losses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Helvetica Neue" panose="020B0604020202020204" charset="0"/>
                <a:cs typeface="Helvetica Neue" panose="020B0604020202020204" charset="0"/>
              </a:rPr>
              <a:t>Anything requiring years of feel</a:t>
            </a:r>
          </a:p>
          <a:p>
            <a:pPr algn="ctr"/>
            <a:endParaRPr lang="en-US" sz="1200" i="1" dirty="0">
              <a:solidFill>
                <a:srgbClr val="A40000"/>
              </a:solidFill>
              <a:latin typeface="Helvetica Neue" panose="020B0604020202020204" charset="0"/>
              <a:cs typeface="Helvetica Neue" panose="020B0604020202020204" charset="0"/>
            </a:endParaRPr>
          </a:p>
          <a:p>
            <a:pPr algn="ctr"/>
            <a:endParaRPr lang="en-US" sz="1200" i="1" dirty="0">
              <a:solidFill>
                <a:srgbClr val="A40000"/>
              </a:solidFill>
              <a:latin typeface="Helvetica Neue" panose="020B0604020202020204" charset="0"/>
              <a:cs typeface="Helvetica Neue" panose="020B0604020202020204" charset="0"/>
            </a:endParaRPr>
          </a:p>
          <a:p>
            <a:pPr algn="ctr"/>
            <a:endParaRPr lang="en-US" sz="1200" i="1" dirty="0">
              <a:solidFill>
                <a:srgbClr val="A40000"/>
              </a:solidFill>
              <a:latin typeface="Helvetica Neue" panose="020B0604020202020204" charset="0"/>
              <a:cs typeface="Helvetica Neue" panose="020B0604020202020204" charset="0"/>
            </a:endParaRPr>
          </a:p>
          <a:p>
            <a:pPr algn="ctr"/>
            <a:endParaRPr lang="en-US" sz="1200" i="1" dirty="0">
              <a:solidFill>
                <a:srgbClr val="A40000"/>
              </a:solidFill>
              <a:latin typeface="Helvetica Neue" panose="020B0604020202020204" charset="0"/>
              <a:cs typeface="Helvetica Neue" panose="020B0604020202020204" charset="0"/>
            </a:endParaRPr>
          </a:p>
          <a:p>
            <a:pPr algn="ctr"/>
            <a:r>
              <a:rPr lang="en-US" sz="12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Helvetica Neue" panose="020B0604020202020204" charset="0"/>
                <a:cs typeface="Helvetica Neue" panose="020B0604020202020204" charset="0"/>
              </a:rPr>
              <a:t>This is what you’re paid for.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1CB018-6EAC-AEA6-07D9-01A21EDDE962}"/>
              </a:ext>
            </a:extLst>
          </p:cNvPr>
          <p:cNvSpPr txBox="1"/>
          <p:nvPr/>
        </p:nvSpPr>
        <p:spPr>
          <a:xfrm>
            <a:off x="400038" y="1473151"/>
            <a:ext cx="250508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 Neue" panose="020B0604020202020204" charset="0"/>
                <a:cs typeface="Helvetica Neue" panose="020B0604020202020204" charset="0"/>
              </a:rPr>
              <a:t>Pre- and post-deposition</a:t>
            </a:r>
          </a:p>
          <a:p>
            <a:pPr algn="ctr"/>
            <a:endParaRPr lang="en-US" sz="800" i="1" dirty="0">
              <a:solidFill>
                <a:schemeClr val="accent6">
                  <a:lumMod val="75000"/>
                </a:schemeClr>
              </a:solidFill>
              <a:latin typeface="Helvetica Neue" panose="020B0604020202020204" charset="0"/>
              <a:cs typeface="Helvetica Neue" panose="020B0604020202020204" charset="0"/>
            </a:endParaRPr>
          </a:p>
          <a:p>
            <a:pPr marL="171450" indent="-171450">
              <a:lnSpc>
                <a:spcPct val="150000"/>
              </a:lnSpc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Helvetica Neue" panose="020B0604020202020204" charset="0"/>
                <a:cs typeface="Helvetica Neue" panose="020B0604020202020204" charset="0"/>
              </a:rPr>
              <a:t>Cross-referencing outlines against discovery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Helvetica Neue" panose="020B0604020202020204" charset="0"/>
                <a:cs typeface="Helvetica Neue" panose="020B0604020202020204" charset="0"/>
              </a:rPr>
              <a:t>Exhibit organization and indexing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Helvetica Neue" panose="020B0604020202020204" charset="0"/>
                <a:cs typeface="Helvetica Neue" panose="020B0604020202020204" charset="0"/>
              </a:rPr>
              <a:t>Witness background synthesis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Helvetica Neue" panose="020B0604020202020204" charset="0"/>
                <a:cs typeface="Helvetica Neue" panose="020B0604020202020204" charset="0"/>
              </a:rPr>
              <a:t>Transcript analysis after the fact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Helvetica Neue" panose="020B0604020202020204" charset="0"/>
                <a:cs typeface="Helvetica Neue" panose="020B0604020202020204" charset="0"/>
              </a:rPr>
              <a:t>Contradiction-spotting in produced documents</a:t>
            </a:r>
          </a:p>
          <a:p>
            <a:pPr algn="ctr"/>
            <a:endParaRPr lang="en-US" sz="1200" i="1" dirty="0">
              <a:solidFill>
                <a:schemeClr val="bg1">
                  <a:lumMod val="85000"/>
                </a:schemeClr>
              </a:solidFill>
              <a:latin typeface="Helvetica Neue" panose="020B0604020202020204" charset="0"/>
              <a:cs typeface="Helvetica Neue" panose="020B0604020202020204" charset="0"/>
            </a:endParaRPr>
          </a:p>
          <a:p>
            <a:pPr algn="ctr"/>
            <a:r>
              <a:rPr lang="en-US" sz="12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 Neue" panose="020B0604020202020204" charset="0"/>
                <a:cs typeface="Helvetica Neue" panose="020B0604020202020204" charset="0"/>
              </a:rPr>
              <a:t>Stakes of error: recoverable</a:t>
            </a:r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1DA0D176-9CD3-42CA-1313-A41997955C8E}"/>
              </a:ext>
            </a:extLst>
          </p:cNvPr>
          <p:cNvSpPr/>
          <p:nvPr/>
        </p:nvSpPr>
        <p:spPr>
          <a:xfrm>
            <a:off x="323007" y="1061201"/>
            <a:ext cx="2696420" cy="411950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" panose="020B0604020202020204" charset="0"/>
                <a:cs typeface="Helvetica Neue" panose="020B0604020202020204" charset="0"/>
              </a:rPr>
              <a:t>Belongs</a:t>
            </a:r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E330CC5F-CC6D-A95D-0432-EEF364485934}"/>
              </a:ext>
            </a:extLst>
          </p:cNvPr>
          <p:cNvSpPr/>
          <p:nvPr/>
        </p:nvSpPr>
        <p:spPr>
          <a:xfrm>
            <a:off x="3312981" y="1061201"/>
            <a:ext cx="2696413" cy="411950"/>
          </a:xfrm>
          <a:prstGeom prst="round2SameRect">
            <a:avLst/>
          </a:prstGeom>
          <a:solidFill>
            <a:srgbClr val="A27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" panose="020B0604020202020204" charset="0"/>
                <a:cs typeface="Helvetica Neue" panose="020B0604020202020204" charset="0"/>
              </a:rPr>
              <a:t>Emerging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618410-85BE-9BD3-504F-FFC9ACC573F6}"/>
              </a:ext>
            </a:extLst>
          </p:cNvPr>
          <p:cNvGrpSpPr/>
          <p:nvPr/>
        </p:nvGrpSpPr>
        <p:grpSpPr>
          <a:xfrm>
            <a:off x="29453" y="570305"/>
            <a:ext cx="751384" cy="790575"/>
            <a:chOff x="119773" y="808431"/>
            <a:chExt cx="751384" cy="79057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E8EE378-4257-1A64-DFF2-F5CB2C544195}"/>
                </a:ext>
              </a:extLst>
            </p:cNvPr>
            <p:cNvSpPr/>
            <p:nvPr/>
          </p:nvSpPr>
          <p:spPr>
            <a:xfrm>
              <a:off x="119773" y="808431"/>
              <a:ext cx="751384" cy="790575"/>
            </a:xfrm>
            <a:prstGeom prst="ellipse">
              <a:avLst/>
            </a:prstGeom>
            <a:solidFill>
              <a:srgbClr val="9DB2B9"/>
            </a:solidFill>
            <a:ln>
              <a:solidFill>
                <a:srgbClr val="29343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Graphic 2" descr="Checkmark with solid fill">
              <a:extLst>
                <a:ext uri="{FF2B5EF4-FFF2-40B4-BE49-F238E27FC236}">
                  <a16:creationId xmlns:a16="http://schemas.microsoft.com/office/drawing/2014/main" id="{B4EBF919-C44A-0079-135D-463BA8FF08E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29" y="922229"/>
              <a:ext cx="583072" cy="58307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36EECE1-4275-512B-0A36-A7355BA93DBD}"/>
              </a:ext>
            </a:extLst>
          </p:cNvPr>
          <p:cNvGrpSpPr/>
          <p:nvPr/>
        </p:nvGrpSpPr>
        <p:grpSpPr>
          <a:xfrm>
            <a:off x="3061182" y="570305"/>
            <a:ext cx="751384" cy="790575"/>
            <a:chOff x="2746774" y="614713"/>
            <a:chExt cx="751384" cy="79057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565C1EB-32E4-5F00-41B4-AA2655DE28FC}"/>
                </a:ext>
              </a:extLst>
            </p:cNvPr>
            <p:cNvSpPr/>
            <p:nvPr/>
          </p:nvSpPr>
          <p:spPr>
            <a:xfrm>
              <a:off x="2746774" y="614713"/>
              <a:ext cx="751384" cy="790575"/>
            </a:xfrm>
            <a:prstGeom prst="ellipse">
              <a:avLst/>
            </a:prstGeom>
            <a:solidFill>
              <a:srgbClr val="9DB2B9"/>
            </a:solidFill>
            <a:ln>
              <a:solidFill>
                <a:srgbClr val="29343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Graphic 6" descr="Upward trend with solid fill">
              <a:extLst>
                <a:ext uri="{FF2B5EF4-FFF2-40B4-BE49-F238E27FC236}">
                  <a16:creationId xmlns:a16="http://schemas.microsoft.com/office/drawing/2014/main" id="{0CE5AABA-322F-DAC0-F093-32C08376C71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30930" y="709482"/>
              <a:ext cx="583072" cy="583072"/>
            </a:xfrm>
            <a:prstGeom prst="rect">
              <a:avLst/>
            </a:prstGeom>
          </p:spPr>
        </p:pic>
      </p:grpSp>
      <p:sp>
        <p:nvSpPr>
          <p:cNvPr id="25" name="Google Shape;343;p17">
            <a:extLst>
              <a:ext uri="{FF2B5EF4-FFF2-40B4-BE49-F238E27FC236}">
                <a16:creationId xmlns:a16="http://schemas.microsoft.com/office/drawing/2014/main" id="{3CBA9603-B983-806E-27C0-7766439F15C5}"/>
              </a:ext>
            </a:extLst>
          </p:cNvPr>
          <p:cNvSpPr/>
          <p:nvPr/>
        </p:nvSpPr>
        <p:spPr>
          <a:xfrm>
            <a:off x="182394" y="4968644"/>
            <a:ext cx="4633800" cy="1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00"/>
              </a:lnSpc>
              <a:spcBef>
                <a:spcPts val="0"/>
              </a:spcBef>
              <a:spcAft>
                <a:spcPts val="0"/>
              </a:spcAft>
              <a:buClr>
                <a:srgbClr val="C6C6C6"/>
              </a:buClr>
              <a:buSzPts val="800"/>
              <a:buFont typeface="Inter Tight"/>
              <a:buNone/>
            </a:pPr>
            <a:r>
              <a:rPr lang="en-US" sz="700" b="0" i="0" u="none" strike="noStrike" cap="none" dirty="0">
                <a:solidFill>
                  <a:srgbClr val="C6C6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Private &amp; Confidential. Patent Pending. 2026 © FullProof Systems Inc. All Rights Reserved.</a:t>
            </a:r>
            <a:endParaRPr sz="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FF167CCA-4FFC-0A20-895D-7D0FCE3AEACE}"/>
              </a:ext>
            </a:extLst>
          </p:cNvPr>
          <p:cNvSpPr/>
          <p:nvPr/>
        </p:nvSpPr>
        <p:spPr>
          <a:xfrm>
            <a:off x="6333691" y="1061201"/>
            <a:ext cx="2696412" cy="411950"/>
          </a:xfrm>
          <a:prstGeom prst="round2Same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" panose="020B0604020202020204" charset="0"/>
                <a:cs typeface="Helvetica Neue" panose="020B0604020202020204" charset="0"/>
              </a:rPr>
              <a:t>Pass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B8C2AEA-CBB8-55FB-55A2-7219D76C4E9B}"/>
              </a:ext>
            </a:extLst>
          </p:cNvPr>
          <p:cNvGrpSpPr/>
          <p:nvPr/>
        </p:nvGrpSpPr>
        <p:grpSpPr>
          <a:xfrm>
            <a:off x="6109383" y="570305"/>
            <a:ext cx="751384" cy="790575"/>
            <a:chOff x="6109383" y="598051"/>
            <a:chExt cx="751384" cy="79057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D2042AC-D507-880A-0D86-C43BAFF93717}"/>
                </a:ext>
              </a:extLst>
            </p:cNvPr>
            <p:cNvSpPr/>
            <p:nvPr/>
          </p:nvSpPr>
          <p:spPr>
            <a:xfrm>
              <a:off x="6109383" y="598051"/>
              <a:ext cx="751384" cy="790575"/>
            </a:xfrm>
            <a:prstGeom prst="ellipse">
              <a:avLst/>
            </a:prstGeom>
            <a:solidFill>
              <a:srgbClr val="9DB2B9"/>
            </a:solidFill>
            <a:ln>
              <a:solidFill>
                <a:srgbClr val="29343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 descr="Badge Cross with solid fill">
              <a:extLst>
                <a:ext uri="{FF2B5EF4-FFF2-40B4-BE49-F238E27FC236}">
                  <a16:creationId xmlns:a16="http://schemas.microsoft.com/office/drawing/2014/main" id="{67DFCE3C-B527-CE32-C928-4C35C3BD89D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90364" y="704998"/>
              <a:ext cx="583072" cy="583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3478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7;p23">
            <a:extLst>
              <a:ext uri="{FF2B5EF4-FFF2-40B4-BE49-F238E27FC236}">
                <a16:creationId xmlns:a16="http://schemas.microsoft.com/office/drawing/2014/main" id="{499D0327-6F58-0FFF-D03B-5A43EE1D424B}"/>
              </a:ext>
            </a:extLst>
          </p:cNvPr>
          <p:cNvSpPr/>
          <p:nvPr/>
        </p:nvSpPr>
        <p:spPr>
          <a:xfrm>
            <a:off x="-10854" y="0"/>
            <a:ext cx="3744686" cy="5143500"/>
          </a:xfrm>
          <a:prstGeom prst="rect">
            <a:avLst/>
          </a:prstGeom>
          <a:solidFill>
            <a:srgbClr val="3E4C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2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394" y="182609"/>
            <a:ext cx="3070291" cy="27967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1"/>
          <p:cNvSpPr txBox="1"/>
          <p:nvPr/>
        </p:nvSpPr>
        <p:spPr>
          <a:xfrm>
            <a:off x="470294" y="1574189"/>
            <a:ext cx="2782391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Using AI in Depositions: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Staying on the Right Side of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Rules</a:t>
            </a:r>
            <a:endParaRPr dirty="0"/>
          </a:p>
        </p:txBody>
      </p:sp>
      <p:pic>
        <p:nvPicPr>
          <p:cNvPr id="380" name="Google Shape;380;p2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0381" y="243407"/>
            <a:ext cx="1355810" cy="2188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3DD3DB7-3BB4-777F-E17D-55ED68B95AC0}"/>
              </a:ext>
            </a:extLst>
          </p:cNvPr>
          <p:cNvSpPr/>
          <p:nvPr/>
        </p:nvSpPr>
        <p:spPr>
          <a:xfrm>
            <a:off x="5833003" y="921879"/>
            <a:ext cx="2539884" cy="1028541"/>
          </a:xfrm>
          <a:prstGeom prst="roundRect">
            <a:avLst/>
          </a:prstGeom>
          <a:solidFill>
            <a:srgbClr val="F2A824"/>
          </a:solidFill>
          <a:ln>
            <a:solidFill>
              <a:srgbClr val="F2A824"/>
            </a:solidFill>
          </a:ln>
          <a:effectLst>
            <a:glow rad="101600">
              <a:srgbClr val="F2A824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29343E"/>
                </a:solidFill>
                <a:latin typeface="Helvetica Neue" panose="020B0604020202020204" charset="0"/>
                <a:cs typeface="Helvetica Neue" panose="020B0604020202020204" charset="0"/>
              </a:rPr>
              <a:t>Treat it as a work product.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DAE02E-08C1-1B9B-B2B6-07CE8BB34F3B}"/>
              </a:ext>
            </a:extLst>
          </p:cNvPr>
          <p:cNvSpPr/>
          <p:nvPr/>
        </p:nvSpPr>
        <p:spPr>
          <a:xfrm>
            <a:off x="4067908" y="1895206"/>
            <a:ext cx="2851388" cy="1028541"/>
          </a:xfrm>
          <a:prstGeom prst="roundRect">
            <a:avLst/>
          </a:prstGeom>
          <a:solidFill>
            <a:srgbClr val="F2A824"/>
          </a:solidFill>
          <a:ln>
            <a:solidFill>
              <a:srgbClr val="F2A824"/>
            </a:solidFill>
          </a:ln>
          <a:effectLst>
            <a:glow rad="101600">
              <a:srgbClr val="F2A824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29343E"/>
                </a:solidFill>
                <a:latin typeface="Helvetica Neue" panose="020B0604020202020204" charset="0"/>
                <a:cs typeface="Helvetica Neue" panose="020B0604020202020204" charset="0"/>
              </a:rPr>
              <a:t>Keep the output on your side of the table.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C7B8F9-FD72-58E5-5F7F-F1292D39E4D3}"/>
              </a:ext>
            </a:extLst>
          </p:cNvPr>
          <p:cNvSpPr/>
          <p:nvPr/>
        </p:nvSpPr>
        <p:spPr>
          <a:xfrm>
            <a:off x="6527205" y="2678810"/>
            <a:ext cx="2237774" cy="1028541"/>
          </a:xfrm>
          <a:prstGeom prst="roundRect">
            <a:avLst/>
          </a:prstGeom>
          <a:solidFill>
            <a:srgbClr val="F2A824"/>
          </a:solidFill>
          <a:ln>
            <a:solidFill>
              <a:srgbClr val="F2A824"/>
            </a:solidFill>
          </a:ln>
          <a:effectLst>
            <a:glow rad="101600">
              <a:srgbClr val="F2A824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29343E"/>
                </a:solidFill>
                <a:latin typeface="Helvetica Neue" panose="020B0604020202020204" charset="0"/>
                <a:cs typeface="Helvetica Neue" panose="020B0604020202020204" charset="0"/>
              </a:rPr>
              <a:t>Be transparent about transcription.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5ECF8E-9407-A83D-7ADF-515D80975A89}"/>
              </a:ext>
            </a:extLst>
          </p:cNvPr>
          <p:cNvSpPr/>
          <p:nvPr/>
        </p:nvSpPr>
        <p:spPr>
          <a:xfrm>
            <a:off x="4717071" y="3652013"/>
            <a:ext cx="2657974" cy="973327"/>
          </a:xfrm>
          <a:prstGeom prst="roundRect">
            <a:avLst/>
          </a:prstGeom>
          <a:solidFill>
            <a:srgbClr val="F2A824"/>
          </a:solidFill>
          <a:ln>
            <a:solidFill>
              <a:srgbClr val="F2A824"/>
            </a:solidFill>
          </a:ln>
          <a:effectLst>
            <a:glow rad="101600">
              <a:srgbClr val="F2A824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29343E"/>
                </a:solidFill>
                <a:latin typeface="Helvetica Neue" panose="020B0604020202020204" charset="0"/>
                <a:cs typeface="Helvetica Neue" panose="020B0604020202020204" charset="0"/>
              </a:rPr>
              <a:t>The court reporter’s transcript is the record.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3"/>
          <p:cNvSpPr/>
          <p:nvPr/>
        </p:nvSpPr>
        <p:spPr>
          <a:xfrm>
            <a:off x="5399314" y="0"/>
            <a:ext cx="3744686" cy="5143500"/>
          </a:xfrm>
          <a:prstGeom prst="rect">
            <a:avLst/>
          </a:prstGeom>
          <a:solidFill>
            <a:srgbClr val="3E4C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8" name="Google Shape;398;p2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394" y="182609"/>
            <a:ext cx="3070291" cy="2796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9" name="Google Shape;399;p23"/>
          <p:cNvCxnSpPr/>
          <p:nvPr/>
        </p:nvCxnSpPr>
        <p:spPr>
          <a:xfrm>
            <a:off x="884619" y="759426"/>
            <a:ext cx="892681" cy="0"/>
          </a:xfrm>
          <a:prstGeom prst="straightConnector1">
            <a:avLst/>
          </a:prstGeom>
          <a:noFill/>
          <a:ln w="38100" cap="flat" cmpd="sng">
            <a:solidFill>
              <a:srgbClr val="F2A82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00" name="Google Shape;400;p23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0381" y="243407"/>
            <a:ext cx="1355810" cy="218872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3"/>
          <p:cNvSpPr txBox="1"/>
          <p:nvPr/>
        </p:nvSpPr>
        <p:spPr>
          <a:xfrm>
            <a:off x="780111" y="978482"/>
            <a:ext cx="4427700" cy="3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bg1">
                    <a:lumMod val="9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lawyers who thrive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bg1">
                    <a:lumMod val="9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the next decade will achieve balance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bg1">
                  <a:lumMod val="9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>
                <a:solidFill>
                  <a:schemeClr val="bg1">
                    <a:lumMod val="9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</a:t>
            </a:r>
            <a:r>
              <a:rPr lang="en-US" sz="1600" b="0" i="1" u="none" strike="noStrike" cap="none" dirty="0">
                <a:solidFill>
                  <a:schemeClr val="bg1">
                    <a:lumMod val="9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won’t be the ones who resist AI.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>
                <a:solidFill>
                  <a:schemeClr val="bg1">
                    <a:lumMod val="9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they also </a:t>
            </a:r>
            <a:r>
              <a:rPr lang="en-US" sz="1600" b="0" i="1" u="none" strike="noStrike" cap="none" dirty="0">
                <a:solidFill>
                  <a:schemeClr val="bg1">
                    <a:lumMod val="9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won’t be the ones who outsource</a:t>
            </a:r>
            <a:r>
              <a:rPr lang="en-US" sz="1600" i="1" dirty="0">
                <a:solidFill>
                  <a:schemeClr val="bg1">
                    <a:lumMod val="9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1" u="none" strike="noStrike" cap="none" dirty="0">
                <a:solidFill>
                  <a:schemeClr val="bg1">
                    <a:lumMod val="9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their judgment to it.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2A8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They’ll be the ones who understand the craft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2A8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deeply enough to know exactly where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2A8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second chair – human or machine –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2A8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earns its seat at the table.</a:t>
            </a:r>
            <a:endParaRPr sz="1400" b="0" i="0" u="none" strike="noStrike" cap="none" dirty="0">
              <a:solidFill>
                <a:srgbClr val="F2A82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02" name="Google Shape;402;p23"/>
          <p:cNvCxnSpPr/>
          <p:nvPr/>
        </p:nvCxnSpPr>
        <p:spPr>
          <a:xfrm>
            <a:off x="884619" y="4622339"/>
            <a:ext cx="892681" cy="0"/>
          </a:xfrm>
          <a:prstGeom prst="straightConnector1">
            <a:avLst/>
          </a:prstGeom>
          <a:noFill/>
          <a:ln w="38100" cap="flat" cmpd="sng">
            <a:solidFill>
              <a:srgbClr val="F2A82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03" name="Google Shape;403;p23"/>
          <p:cNvPicPr preferRelativeResize="0"/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7035" y="1718866"/>
            <a:ext cx="3363180" cy="1891789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3"/>
          <p:cNvSpPr txBox="1"/>
          <p:nvPr/>
        </p:nvSpPr>
        <p:spPr>
          <a:xfrm>
            <a:off x="6755734" y="4793789"/>
            <a:ext cx="2388266" cy="34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16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E59E2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www.fullproof.ai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5"/>
          <p:cNvSpPr txBox="1"/>
          <p:nvPr/>
        </p:nvSpPr>
        <p:spPr>
          <a:xfrm>
            <a:off x="2644346" y="1653393"/>
            <a:ext cx="3855308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bg1">
                    <a:lumMod val="9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That’s the power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bg1">
                    <a:lumMod val="9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depositions.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 u="none" strike="noStrike" cap="none" dirty="0">
                <a:solidFill>
                  <a:srgbClr val="F2A8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it shouldn’t take twenty years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 u="none" strike="noStrike" cap="none" dirty="0">
                <a:solidFill>
                  <a:srgbClr val="F2A8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practice and luck to get there.</a:t>
            </a:r>
            <a:endParaRPr sz="1400" b="0" i="1" u="none" strike="noStrike" cap="none" dirty="0">
              <a:solidFill>
                <a:srgbClr val="F2A82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21" name="Google Shape;421;p25"/>
          <p:cNvCxnSpPr/>
          <p:nvPr/>
        </p:nvCxnSpPr>
        <p:spPr>
          <a:xfrm>
            <a:off x="4141573" y="1369599"/>
            <a:ext cx="860854" cy="0"/>
          </a:xfrm>
          <a:prstGeom prst="straightConnector1">
            <a:avLst/>
          </a:prstGeom>
          <a:noFill/>
          <a:ln w="38100" cap="flat" cmpd="sng">
            <a:solidFill>
              <a:srgbClr val="F2A82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22" name="Google Shape;422;p2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0381" y="243407"/>
            <a:ext cx="1355810" cy="2188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25"/>
          <p:cNvCxnSpPr/>
          <p:nvPr/>
        </p:nvCxnSpPr>
        <p:spPr>
          <a:xfrm>
            <a:off x="4141573" y="4030068"/>
            <a:ext cx="860854" cy="0"/>
          </a:xfrm>
          <a:prstGeom prst="straightConnector1">
            <a:avLst/>
          </a:prstGeom>
          <a:noFill/>
          <a:ln w="38100" cap="flat" cmpd="sng">
            <a:solidFill>
              <a:srgbClr val="F2A82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7"/>
          <p:cNvSpPr/>
          <p:nvPr/>
        </p:nvSpPr>
        <p:spPr>
          <a:xfrm>
            <a:off x="5399314" y="0"/>
            <a:ext cx="3744686" cy="5143500"/>
          </a:xfrm>
          <a:prstGeom prst="rect">
            <a:avLst/>
          </a:prstGeom>
          <a:solidFill>
            <a:srgbClr val="3E4C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0" name="Google Shape;450;p2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8960" y="2948505"/>
            <a:ext cx="406788" cy="406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27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9500" y="3021181"/>
            <a:ext cx="273600" cy="27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2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8960" y="3510204"/>
            <a:ext cx="406788" cy="406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27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5838" y="3577160"/>
            <a:ext cx="279338" cy="279669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27"/>
          <p:cNvSpPr/>
          <p:nvPr/>
        </p:nvSpPr>
        <p:spPr>
          <a:xfrm>
            <a:off x="6272747" y="3079369"/>
            <a:ext cx="1649002" cy="127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7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Inter Tight"/>
              <a:buNone/>
            </a:pPr>
            <a:r>
              <a:rPr lang="en-US" sz="1600" b="0" i="0" u="none" strike="noStrike" cap="none" dirty="0">
                <a:solidFill>
                  <a:schemeClr val="bg1">
                    <a:lumMod val="9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neda@fullproof.ai</a:t>
            </a:r>
            <a:endParaRPr sz="1600" b="0" i="0" u="none" strike="noStrike" cap="none" dirty="0">
              <a:solidFill>
                <a:schemeClr val="bg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7"/>
          <p:cNvSpPr/>
          <p:nvPr/>
        </p:nvSpPr>
        <p:spPr>
          <a:xfrm>
            <a:off x="6272747" y="3634993"/>
            <a:ext cx="1897062" cy="127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7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Inter Tight"/>
              <a:buNone/>
            </a:pPr>
            <a:r>
              <a:rPr lang="en-US" sz="1600" b="0" i="0" u="none" strike="noStrike" cap="none" dirty="0">
                <a:solidFill>
                  <a:schemeClr val="bg1">
                    <a:lumMod val="9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neda-mansoorian24</a:t>
            </a:r>
            <a:endParaRPr sz="1600" b="0" i="0" u="none" strike="noStrike" cap="none" dirty="0">
              <a:solidFill>
                <a:schemeClr val="bg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7"/>
          <p:cNvSpPr/>
          <p:nvPr/>
        </p:nvSpPr>
        <p:spPr>
          <a:xfrm>
            <a:off x="188473" y="2702169"/>
            <a:ext cx="1380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7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Inter Tight"/>
              <a:buNone/>
            </a:pP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7" name="Google Shape;457;p27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4518" y="341216"/>
            <a:ext cx="2141726" cy="31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7" descr="A yellow and black logo&#10;&#10;AI-generated content may be incorrect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816" y="2324174"/>
            <a:ext cx="2790526" cy="2819326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27"/>
          <p:cNvSpPr/>
          <p:nvPr/>
        </p:nvSpPr>
        <p:spPr>
          <a:xfrm>
            <a:off x="2627233" y="4990954"/>
            <a:ext cx="4633800" cy="1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00"/>
              </a:lnSpc>
              <a:spcBef>
                <a:spcPts val="0"/>
              </a:spcBef>
              <a:spcAft>
                <a:spcPts val="0"/>
              </a:spcAft>
              <a:buClr>
                <a:srgbClr val="C6C6C6"/>
              </a:buClr>
              <a:buSzPts val="800"/>
              <a:buFont typeface="Inter Tight"/>
              <a:buNone/>
            </a:pPr>
            <a:r>
              <a:rPr lang="en-US" sz="700" b="0" i="0" u="none" strike="noStrike" cap="none" dirty="0">
                <a:solidFill>
                  <a:srgbClr val="C6C6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Private &amp; Confidential. Patent Pending. 2026 © FullProof Systems Inc. All Rights Reserved.</a:t>
            </a:r>
            <a:endParaRPr sz="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27"/>
          <p:cNvSpPr txBox="1"/>
          <p:nvPr/>
        </p:nvSpPr>
        <p:spPr>
          <a:xfrm>
            <a:off x="5326281" y="3983948"/>
            <a:ext cx="2782390" cy="41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16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E59E2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www.fullproof.ai</a:t>
            </a:r>
            <a:endParaRPr dirty="0"/>
          </a:p>
        </p:txBody>
      </p:sp>
      <p:pic>
        <p:nvPicPr>
          <p:cNvPr id="461" name="Google Shape;461;p27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38269" y="1062985"/>
            <a:ext cx="1268955" cy="1261189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27"/>
          <p:cNvSpPr/>
          <p:nvPr/>
        </p:nvSpPr>
        <p:spPr>
          <a:xfrm>
            <a:off x="5758960" y="2427095"/>
            <a:ext cx="31188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3E4C5B"/>
              </a:buClr>
              <a:buSzPts val="1900"/>
              <a:buFont typeface="Inter Tight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Neda Mansoorian</a:t>
            </a:r>
            <a:endParaRPr sz="24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4">
            <a:extLst>
              <a:ext uri="{FF2B5EF4-FFF2-40B4-BE49-F238E27FC236}">
                <a16:creationId xmlns:a16="http://schemas.microsoft.com/office/drawing/2014/main" id="{0603D914-EACF-AC1E-4070-8D053618FDA2}"/>
              </a:ext>
            </a:extLst>
          </p:cNvPr>
          <p:cNvSpPr/>
          <p:nvPr/>
        </p:nvSpPr>
        <p:spPr>
          <a:xfrm>
            <a:off x="6981463" y="3379121"/>
            <a:ext cx="1438620" cy="1071572"/>
          </a:xfrm>
          <a:prstGeom prst="rect">
            <a:avLst/>
          </a:prstGeom>
          <a:solidFill>
            <a:srgbClr val="F2A8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24;p4">
            <a:extLst>
              <a:ext uri="{FF2B5EF4-FFF2-40B4-BE49-F238E27FC236}">
                <a16:creationId xmlns:a16="http://schemas.microsoft.com/office/drawing/2014/main" id="{86CFFF4F-D66D-D595-9CAB-646F0D2A7415}"/>
              </a:ext>
            </a:extLst>
          </p:cNvPr>
          <p:cNvSpPr/>
          <p:nvPr/>
        </p:nvSpPr>
        <p:spPr>
          <a:xfrm>
            <a:off x="5470912" y="3379121"/>
            <a:ext cx="1438620" cy="1071572"/>
          </a:xfrm>
          <a:prstGeom prst="rect">
            <a:avLst/>
          </a:prstGeom>
          <a:solidFill>
            <a:srgbClr val="F2A8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24;p4">
            <a:extLst>
              <a:ext uri="{FF2B5EF4-FFF2-40B4-BE49-F238E27FC236}">
                <a16:creationId xmlns:a16="http://schemas.microsoft.com/office/drawing/2014/main" id="{03087F6C-F118-3188-1FC5-AA203E612775}"/>
              </a:ext>
            </a:extLst>
          </p:cNvPr>
          <p:cNvSpPr/>
          <p:nvPr/>
        </p:nvSpPr>
        <p:spPr>
          <a:xfrm>
            <a:off x="3959230" y="3381467"/>
            <a:ext cx="1438620" cy="1071572"/>
          </a:xfrm>
          <a:prstGeom prst="rect">
            <a:avLst/>
          </a:prstGeom>
          <a:solidFill>
            <a:srgbClr val="F2A8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24;p4">
            <a:extLst>
              <a:ext uri="{FF2B5EF4-FFF2-40B4-BE49-F238E27FC236}">
                <a16:creationId xmlns:a16="http://schemas.microsoft.com/office/drawing/2014/main" id="{F34EEED8-B19E-D8B2-601F-AE0364FDA7C5}"/>
              </a:ext>
            </a:extLst>
          </p:cNvPr>
          <p:cNvSpPr/>
          <p:nvPr/>
        </p:nvSpPr>
        <p:spPr>
          <a:xfrm>
            <a:off x="939257" y="3383691"/>
            <a:ext cx="1438620" cy="1071572"/>
          </a:xfrm>
          <a:prstGeom prst="rect">
            <a:avLst/>
          </a:prstGeom>
          <a:solidFill>
            <a:srgbClr val="F2A8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394" y="182609"/>
            <a:ext cx="3070291" cy="27967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/>
          <p:nvPr/>
        </p:nvSpPr>
        <p:spPr>
          <a:xfrm>
            <a:off x="125062" y="4976849"/>
            <a:ext cx="4633800" cy="1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00"/>
              </a:lnSpc>
              <a:spcBef>
                <a:spcPts val="0"/>
              </a:spcBef>
              <a:spcAft>
                <a:spcPts val="0"/>
              </a:spcAft>
              <a:buClr>
                <a:srgbClr val="C6C6C6"/>
              </a:buClr>
              <a:buSzPts val="800"/>
              <a:buFont typeface="Inter Tight"/>
              <a:buNone/>
            </a:pPr>
            <a:r>
              <a:rPr lang="en-US" sz="700" b="0" i="0" u="none" strike="noStrike" cap="none" dirty="0">
                <a:solidFill>
                  <a:srgbClr val="C6C6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Private &amp; Confidential. Patent Pending. 2026 © FullProof Systems Inc. All Rights Reserved.</a:t>
            </a:r>
            <a:endParaRPr sz="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80806" y="55973"/>
            <a:ext cx="8893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Evolution of Legal Technology</a:t>
            </a:r>
            <a:endParaRPr dirty="0"/>
          </a:p>
        </p:txBody>
      </p:sp>
      <p:sp>
        <p:nvSpPr>
          <p:cNvPr id="120" name="Google Shape;120;p4"/>
          <p:cNvSpPr txBox="1"/>
          <p:nvPr/>
        </p:nvSpPr>
        <p:spPr>
          <a:xfrm>
            <a:off x="1016804" y="748800"/>
            <a:ext cx="46338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200" b="0" i="0" u="none" strike="noStrike" cap="none" dirty="0">
                <a:solidFill>
                  <a:srgbClr val="E59E2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Lawyers Aren’t Slow to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200" b="0" i="0" u="none" strike="noStrike" cap="none" dirty="0">
                <a:solidFill>
                  <a:srgbClr val="E59E2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Adopt Tech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200" b="0" i="0" u="none" strike="noStrike" cap="none" dirty="0">
                <a:solidFill>
                  <a:srgbClr val="E59E2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r>
              <a:rPr lang="en-US" sz="2200" b="1" i="0" u="none" strike="noStrike" cap="none" dirty="0">
                <a:solidFill>
                  <a:srgbClr val="E59E2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It’s Useful</a:t>
            </a:r>
            <a:endParaRPr dirty="0"/>
          </a:p>
        </p:txBody>
      </p:sp>
      <p:sp>
        <p:nvSpPr>
          <p:cNvPr id="123" name="Google Shape;123;p4"/>
          <p:cNvSpPr/>
          <p:nvPr/>
        </p:nvSpPr>
        <p:spPr>
          <a:xfrm>
            <a:off x="939258" y="2074228"/>
            <a:ext cx="1438620" cy="1625600"/>
          </a:xfrm>
          <a:custGeom>
            <a:avLst/>
            <a:gdLst/>
            <a:ahLst/>
            <a:cxnLst/>
            <a:rect l="l" t="t" r="r" b="b"/>
            <a:pathLst>
              <a:path w="1438620" h="1625600" extrusionOk="0">
                <a:moveTo>
                  <a:pt x="0" y="239775"/>
                </a:moveTo>
                <a:cubicBezTo>
                  <a:pt x="0" y="107351"/>
                  <a:pt x="107351" y="0"/>
                  <a:pt x="239775" y="0"/>
                </a:cubicBezTo>
                <a:lnTo>
                  <a:pt x="1198845" y="0"/>
                </a:lnTo>
                <a:cubicBezTo>
                  <a:pt x="1331269" y="0"/>
                  <a:pt x="1438620" y="107351"/>
                  <a:pt x="1438620" y="239775"/>
                </a:cubicBezTo>
                <a:lnTo>
                  <a:pt x="1438620" y="1385825"/>
                </a:lnTo>
                <a:cubicBezTo>
                  <a:pt x="1438620" y="1518249"/>
                  <a:pt x="1331269" y="1625600"/>
                  <a:pt x="1198845" y="1625600"/>
                </a:cubicBezTo>
                <a:lnTo>
                  <a:pt x="239775" y="1625600"/>
                </a:lnTo>
                <a:cubicBezTo>
                  <a:pt x="107351" y="1625600"/>
                  <a:pt x="0" y="1518249"/>
                  <a:pt x="0" y="1385825"/>
                </a:cubicBezTo>
                <a:lnTo>
                  <a:pt x="0" y="239775"/>
                </a:lnTo>
                <a:close/>
              </a:path>
            </a:pathLst>
          </a:custGeom>
          <a:solidFill>
            <a:srgbClr val="F2A824"/>
          </a:solidFill>
          <a:ln>
            <a:noFill/>
          </a:ln>
        </p:spPr>
        <p:txBody>
          <a:bodyPr spcFirstLastPara="1" wrap="square" lIns="127375" tIns="127375" rIns="127375" bIns="1273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1" u="none" strike="noStrike" cap="none" dirty="0">
                <a:solidFill>
                  <a:srgbClr val="2934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Fax Machines &amp; Handwritten Timesheets</a:t>
            </a:r>
            <a:endParaRPr dirty="0"/>
          </a:p>
        </p:txBody>
      </p:sp>
      <p:sp>
        <p:nvSpPr>
          <p:cNvPr id="124" name="Google Shape;124;p4"/>
          <p:cNvSpPr/>
          <p:nvPr/>
        </p:nvSpPr>
        <p:spPr>
          <a:xfrm>
            <a:off x="2448035" y="3383691"/>
            <a:ext cx="1438620" cy="1071572"/>
          </a:xfrm>
          <a:prstGeom prst="rect">
            <a:avLst/>
          </a:prstGeom>
          <a:solidFill>
            <a:srgbClr val="F2A8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2449809" y="2074228"/>
            <a:ext cx="1438620" cy="1625600"/>
          </a:xfrm>
          <a:custGeom>
            <a:avLst/>
            <a:gdLst/>
            <a:ahLst/>
            <a:cxnLst/>
            <a:rect l="l" t="t" r="r" b="b"/>
            <a:pathLst>
              <a:path w="1438620" h="1625600" extrusionOk="0">
                <a:moveTo>
                  <a:pt x="0" y="239775"/>
                </a:moveTo>
                <a:cubicBezTo>
                  <a:pt x="0" y="107351"/>
                  <a:pt x="107351" y="0"/>
                  <a:pt x="239775" y="0"/>
                </a:cubicBezTo>
                <a:lnTo>
                  <a:pt x="1198845" y="0"/>
                </a:lnTo>
                <a:cubicBezTo>
                  <a:pt x="1331269" y="0"/>
                  <a:pt x="1438620" y="107351"/>
                  <a:pt x="1438620" y="239775"/>
                </a:cubicBezTo>
                <a:lnTo>
                  <a:pt x="1438620" y="1385825"/>
                </a:lnTo>
                <a:cubicBezTo>
                  <a:pt x="1438620" y="1518249"/>
                  <a:pt x="1331269" y="1625600"/>
                  <a:pt x="1198845" y="1625600"/>
                </a:cubicBezTo>
                <a:lnTo>
                  <a:pt x="239775" y="1625600"/>
                </a:lnTo>
                <a:cubicBezTo>
                  <a:pt x="107351" y="1625600"/>
                  <a:pt x="0" y="1518249"/>
                  <a:pt x="0" y="1385825"/>
                </a:cubicBezTo>
                <a:lnTo>
                  <a:pt x="0" y="239775"/>
                </a:lnTo>
                <a:close/>
              </a:path>
            </a:pathLst>
          </a:custGeom>
          <a:solidFill>
            <a:srgbClr val="F2A824"/>
          </a:solidFill>
          <a:ln>
            <a:noFill/>
          </a:ln>
        </p:spPr>
        <p:txBody>
          <a:bodyPr spcFirstLastPara="1" wrap="square" lIns="127375" tIns="127375" rIns="127375" bIns="1273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1" u="none" strike="noStrike" cap="none" dirty="0">
                <a:solidFill>
                  <a:srgbClr val="2934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Banker Boxes, Floppy Disks, &amp; Dictation Recorders</a:t>
            </a:r>
            <a:endParaRPr dirty="0"/>
          </a:p>
        </p:txBody>
      </p:sp>
      <p:sp>
        <p:nvSpPr>
          <p:cNvPr id="126" name="Google Shape;126;p4"/>
          <p:cNvSpPr/>
          <p:nvPr/>
        </p:nvSpPr>
        <p:spPr>
          <a:xfrm>
            <a:off x="3960360" y="2074228"/>
            <a:ext cx="1438620" cy="1625600"/>
          </a:xfrm>
          <a:custGeom>
            <a:avLst/>
            <a:gdLst/>
            <a:ahLst/>
            <a:cxnLst/>
            <a:rect l="l" t="t" r="r" b="b"/>
            <a:pathLst>
              <a:path w="1438620" h="1625600" extrusionOk="0">
                <a:moveTo>
                  <a:pt x="0" y="239775"/>
                </a:moveTo>
                <a:cubicBezTo>
                  <a:pt x="0" y="107351"/>
                  <a:pt x="107351" y="0"/>
                  <a:pt x="239775" y="0"/>
                </a:cubicBezTo>
                <a:lnTo>
                  <a:pt x="1198845" y="0"/>
                </a:lnTo>
                <a:cubicBezTo>
                  <a:pt x="1331269" y="0"/>
                  <a:pt x="1438620" y="107351"/>
                  <a:pt x="1438620" y="239775"/>
                </a:cubicBezTo>
                <a:lnTo>
                  <a:pt x="1438620" y="1385825"/>
                </a:lnTo>
                <a:cubicBezTo>
                  <a:pt x="1438620" y="1518249"/>
                  <a:pt x="1331269" y="1625600"/>
                  <a:pt x="1198845" y="1625600"/>
                </a:cubicBezTo>
                <a:lnTo>
                  <a:pt x="239775" y="1625600"/>
                </a:lnTo>
                <a:cubicBezTo>
                  <a:pt x="107351" y="1625600"/>
                  <a:pt x="0" y="1518249"/>
                  <a:pt x="0" y="1385825"/>
                </a:cubicBezTo>
                <a:lnTo>
                  <a:pt x="0" y="239775"/>
                </a:lnTo>
                <a:close/>
              </a:path>
            </a:pathLst>
          </a:custGeom>
          <a:solidFill>
            <a:srgbClr val="F2A824"/>
          </a:solidFill>
          <a:ln>
            <a:noFill/>
          </a:ln>
        </p:spPr>
        <p:txBody>
          <a:bodyPr spcFirstLastPara="1" wrap="square" lIns="127375" tIns="127375" rIns="127375" bIns="1273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1" u="none" strike="noStrike" cap="none" dirty="0">
                <a:solidFill>
                  <a:srgbClr val="2934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Blackberry, Email, &amp; E-Discovery</a:t>
            </a:r>
            <a:endParaRPr dirty="0"/>
          </a:p>
        </p:txBody>
      </p:sp>
      <p:sp>
        <p:nvSpPr>
          <p:cNvPr id="127" name="Google Shape;127;p4"/>
          <p:cNvSpPr/>
          <p:nvPr/>
        </p:nvSpPr>
        <p:spPr>
          <a:xfrm>
            <a:off x="5470912" y="2074228"/>
            <a:ext cx="1438620" cy="1625600"/>
          </a:xfrm>
          <a:custGeom>
            <a:avLst/>
            <a:gdLst/>
            <a:ahLst/>
            <a:cxnLst/>
            <a:rect l="l" t="t" r="r" b="b"/>
            <a:pathLst>
              <a:path w="1438620" h="1625600" extrusionOk="0">
                <a:moveTo>
                  <a:pt x="0" y="239775"/>
                </a:moveTo>
                <a:cubicBezTo>
                  <a:pt x="0" y="107351"/>
                  <a:pt x="107351" y="0"/>
                  <a:pt x="239775" y="0"/>
                </a:cubicBezTo>
                <a:lnTo>
                  <a:pt x="1198845" y="0"/>
                </a:lnTo>
                <a:cubicBezTo>
                  <a:pt x="1331269" y="0"/>
                  <a:pt x="1438620" y="107351"/>
                  <a:pt x="1438620" y="239775"/>
                </a:cubicBezTo>
                <a:lnTo>
                  <a:pt x="1438620" y="1385825"/>
                </a:lnTo>
                <a:cubicBezTo>
                  <a:pt x="1438620" y="1518249"/>
                  <a:pt x="1331269" y="1625600"/>
                  <a:pt x="1198845" y="1625600"/>
                </a:cubicBezTo>
                <a:lnTo>
                  <a:pt x="239775" y="1625600"/>
                </a:lnTo>
                <a:cubicBezTo>
                  <a:pt x="107351" y="1625600"/>
                  <a:pt x="0" y="1518249"/>
                  <a:pt x="0" y="1385825"/>
                </a:cubicBezTo>
                <a:lnTo>
                  <a:pt x="0" y="239775"/>
                </a:lnTo>
                <a:close/>
              </a:path>
            </a:pathLst>
          </a:custGeom>
          <a:solidFill>
            <a:srgbClr val="F2A824"/>
          </a:solidFill>
          <a:ln>
            <a:noFill/>
          </a:ln>
        </p:spPr>
        <p:txBody>
          <a:bodyPr spcFirstLastPara="1" wrap="square" lIns="127375" tIns="127375" rIns="127375" bIns="1273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1" u="none" strike="noStrike" cap="none" dirty="0">
                <a:solidFill>
                  <a:srgbClr val="2934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Virtual Court Appearances &amp; Depositions</a:t>
            </a:r>
            <a:endParaRPr dirty="0"/>
          </a:p>
        </p:txBody>
      </p:sp>
      <p:sp>
        <p:nvSpPr>
          <p:cNvPr id="128" name="Google Shape;128;p4"/>
          <p:cNvSpPr/>
          <p:nvPr/>
        </p:nvSpPr>
        <p:spPr>
          <a:xfrm>
            <a:off x="6981463" y="2074228"/>
            <a:ext cx="1438620" cy="1625600"/>
          </a:xfrm>
          <a:custGeom>
            <a:avLst/>
            <a:gdLst/>
            <a:ahLst/>
            <a:cxnLst/>
            <a:rect l="l" t="t" r="r" b="b"/>
            <a:pathLst>
              <a:path w="1438620" h="1625600" extrusionOk="0">
                <a:moveTo>
                  <a:pt x="0" y="239775"/>
                </a:moveTo>
                <a:cubicBezTo>
                  <a:pt x="0" y="107351"/>
                  <a:pt x="107351" y="0"/>
                  <a:pt x="239775" y="0"/>
                </a:cubicBezTo>
                <a:lnTo>
                  <a:pt x="1198845" y="0"/>
                </a:lnTo>
                <a:cubicBezTo>
                  <a:pt x="1331269" y="0"/>
                  <a:pt x="1438620" y="107351"/>
                  <a:pt x="1438620" y="239775"/>
                </a:cubicBezTo>
                <a:lnTo>
                  <a:pt x="1438620" y="1385825"/>
                </a:lnTo>
                <a:cubicBezTo>
                  <a:pt x="1438620" y="1518249"/>
                  <a:pt x="1331269" y="1625600"/>
                  <a:pt x="1198845" y="1625600"/>
                </a:cubicBezTo>
                <a:lnTo>
                  <a:pt x="239775" y="1625600"/>
                </a:lnTo>
                <a:cubicBezTo>
                  <a:pt x="107351" y="1625600"/>
                  <a:pt x="0" y="1518249"/>
                  <a:pt x="0" y="1385825"/>
                </a:cubicBezTo>
                <a:lnTo>
                  <a:pt x="0" y="239775"/>
                </a:lnTo>
                <a:close/>
              </a:path>
            </a:pathLst>
          </a:custGeom>
          <a:solidFill>
            <a:srgbClr val="F2A824"/>
          </a:solidFill>
          <a:ln>
            <a:noFill/>
          </a:ln>
        </p:spPr>
        <p:txBody>
          <a:bodyPr spcFirstLastPara="1" wrap="square" lIns="127375" tIns="127375" rIns="127375" bIns="1273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1" u="none" strike="noStrike" cap="none" dirty="0">
                <a:solidFill>
                  <a:srgbClr val="2934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Legal AI</a:t>
            </a:r>
            <a:endParaRPr dirty="0"/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0053" y="3507341"/>
            <a:ext cx="936612" cy="740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27706" y="3462390"/>
            <a:ext cx="722187" cy="49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75786" y="3462390"/>
            <a:ext cx="1228870" cy="884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36425" y="3986779"/>
            <a:ext cx="1257762" cy="360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21060685">
            <a:off x="3470172" y="3506292"/>
            <a:ext cx="337342" cy="619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89985" y="3462389"/>
            <a:ext cx="1224676" cy="880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136892">
            <a:off x="3946162" y="3374906"/>
            <a:ext cx="612269" cy="538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69834" y="3477542"/>
            <a:ext cx="986472" cy="739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371012">
            <a:off x="1712649" y="3723426"/>
            <a:ext cx="613649" cy="671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" descr="preencoded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460381" y="243407"/>
            <a:ext cx="1355810" cy="218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819261">
            <a:off x="3198643" y="3952860"/>
            <a:ext cx="373276" cy="432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D640444D-9F5C-B666-0612-E64C7953B936}"/>
              </a:ext>
            </a:extLst>
          </p:cNvPr>
          <p:cNvSpPr/>
          <p:nvPr/>
        </p:nvSpPr>
        <p:spPr>
          <a:xfrm>
            <a:off x="939257" y="2137610"/>
            <a:ext cx="7734352" cy="262633"/>
          </a:xfrm>
          <a:custGeom>
            <a:avLst/>
            <a:gdLst>
              <a:gd name="csX0" fmla="*/ 0 w 7734352"/>
              <a:gd name="csY0" fmla="*/ 65658 h 262633"/>
              <a:gd name="csX1" fmla="*/ 7603036 w 7734352"/>
              <a:gd name="csY1" fmla="*/ 65658 h 262633"/>
              <a:gd name="csX2" fmla="*/ 7603036 w 7734352"/>
              <a:gd name="csY2" fmla="*/ 0 h 262633"/>
              <a:gd name="csX3" fmla="*/ 7734352 w 7734352"/>
              <a:gd name="csY3" fmla="*/ 131317 h 262633"/>
              <a:gd name="csX4" fmla="*/ 7603036 w 7734352"/>
              <a:gd name="csY4" fmla="*/ 262633 h 262633"/>
              <a:gd name="csX5" fmla="*/ 7603036 w 7734352"/>
              <a:gd name="csY5" fmla="*/ 196975 h 262633"/>
              <a:gd name="csX6" fmla="*/ 0 w 7734352"/>
              <a:gd name="csY6" fmla="*/ 196975 h 262633"/>
              <a:gd name="csX7" fmla="*/ 0 w 7734352"/>
              <a:gd name="csY7" fmla="*/ 65658 h 262633"/>
              <a:gd name="csX0" fmla="*/ 29497 w 7734352"/>
              <a:gd name="csY0" fmla="*/ 58284 h 262633"/>
              <a:gd name="csX1" fmla="*/ 7603036 w 7734352"/>
              <a:gd name="csY1" fmla="*/ 65658 h 262633"/>
              <a:gd name="csX2" fmla="*/ 7603036 w 7734352"/>
              <a:gd name="csY2" fmla="*/ 0 h 262633"/>
              <a:gd name="csX3" fmla="*/ 7734352 w 7734352"/>
              <a:gd name="csY3" fmla="*/ 131317 h 262633"/>
              <a:gd name="csX4" fmla="*/ 7603036 w 7734352"/>
              <a:gd name="csY4" fmla="*/ 262633 h 262633"/>
              <a:gd name="csX5" fmla="*/ 7603036 w 7734352"/>
              <a:gd name="csY5" fmla="*/ 196975 h 262633"/>
              <a:gd name="csX6" fmla="*/ 0 w 7734352"/>
              <a:gd name="csY6" fmla="*/ 196975 h 262633"/>
              <a:gd name="csX7" fmla="*/ 29497 w 7734352"/>
              <a:gd name="csY7" fmla="*/ 58284 h 26263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7734352" h="262633">
                <a:moveTo>
                  <a:pt x="29497" y="58284"/>
                </a:moveTo>
                <a:lnTo>
                  <a:pt x="7603036" y="65658"/>
                </a:lnTo>
                <a:lnTo>
                  <a:pt x="7603036" y="0"/>
                </a:lnTo>
                <a:lnTo>
                  <a:pt x="7734352" y="131317"/>
                </a:lnTo>
                <a:lnTo>
                  <a:pt x="7603036" y="262633"/>
                </a:lnTo>
                <a:lnTo>
                  <a:pt x="7603036" y="196975"/>
                </a:lnTo>
                <a:lnTo>
                  <a:pt x="0" y="196975"/>
                </a:lnTo>
                <a:lnTo>
                  <a:pt x="29497" y="58284"/>
                </a:lnTo>
                <a:close/>
              </a:path>
            </a:pathLst>
          </a:custGeom>
          <a:solidFill>
            <a:srgbClr val="726F6F">
              <a:alpha val="80000"/>
            </a:srgb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6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1176839" y="789633"/>
            <a:ext cx="7183227" cy="3788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1230" y="4780268"/>
            <a:ext cx="8760970" cy="127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" name="Google Shape;169;p6"/>
          <p:cNvGrpSpPr/>
          <p:nvPr/>
        </p:nvGrpSpPr>
        <p:grpSpPr>
          <a:xfrm>
            <a:off x="268074" y="3224129"/>
            <a:ext cx="3489884" cy="973867"/>
            <a:chOff x="-1473481" y="973279"/>
            <a:chExt cx="3489884" cy="973867"/>
          </a:xfrm>
        </p:grpSpPr>
        <p:sp>
          <p:nvSpPr>
            <p:cNvPr id="170" name="Google Shape;170;p6"/>
            <p:cNvSpPr/>
            <p:nvPr/>
          </p:nvSpPr>
          <p:spPr>
            <a:xfrm>
              <a:off x="-1473481" y="973279"/>
              <a:ext cx="3489884" cy="973867"/>
            </a:xfrm>
            <a:prstGeom prst="roundRect">
              <a:avLst>
                <a:gd name="adj" fmla="val 16667"/>
              </a:avLst>
            </a:prstGeom>
            <a:solidFill>
              <a:srgbClr val="726F6F"/>
            </a:solidFill>
            <a:ln w="31750" cap="flat" cmpd="sng">
              <a:solidFill>
                <a:srgbClr val="E59E2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803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-1389933" y="1190699"/>
              <a:ext cx="635325" cy="526705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2" name="Google Shape;172;p6"/>
            <p:cNvSpPr txBox="1"/>
            <p:nvPr/>
          </p:nvSpPr>
          <p:spPr>
            <a:xfrm>
              <a:off x="-763883" y="1169502"/>
              <a:ext cx="2381397" cy="56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i="0" u="none" strike="noStrike" cap="none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97% of cases settle </a:t>
              </a:r>
              <a:r>
                <a:rPr lang="en-US" sz="1600" i="0" u="sng" strike="noStrike" cap="none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before</a:t>
              </a:r>
              <a:r>
                <a:rPr lang="en-US" sz="1600" i="0" u="none" strike="noStrike" cap="none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trial</a:t>
              </a:r>
              <a:endParaRPr sz="160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73" name="Google Shape;173;p6"/>
          <p:cNvGrpSpPr/>
          <p:nvPr/>
        </p:nvGrpSpPr>
        <p:grpSpPr>
          <a:xfrm>
            <a:off x="5019572" y="1244230"/>
            <a:ext cx="3650168" cy="973867"/>
            <a:chOff x="201270" y="3383305"/>
            <a:chExt cx="3650168" cy="973867"/>
          </a:xfrm>
        </p:grpSpPr>
        <p:sp>
          <p:nvSpPr>
            <p:cNvPr id="174" name="Google Shape;174;p6"/>
            <p:cNvSpPr/>
            <p:nvPr/>
          </p:nvSpPr>
          <p:spPr>
            <a:xfrm>
              <a:off x="201270" y="3383305"/>
              <a:ext cx="3650168" cy="973867"/>
            </a:xfrm>
            <a:prstGeom prst="roundRect">
              <a:avLst>
                <a:gd name="adj" fmla="val 16667"/>
              </a:avLst>
            </a:prstGeom>
            <a:solidFill>
              <a:srgbClr val="726F6F"/>
            </a:solidFill>
            <a:ln w="31750" cap="flat" cmpd="sng">
              <a:solidFill>
                <a:srgbClr val="E59E2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803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43207" y="3612770"/>
              <a:ext cx="609176" cy="50502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6" name="Google Shape;176;p6"/>
            <p:cNvSpPr txBox="1"/>
            <p:nvPr/>
          </p:nvSpPr>
          <p:spPr>
            <a:xfrm>
              <a:off x="810446" y="3589408"/>
              <a:ext cx="2701379" cy="56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i="0" u="none" strike="noStrike" cap="none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Outcomes are </a:t>
              </a:r>
              <a:r>
                <a:rPr lang="en-US" sz="1600" i="0" u="sng" strike="noStrike" cap="none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decided in depositions</a:t>
              </a:r>
              <a:r>
                <a:rPr lang="en-US" sz="1600" i="0" u="none" strike="noStrike" cap="none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, not trial</a:t>
              </a:r>
              <a:endParaRPr sz="160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77" name="Google Shape;177;p6"/>
          <p:cNvSpPr txBox="1"/>
          <p:nvPr/>
        </p:nvSpPr>
        <p:spPr>
          <a:xfrm>
            <a:off x="142661" y="77183"/>
            <a:ext cx="723059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Reality</a:t>
            </a:r>
            <a:endParaRPr dirty="0"/>
          </a:p>
        </p:txBody>
      </p:sp>
      <p:sp>
        <p:nvSpPr>
          <p:cNvPr id="178" name="Google Shape;178;p6"/>
          <p:cNvSpPr/>
          <p:nvPr/>
        </p:nvSpPr>
        <p:spPr>
          <a:xfrm>
            <a:off x="134653" y="4968373"/>
            <a:ext cx="4633800" cy="1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00"/>
              </a:lnSpc>
              <a:spcBef>
                <a:spcPts val="0"/>
              </a:spcBef>
              <a:spcAft>
                <a:spcPts val="0"/>
              </a:spcAft>
              <a:buClr>
                <a:srgbClr val="C6C6C6"/>
              </a:buClr>
              <a:buSzPts val="800"/>
              <a:buFont typeface="Inter Tight"/>
              <a:buNone/>
            </a:pPr>
            <a:r>
              <a:rPr lang="en-US" sz="700" b="0" i="0" u="none" strike="noStrike" cap="none" dirty="0">
                <a:solidFill>
                  <a:srgbClr val="C6C6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Private &amp; Confidential. Patent Pending. 2026 © FullProof Systems Inc. All Rights Reserved.</a:t>
            </a:r>
            <a:endParaRPr sz="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BDD5994-77C0-AED0-AACA-217C28B63C6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4794" y="3414819"/>
            <a:ext cx="635325" cy="52670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816E147-F1E8-1CDB-BE45-23E6A6873F4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7856" y="1452017"/>
            <a:ext cx="635325" cy="526705"/>
          </a:xfrm>
          <a:prstGeom prst="rect">
            <a:avLst/>
          </a:prstGeom>
        </p:spPr>
      </p:pic>
      <p:pic>
        <p:nvPicPr>
          <p:cNvPr id="4" name="Google Shape;320;p15" descr="preencoded.png">
            <a:extLst>
              <a:ext uri="{FF2B5EF4-FFF2-40B4-BE49-F238E27FC236}">
                <a16:creationId xmlns:a16="http://schemas.microsoft.com/office/drawing/2014/main" id="{AFF42641-141C-4882-0262-7D1C00AE794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60381" y="243407"/>
            <a:ext cx="1355810" cy="218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394" y="182609"/>
            <a:ext cx="3070291" cy="27967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8"/>
          <p:cNvSpPr/>
          <p:nvPr/>
        </p:nvSpPr>
        <p:spPr>
          <a:xfrm>
            <a:off x="182394" y="4968644"/>
            <a:ext cx="4633800" cy="1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00"/>
              </a:lnSpc>
              <a:spcBef>
                <a:spcPts val="0"/>
              </a:spcBef>
              <a:spcAft>
                <a:spcPts val="0"/>
              </a:spcAft>
              <a:buClr>
                <a:srgbClr val="C6C6C6"/>
              </a:buClr>
              <a:buSzPts val="800"/>
              <a:buFont typeface="Inter Tight"/>
              <a:buNone/>
            </a:pPr>
            <a:r>
              <a:rPr lang="en-US" sz="700" b="0" i="0" u="none" strike="noStrike" cap="none" dirty="0">
                <a:solidFill>
                  <a:srgbClr val="C6C6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Private &amp; Confidential. Patent Pending. 2026 © FullProof Systems Inc. All Rights Reserved.</a:t>
            </a:r>
            <a:endParaRPr sz="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182394" y="242984"/>
            <a:ext cx="8266443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7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Drive Home Moment…</a:t>
            </a:r>
            <a:endParaRPr dirty="0"/>
          </a:p>
          <a:p>
            <a:pPr marL="0" marR="0" lvl="0" indent="0" algn="l" rtl="0">
              <a:lnSpc>
                <a:spcPct val="80757"/>
              </a:lnSpc>
              <a:spcBef>
                <a:spcPts val="0"/>
              </a:spcBef>
              <a:spcAft>
                <a:spcPts val="0"/>
              </a:spcAft>
              <a:buClr>
                <a:srgbClr val="3E4C5B"/>
              </a:buClr>
              <a:buSzPts val="2100"/>
              <a:buFont typeface="Inter Tight"/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2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0" name="Google Shape;200;p8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0381" y="243407"/>
            <a:ext cx="1355810" cy="21887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8"/>
          <p:cNvSpPr/>
          <p:nvPr/>
        </p:nvSpPr>
        <p:spPr>
          <a:xfrm>
            <a:off x="5399314" y="0"/>
            <a:ext cx="3744686" cy="5143500"/>
          </a:xfrm>
          <a:prstGeom prst="rect">
            <a:avLst/>
          </a:prstGeom>
          <a:solidFill>
            <a:srgbClr val="3E4C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8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0381" y="243407"/>
            <a:ext cx="1355810" cy="218872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8"/>
          <p:cNvSpPr txBox="1"/>
          <p:nvPr/>
        </p:nvSpPr>
        <p:spPr>
          <a:xfrm>
            <a:off x="6755734" y="4793789"/>
            <a:ext cx="2388266" cy="34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16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E59E2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www.fullproof.ai</a:t>
            </a:r>
            <a:endParaRPr dirty="0"/>
          </a:p>
        </p:txBody>
      </p:sp>
      <p:sp>
        <p:nvSpPr>
          <p:cNvPr id="204" name="Google Shape;204;p8"/>
          <p:cNvSpPr txBox="1"/>
          <p:nvPr/>
        </p:nvSpPr>
        <p:spPr>
          <a:xfrm>
            <a:off x="5399315" y="1520273"/>
            <a:ext cx="3744685" cy="2231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…when you realize what you missed.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1" u="none" strike="noStrike" cap="none" dirty="0">
                <a:solidFill>
                  <a:srgbClr val="E59E2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 litigator has had it.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1" u="none" strike="noStrike" cap="none" dirty="0">
                <a:solidFill>
                  <a:srgbClr val="E59E2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Most of us don't talk about it.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5" name="Google Shape;205;p8"/>
          <p:cNvPicPr preferRelativeResize="0"/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0236" y="1481978"/>
            <a:ext cx="4101819" cy="2307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22;p77">
            <a:extLst>
              <a:ext uri="{FF2B5EF4-FFF2-40B4-BE49-F238E27FC236}">
                <a16:creationId xmlns:a16="http://schemas.microsoft.com/office/drawing/2014/main" id="{F7037C1F-27F0-BE97-C443-4667122D268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017" r="19072"/>
          <a:stretch>
            <a:fillRect/>
          </a:stretch>
        </p:blipFill>
        <p:spPr>
          <a:xfrm>
            <a:off x="629074" y="751711"/>
            <a:ext cx="6058773" cy="3749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2" name="Google Shape;222;p10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394" y="182609"/>
            <a:ext cx="3070291" cy="27967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0"/>
          <p:cNvSpPr/>
          <p:nvPr/>
        </p:nvSpPr>
        <p:spPr>
          <a:xfrm>
            <a:off x="182394" y="242984"/>
            <a:ext cx="2137473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7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Action</a:t>
            </a:r>
            <a:endParaRPr dirty="0"/>
          </a:p>
          <a:p>
            <a:pPr marL="0" marR="0" lvl="0" indent="0" algn="l" rtl="0">
              <a:lnSpc>
                <a:spcPct val="80757"/>
              </a:lnSpc>
              <a:spcBef>
                <a:spcPts val="0"/>
              </a:spcBef>
              <a:spcAft>
                <a:spcPts val="0"/>
              </a:spcAft>
              <a:buClr>
                <a:srgbClr val="3E4C5B"/>
              </a:buClr>
              <a:buSzPts val="2100"/>
              <a:buFont typeface="Inter Tight"/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2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p10"/>
          <p:cNvSpPr/>
          <p:nvPr/>
        </p:nvSpPr>
        <p:spPr>
          <a:xfrm>
            <a:off x="182394" y="4968644"/>
            <a:ext cx="4633800" cy="1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00"/>
              </a:lnSpc>
              <a:spcBef>
                <a:spcPts val="0"/>
              </a:spcBef>
              <a:spcAft>
                <a:spcPts val="0"/>
              </a:spcAft>
              <a:buClr>
                <a:srgbClr val="C6C6C6"/>
              </a:buClr>
              <a:buSzPts val="800"/>
              <a:buFont typeface="Inter Tight"/>
              <a:buNone/>
            </a:pPr>
            <a:r>
              <a:rPr lang="en-US" sz="700" b="0" i="0" u="none" strike="noStrike" cap="none" dirty="0">
                <a:solidFill>
                  <a:srgbClr val="C6C6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Private &amp; Confidential. Patent Pending. 2026 © FullProof Systems Inc. All Rights Reserved.</a:t>
            </a:r>
            <a:endParaRPr sz="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3D324638-3181-E692-7222-6F3FA44BAC72}"/>
              </a:ext>
            </a:extLst>
          </p:cNvPr>
          <p:cNvSpPr/>
          <p:nvPr/>
        </p:nvSpPr>
        <p:spPr>
          <a:xfrm>
            <a:off x="182394" y="829808"/>
            <a:ext cx="1571625" cy="712018"/>
          </a:xfrm>
          <a:prstGeom prst="wave">
            <a:avLst>
              <a:gd name="adj1" fmla="val 8357"/>
              <a:gd name="adj2" fmla="val 0"/>
            </a:avLst>
          </a:prstGeom>
          <a:solidFill>
            <a:srgbClr val="F2A8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9343E"/>
                </a:solidFill>
                <a:latin typeface="Helvetica Neue" panose="020B0604020202020204" charset="0"/>
                <a:cs typeface="Helvetica Neue" panose="020B0604020202020204" charset="0"/>
              </a:rPr>
              <a:t>Listening for Substance</a:t>
            </a:r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E7C422FA-D160-4EF2-C81B-8B6FDA24FB3A}"/>
              </a:ext>
            </a:extLst>
          </p:cNvPr>
          <p:cNvSpPr/>
          <p:nvPr/>
        </p:nvSpPr>
        <p:spPr>
          <a:xfrm>
            <a:off x="3516122" y="3750193"/>
            <a:ext cx="1248040" cy="698346"/>
          </a:xfrm>
          <a:prstGeom prst="wave">
            <a:avLst>
              <a:gd name="adj1" fmla="val 7023"/>
              <a:gd name="adj2" fmla="val 0"/>
            </a:avLst>
          </a:prstGeom>
          <a:solidFill>
            <a:srgbClr val="F2A8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9343E"/>
                </a:solidFill>
                <a:latin typeface="Helvetica Neue" panose="020B0604020202020204" charset="0"/>
                <a:cs typeface="Helvetica Neue" panose="020B0604020202020204" charset="0"/>
              </a:rPr>
              <a:t>Evaluating Credibility</a:t>
            </a:r>
          </a:p>
        </p:txBody>
      </p:sp>
      <p:sp>
        <p:nvSpPr>
          <p:cNvPr id="6" name="Wave 5">
            <a:extLst>
              <a:ext uri="{FF2B5EF4-FFF2-40B4-BE49-F238E27FC236}">
                <a16:creationId xmlns:a16="http://schemas.microsoft.com/office/drawing/2014/main" id="{0A6899D2-3D0C-0466-53CB-A11238B2E0F6}"/>
              </a:ext>
            </a:extLst>
          </p:cNvPr>
          <p:cNvSpPr/>
          <p:nvPr/>
        </p:nvSpPr>
        <p:spPr>
          <a:xfrm>
            <a:off x="553104" y="2872110"/>
            <a:ext cx="1571625" cy="789056"/>
          </a:xfrm>
          <a:prstGeom prst="wave">
            <a:avLst>
              <a:gd name="adj1" fmla="val 10631"/>
              <a:gd name="adj2" fmla="val 0"/>
            </a:avLst>
          </a:prstGeom>
          <a:solidFill>
            <a:srgbClr val="F2A8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9343E"/>
                </a:solidFill>
                <a:latin typeface="Helvetica Neue" panose="020B0604020202020204" charset="0"/>
                <a:cs typeface="Helvetica Neue" panose="020B0604020202020204" charset="0"/>
              </a:rPr>
              <a:t>Anticipating Objections</a:t>
            </a:r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id="{5C60C046-B456-15F1-A3A4-9CFEDDAAEB9A}"/>
              </a:ext>
            </a:extLst>
          </p:cNvPr>
          <p:cNvSpPr/>
          <p:nvPr/>
        </p:nvSpPr>
        <p:spPr>
          <a:xfrm>
            <a:off x="1883378" y="3750194"/>
            <a:ext cx="1356851" cy="698345"/>
          </a:xfrm>
          <a:prstGeom prst="wave">
            <a:avLst>
              <a:gd name="adj1" fmla="val 7220"/>
              <a:gd name="adj2" fmla="val 0"/>
            </a:avLst>
          </a:prstGeom>
          <a:solidFill>
            <a:srgbClr val="F2A8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9343E"/>
                </a:solidFill>
                <a:latin typeface="Helvetica Neue" panose="020B0604020202020204" charset="0"/>
                <a:cs typeface="Helvetica Neue" panose="020B0604020202020204" charset="0"/>
              </a:rPr>
              <a:t>Managing Exhibits</a:t>
            </a:r>
          </a:p>
        </p:txBody>
      </p:sp>
      <p:sp>
        <p:nvSpPr>
          <p:cNvPr id="8" name="Wave 7">
            <a:extLst>
              <a:ext uri="{FF2B5EF4-FFF2-40B4-BE49-F238E27FC236}">
                <a16:creationId xmlns:a16="http://schemas.microsoft.com/office/drawing/2014/main" id="{3EC719F9-856C-04E5-CB63-C851F34E2F48}"/>
              </a:ext>
            </a:extLst>
          </p:cNvPr>
          <p:cNvSpPr/>
          <p:nvPr/>
        </p:nvSpPr>
        <p:spPr>
          <a:xfrm>
            <a:off x="4624465" y="2880922"/>
            <a:ext cx="1729315" cy="789056"/>
          </a:xfrm>
          <a:prstGeom prst="wave">
            <a:avLst>
              <a:gd name="adj1" fmla="val 7827"/>
              <a:gd name="adj2" fmla="val 0"/>
            </a:avLst>
          </a:prstGeom>
          <a:solidFill>
            <a:srgbClr val="F2A8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9343E"/>
                </a:solidFill>
                <a:latin typeface="Helvetica Neue" panose="020B0604020202020204" charset="0"/>
                <a:cs typeface="Helvetica Neue" panose="020B0604020202020204" charset="0"/>
              </a:rPr>
              <a:t>Watching Opposing Counsel</a:t>
            </a:r>
          </a:p>
        </p:txBody>
      </p:sp>
      <p:sp>
        <p:nvSpPr>
          <p:cNvPr id="9" name="Wave 8">
            <a:extLst>
              <a:ext uri="{FF2B5EF4-FFF2-40B4-BE49-F238E27FC236}">
                <a16:creationId xmlns:a16="http://schemas.microsoft.com/office/drawing/2014/main" id="{16303340-0AA2-F3E2-2273-4E8B7FCFBDE3}"/>
              </a:ext>
            </a:extLst>
          </p:cNvPr>
          <p:cNvSpPr/>
          <p:nvPr/>
        </p:nvSpPr>
        <p:spPr>
          <a:xfrm>
            <a:off x="5270669" y="2029010"/>
            <a:ext cx="1571625" cy="734738"/>
          </a:xfrm>
          <a:prstGeom prst="wave">
            <a:avLst>
              <a:gd name="adj1" fmla="val 8277"/>
              <a:gd name="adj2" fmla="val 0"/>
            </a:avLst>
          </a:prstGeom>
          <a:solidFill>
            <a:srgbClr val="F2A8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9343E"/>
                </a:solidFill>
                <a:latin typeface="Helvetica Neue" panose="020B0604020202020204" charset="0"/>
                <a:cs typeface="Helvetica Neue" panose="020B0604020202020204" charset="0"/>
              </a:rPr>
              <a:t>Planning Next Questions</a:t>
            </a:r>
          </a:p>
        </p:txBody>
      </p:sp>
      <p:sp>
        <p:nvSpPr>
          <p:cNvPr id="10" name="Wave 9">
            <a:extLst>
              <a:ext uri="{FF2B5EF4-FFF2-40B4-BE49-F238E27FC236}">
                <a16:creationId xmlns:a16="http://schemas.microsoft.com/office/drawing/2014/main" id="{4FD1474B-1FA2-6067-3474-E1DFEE37A510}"/>
              </a:ext>
            </a:extLst>
          </p:cNvPr>
          <p:cNvSpPr/>
          <p:nvPr/>
        </p:nvSpPr>
        <p:spPr>
          <a:xfrm>
            <a:off x="4973884" y="642034"/>
            <a:ext cx="1571625" cy="734738"/>
          </a:xfrm>
          <a:prstGeom prst="wave">
            <a:avLst>
              <a:gd name="adj1" fmla="val 8485"/>
              <a:gd name="adj2" fmla="val 0"/>
            </a:avLst>
          </a:prstGeom>
          <a:solidFill>
            <a:srgbClr val="F2A8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9343E"/>
                </a:solidFill>
                <a:latin typeface="Helvetica Neue" panose="020B0604020202020204" charset="0"/>
                <a:cs typeface="Helvetica Neue" panose="020B0604020202020204" charset="0"/>
              </a:rPr>
              <a:t>Catching Contradictions</a:t>
            </a:r>
          </a:p>
        </p:txBody>
      </p:sp>
      <p:sp>
        <p:nvSpPr>
          <p:cNvPr id="11" name="Wave 10">
            <a:extLst>
              <a:ext uri="{FF2B5EF4-FFF2-40B4-BE49-F238E27FC236}">
                <a16:creationId xmlns:a16="http://schemas.microsoft.com/office/drawing/2014/main" id="{F6EDDBFA-B856-005C-86B7-2FFC88440CB8}"/>
              </a:ext>
            </a:extLst>
          </p:cNvPr>
          <p:cNvSpPr/>
          <p:nvPr/>
        </p:nvSpPr>
        <p:spPr>
          <a:xfrm>
            <a:off x="182394" y="2009004"/>
            <a:ext cx="1446912" cy="791856"/>
          </a:xfrm>
          <a:prstGeom prst="wave">
            <a:avLst>
              <a:gd name="adj1" fmla="val 11569"/>
              <a:gd name="adj2" fmla="val 0"/>
            </a:avLst>
          </a:prstGeom>
          <a:solidFill>
            <a:srgbClr val="F2A8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9343E"/>
                </a:solidFill>
                <a:latin typeface="Helvetica Neue" panose="020B0604020202020204" charset="0"/>
                <a:cs typeface="Helvetica Neue" panose="020B0604020202020204" charset="0"/>
              </a:rPr>
              <a:t>Tracking the Outline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3514711-D8A1-180A-BBD3-E4534A6BE973}"/>
              </a:ext>
            </a:extLst>
          </p:cNvPr>
          <p:cNvSpPr/>
          <p:nvPr/>
        </p:nvSpPr>
        <p:spPr>
          <a:xfrm>
            <a:off x="7021914" y="2004066"/>
            <a:ext cx="1794277" cy="1519365"/>
          </a:xfrm>
          <a:prstGeom prst="roundRect">
            <a:avLst/>
          </a:prstGeom>
          <a:solidFill>
            <a:srgbClr val="9DB2B9"/>
          </a:solidFill>
          <a:ln>
            <a:solidFill>
              <a:srgbClr val="29343E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rgbClr val="29343E"/>
                </a:solidFill>
                <a:latin typeface="Helvetica Neue" panose="020B0604020202020204" charset="0"/>
                <a:cs typeface="Helvetica Neue" panose="020B0604020202020204" charset="0"/>
              </a:rPr>
              <a:t>All at once.</a:t>
            </a:r>
          </a:p>
          <a:p>
            <a:pPr algn="ctr"/>
            <a:endParaRPr lang="en-US" i="1" dirty="0">
              <a:solidFill>
                <a:srgbClr val="29343E"/>
              </a:solidFill>
              <a:latin typeface="Helvetica Neue" panose="020B0604020202020204" charset="0"/>
              <a:cs typeface="Helvetica Neue" panose="020B0604020202020204" charset="0"/>
            </a:endParaRPr>
          </a:p>
          <a:p>
            <a:pPr algn="ctr"/>
            <a:r>
              <a:rPr lang="en-US" i="1" dirty="0">
                <a:solidFill>
                  <a:srgbClr val="29343E"/>
                </a:solidFill>
                <a:latin typeface="Helvetica Neue" panose="020B0604020202020204" charset="0"/>
                <a:cs typeface="Helvetica Neue" panose="020B0604020202020204" charset="0"/>
              </a:rPr>
              <a:t>With no second take.</a:t>
            </a:r>
          </a:p>
        </p:txBody>
      </p:sp>
      <p:pic>
        <p:nvPicPr>
          <p:cNvPr id="14" name="Google Shape;320;p15" descr="preencoded.png">
            <a:extLst>
              <a:ext uri="{FF2B5EF4-FFF2-40B4-BE49-F238E27FC236}">
                <a16:creationId xmlns:a16="http://schemas.microsoft.com/office/drawing/2014/main" id="{69DA5BB2-883A-BE5B-AB52-7FCF6FEEF22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0381" y="243407"/>
            <a:ext cx="1355810" cy="218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394" y="182609"/>
            <a:ext cx="3070291" cy="27967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2"/>
          <p:cNvSpPr txBox="1"/>
          <p:nvPr/>
        </p:nvSpPr>
        <p:spPr>
          <a:xfrm>
            <a:off x="75773" y="103836"/>
            <a:ext cx="889387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Brain Math</a:t>
            </a:r>
            <a:endParaRPr dirty="0"/>
          </a:p>
        </p:txBody>
      </p:sp>
      <p:sp>
        <p:nvSpPr>
          <p:cNvPr id="245" name="Google Shape;245;p12"/>
          <p:cNvSpPr/>
          <p:nvPr/>
        </p:nvSpPr>
        <p:spPr>
          <a:xfrm>
            <a:off x="182394" y="4968644"/>
            <a:ext cx="4633800" cy="1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00"/>
              </a:lnSpc>
              <a:spcBef>
                <a:spcPts val="0"/>
              </a:spcBef>
              <a:spcAft>
                <a:spcPts val="0"/>
              </a:spcAft>
              <a:buClr>
                <a:srgbClr val="C6C6C6"/>
              </a:buClr>
              <a:buSzPts val="800"/>
              <a:buFont typeface="Inter Tight"/>
              <a:buNone/>
            </a:pPr>
            <a:r>
              <a:rPr lang="en-US" sz="700" b="0" i="0" u="none" strike="noStrike" cap="none" dirty="0">
                <a:solidFill>
                  <a:srgbClr val="C6C6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Private &amp; Confidential. Patent Pending. 2026 © FullProof Systems Inc. All Rights Reserved.</a:t>
            </a:r>
            <a:endParaRPr sz="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2" descr="Digital art of brain"/>
          <p:cNvPicPr preferRelativeResize="0"/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3360" y="885475"/>
            <a:ext cx="4437279" cy="293683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2"/>
          <p:cNvSpPr/>
          <p:nvPr/>
        </p:nvSpPr>
        <p:spPr>
          <a:xfrm>
            <a:off x="1621486" y="3949081"/>
            <a:ext cx="5917057" cy="686881"/>
          </a:xfrm>
          <a:prstGeom prst="roundRect">
            <a:avLst>
              <a:gd name="adj" fmla="val 16667"/>
            </a:avLst>
          </a:prstGeom>
          <a:solidFill>
            <a:srgbClr val="F2A824"/>
          </a:solidFill>
          <a:ln w="25400" cap="flat" cmpd="sng">
            <a:solidFill>
              <a:srgbClr val="2934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u="none" strike="noStrike" cap="none" dirty="0">
                <a:solidFill>
                  <a:srgbClr val="2D3E4F"/>
                </a:solidFill>
                <a:latin typeface="Helvetica Neue" panose="020B0604020202020204" charset="0"/>
                <a:ea typeface="Helvetica Neue"/>
                <a:cs typeface="Helvetica Neue" panose="020B0604020202020204" charset="0"/>
                <a:sym typeface="Helvetica Neue"/>
              </a:rPr>
              <a:t>A witness speaks at 2-3 tokens per second. Strategic reasoning runs at less than 1. </a:t>
            </a:r>
            <a:endParaRPr dirty="0">
              <a:latin typeface="Helvetica Neue" panose="020B0604020202020204" charset="0"/>
              <a:cs typeface="Helvetica Neue" panose="020B060402020202020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u="none" strike="noStrike" cap="none" dirty="0">
                <a:solidFill>
                  <a:srgbClr val="2D3E4F"/>
                </a:solidFill>
                <a:latin typeface="Helvetica Neue" panose="020B0604020202020204" charset="0"/>
                <a:ea typeface="Helvetica Neue"/>
                <a:cs typeface="Helvetica Neue" panose="020B0604020202020204" charset="0"/>
                <a:sym typeface="Helvetica Neue"/>
              </a:rPr>
              <a:t>Working memory holds 4 items. The room demands 10+. </a:t>
            </a:r>
            <a:endParaRPr dirty="0">
              <a:latin typeface="Helvetica Neue" panose="020B0604020202020204" charset="0"/>
              <a:cs typeface="Helvetica Neue" panose="020B060402020202020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strike="noStrike" cap="none" dirty="0">
                <a:solidFill>
                  <a:srgbClr val="2D3E4F"/>
                </a:solidFill>
                <a:latin typeface="Helvetica Neue" panose="020B0604020202020204" charset="0"/>
                <a:ea typeface="Helvetica Neue"/>
                <a:cs typeface="Helvetica Neue" panose="020B0604020202020204" charset="0"/>
                <a:sym typeface="Helvetica Neue"/>
              </a:rPr>
              <a:t>The brain sheds the rest.</a:t>
            </a:r>
            <a:endParaRPr sz="1050" u="sng" strike="noStrike" cap="none" dirty="0">
              <a:solidFill>
                <a:srgbClr val="2D3E4F"/>
              </a:solidFill>
              <a:latin typeface="Helvetica Neue" panose="020B0604020202020204" charset="0"/>
              <a:ea typeface="Helvetica Neue"/>
              <a:cs typeface="Helvetica Neue" panose="020B0604020202020204" charset="0"/>
              <a:sym typeface="Helvetica Neue"/>
            </a:endParaRPr>
          </a:p>
        </p:txBody>
      </p:sp>
      <p:sp>
        <p:nvSpPr>
          <p:cNvPr id="248" name="Google Shape;248;p12"/>
          <p:cNvSpPr txBox="1"/>
          <p:nvPr/>
        </p:nvSpPr>
        <p:spPr>
          <a:xfrm>
            <a:off x="6790579" y="1278677"/>
            <a:ext cx="1669774" cy="218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1" u="none" strike="noStrike" cap="none" dirty="0">
                <a:solidFill>
                  <a:schemeClr val="bg1">
                    <a:lumMod val="9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contradiction you meant to catch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1" u="none" strike="noStrike" cap="none" dirty="0">
              <a:solidFill>
                <a:schemeClr val="bg1">
                  <a:lumMod val="9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1" u="none" strike="noStrike" cap="none" dirty="0">
                <a:solidFill>
                  <a:schemeClr val="bg1">
                    <a:lumMod val="9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follow-up you meant to circle back to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1" u="none" strike="noStrike" cap="none" dirty="0">
              <a:solidFill>
                <a:schemeClr val="bg1">
                  <a:lumMod val="9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1" u="none" strike="noStrike" cap="none" dirty="0">
                <a:solidFill>
                  <a:schemeClr val="bg1">
                    <a:lumMod val="9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witness’s pause you didn’t register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1" u="none" strike="noStrike" cap="none" dirty="0">
              <a:solidFill>
                <a:schemeClr val="bg1">
                  <a:lumMod val="9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1" u="none" strike="noStrike" cap="none" dirty="0">
                <a:solidFill>
                  <a:schemeClr val="bg1">
                    <a:lumMod val="9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exhibit you never marked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49" name="Google Shape;249;p12"/>
          <p:cNvCxnSpPr/>
          <p:nvPr/>
        </p:nvCxnSpPr>
        <p:spPr>
          <a:xfrm flipH="1">
            <a:off x="5502301" y="1544854"/>
            <a:ext cx="1281003" cy="208386"/>
          </a:xfrm>
          <a:prstGeom prst="straightConnector1">
            <a:avLst/>
          </a:prstGeom>
          <a:noFill/>
          <a:ln w="19050" cap="flat" cmpd="sng">
            <a:solidFill>
              <a:srgbClr val="F2F2F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50" name="Google Shape;250;p12"/>
          <p:cNvCxnSpPr/>
          <p:nvPr/>
        </p:nvCxnSpPr>
        <p:spPr>
          <a:xfrm flipH="1">
            <a:off x="5852325" y="2050633"/>
            <a:ext cx="906449" cy="195823"/>
          </a:xfrm>
          <a:prstGeom prst="straightConnector1">
            <a:avLst/>
          </a:prstGeom>
          <a:noFill/>
          <a:ln w="19050" cap="flat" cmpd="sng">
            <a:solidFill>
              <a:srgbClr val="F2F2F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51" name="Google Shape;251;p12"/>
          <p:cNvCxnSpPr/>
          <p:nvPr/>
        </p:nvCxnSpPr>
        <p:spPr>
          <a:xfrm rot="10800000">
            <a:off x="5629889" y="2498242"/>
            <a:ext cx="1137038" cy="109889"/>
          </a:xfrm>
          <a:prstGeom prst="straightConnector1">
            <a:avLst/>
          </a:prstGeom>
          <a:noFill/>
          <a:ln w="19050" cap="flat" cmpd="sng">
            <a:solidFill>
              <a:srgbClr val="F2F2F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52" name="Google Shape;252;p12"/>
          <p:cNvCxnSpPr/>
          <p:nvPr/>
        </p:nvCxnSpPr>
        <p:spPr>
          <a:xfrm rot="10800000">
            <a:off x="5728968" y="2747628"/>
            <a:ext cx="1029806" cy="400558"/>
          </a:xfrm>
          <a:prstGeom prst="straightConnector1">
            <a:avLst/>
          </a:prstGeom>
          <a:noFill/>
          <a:ln w="19050" cap="flat" cmpd="sng">
            <a:solidFill>
              <a:srgbClr val="F2F2F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53" name="Google Shape;253;p12"/>
          <p:cNvSpPr txBox="1"/>
          <p:nvPr/>
        </p:nvSpPr>
        <p:spPr>
          <a:xfrm rot="855369">
            <a:off x="1627040" y="1129363"/>
            <a:ext cx="1669774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rgbClr val="F2A8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Listening</a:t>
            </a:r>
            <a:endParaRPr dirty="0"/>
          </a:p>
        </p:txBody>
      </p:sp>
      <p:sp>
        <p:nvSpPr>
          <p:cNvPr id="254" name="Google Shape;254;p12"/>
          <p:cNvSpPr txBox="1"/>
          <p:nvPr/>
        </p:nvSpPr>
        <p:spPr>
          <a:xfrm rot="726658">
            <a:off x="882652" y="1282373"/>
            <a:ext cx="1669774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rgbClr val="F2A8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Watching the witness</a:t>
            </a:r>
            <a:endParaRPr dirty="0"/>
          </a:p>
        </p:txBody>
      </p:sp>
      <p:sp>
        <p:nvSpPr>
          <p:cNvPr id="255" name="Google Shape;255;p12"/>
          <p:cNvSpPr txBox="1"/>
          <p:nvPr/>
        </p:nvSpPr>
        <p:spPr>
          <a:xfrm rot="-215676">
            <a:off x="933326" y="2564977"/>
            <a:ext cx="1669774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rgbClr val="F2A8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Tracking the outline</a:t>
            </a:r>
            <a:endParaRPr dirty="0"/>
          </a:p>
        </p:txBody>
      </p:sp>
      <p:sp>
        <p:nvSpPr>
          <p:cNvPr id="256" name="Google Shape;256;p12"/>
          <p:cNvSpPr txBox="1"/>
          <p:nvPr/>
        </p:nvSpPr>
        <p:spPr>
          <a:xfrm rot="-487017">
            <a:off x="537272" y="3237262"/>
            <a:ext cx="2184306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rgbClr val="F2A8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Watching opposing counsel</a:t>
            </a:r>
            <a:endParaRPr dirty="0"/>
          </a:p>
        </p:txBody>
      </p:sp>
      <p:sp>
        <p:nvSpPr>
          <p:cNvPr id="257" name="Google Shape;257;p12"/>
          <p:cNvSpPr txBox="1"/>
          <p:nvPr/>
        </p:nvSpPr>
        <p:spPr>
          <a:xfrm rot="493651">
            <a:off x="791994" y="1603024"/>
            <a:ext cx="1669774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rgbClr val="F2A8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Anticipating objections</a:t>
            </a:r>
            <a:endParaRPr dirty="0"/>
          </a:p>
        </p:txBody>
      </p:sp>
      <p:sp>
        <p:nvSpPr>
          <p:cNvPr id="258" name="Google Shape;258;p12"/>
          <p:cNvSpPr txBox="1"/>
          <p:nvPr/>
        </p:nvSpPr>
        <p:spPr>
          <a:xfrm rot="201698">
            <a:off x="730187" y="1923675"/>
            <a:ext cx="1669774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rgbClr val="F2A8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Planning next questions</a:t>
            </a:r>
            <a:endParaRPr dirty="0"/>
          </a:p>
        </p:txBody>
      </p:sp>
      <p:sp>
        <p:nvSpPr>
          <p:cNvPr id="259" name="Google Shape;259;p12"/>
          <p:cNvSpPr txBox="1"/>
          <p:nvPr/>
        </p:nvSpPr>
        <p:spPr>
          <a:xfrm rot="-371339">
            <a:off x="733002" y="2885628"/>
            <a:ext cx="1669774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rgbClr val="F2A8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Catching contradictions</a:t>
            </a:r>
            <a:endParaRPr dirty="0"/>
          </a:p>
        </p:txBody>
      </p:sp>
      <p:sp>
        <p:nvSpPr>
          <p:cNvPr id="260" name="Google Shape;260;p12"/>
          <p:cNvSpPr txBox="1"/>
          <p:nvPr/>
        </p:nvSpPr>
        <p:spPr>
          <a:xfrm>
            <a:off x="1038201" y="2244326"/>
            <a:ext cx="1669774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rgbClr val="F2A8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Managing exhibits</a:t>
            </a:r>
            <a:endParaRPr dirty="0"/>
          </a:p>
        </p:txBody>
      </p:sp>
      <p:cxnSp>
        <p:nvCxnSpPr>
          <p:cNvPr id="261" name="Google Shape;261;p12"/>
          <p:cNvCxnSpPr/>
          <p:nvPr/>
        </p:nvCxnSpPr>
        <p:spPr>
          <a:xfrm rot="10800000" flipH="1">
            <a:off x="2359013" y="2792807"/>
            <a:ext cx="1614775" cy="452858"/>
          </a:xfrm>
          <a:prstGeom prst="straightConnector1">
            <a:avLst/>
          </a:prstGeom>
          <a:noFill/>
          <a:ln w="12700" cap="flat" cmpd="sng">
            <a:solidFill>
              <a:srgbClr val="F2A82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2" name="Google Shape;262;p12"/>
          <p:cNvCxnSpPr/>
          <p:nvPr/>
        </p:nvCxnSpPr>
        <p:spPr>
          <a:xfrm rot="10800000" flipH="1">
            <a:off x="2359013" y="2756722"/>
            <a:ext cx="1190215" cy="179266"/>
          </a:xfrm>
          <a:prstGeom prst="straightConnector1">
            <a:avLst/>
          </a:prstGeom>
          <a:noFill/>
          <a:ln w="12700" cap="flat" cmpd="sng">
            <a:solidFill>
              <a:srgbClr val="F2A82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3" name="Google Shape;263;p12"/>
          <p:cNvCxnSpPr/>
          <p:nvPr/>
        </p:nvCxnSpPr>
        <p:spPr>
          <a:xfrm rot="10800000" flipH="1">
            <a:off x="2359013" y="2409052"/>
            <a:ext cx="1290994" cy="241243"/>
          </a:xfrm>
          <a:prstGeom prst="straightConnector1">
            <a:avLst/>
          </a:prstGeom>
          <a:noFill/>
          <a:ln w="12700" cap="flat" cmpd="sng">
            <a:solidFill>
              <a:srgbClr val="F2A82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4" name="Google Shape;264;p12"/>
          <p:cNvCxnSpPr/>
          <p:nvPr/>
        </p:nvCxnSpPr>
        <p:spPr>
          <a:xfrm rot="10800000" flipH="1">
            <a:off x="2359013" y="2249700"/>
            <a:ext cx="1541621" cy="149378"/>
          </a:xfrm>
          <a:prstGeom prst="straightConnector1">
            <a:avLst/>
          </a:prstGeom>
          <a:noFill/>
          <a:ln w="12700" cap="flat" cmpd="sng">
            <a:solidFill>
              <a:srgbClr val="F2A82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5" name="Google Shape;265;p12"/>
          <p:cNvCxnSpPr/>
          <p:nvPr/>
        </p:nvCxnSpPr>
        <p:spPr>
          <a:xfrm>
            <a:off x="2359013" y="1544854"/>
            <a:ext cx="1526860" cy="271468"/>
          </a:xfrm>
          <a:prstGeom prst="straightConnector1">
            <a:avLst/>
          </a:prstGeom>
          <a:noFill/>
          <a:ln w="12700" cap="flat" cmpd="sng">
            <a:solidFill>
              <a:srgbClr val="F2A82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6" name="Google Shape;266;p12"/>
          <p:cNvCxnSpPr/>
          <p:nvPr/>
        </p:nvCxnSpPr>
        <p:spPr>
          <a:xfrm>
            <a:off x="2359013" y="1876397"/>
            <a:ext cx="1811872" cy="115515"/>
          </a:xfrm>
          <a:prstGeom prst="straightConnector1">
            <a:avLst/>
          </a:prstGeom>
          <a:noFill/>
          <a:ln w="12700" cap="flat" cmpd="sng">
            <a:solidFill>
              <a:srgbClr val="F2A82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7" name="Google Shape;267;p12"/>
          <p:cNvCxnSpPr/>
          <p:nvPr/>
        </p:nvCxnSpPr>
        <p:spPr>
          <a:xfrm>
            <a:off x="2359013" y="1218739"/>
            <a:ext cx="1291314" cy="454315"/>
          </a:xfrm>
          <a:prstGeom prst="straightConnector1">
            <a:avLst/>
          </a:prstGeom>
          <a:noFill/>
          <a:ln w="12700" cap="flat" cmpd="sng">
            <a:solidFill>
              <a:srgbClr val="F2A82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8" name="Google Shape;268;p12"/>
          <p:cNvCxnSpPr/>
          <p:nvPr/>
        </p:nvCxnSpPr>
        <p:spPr>
          <a:xfrm>
            <a:off x="2359013" y="2108742"/>
            <a:ext cx="1039508" cy="40943"/>
          </a:xfrm>
          <a:prstGeom prst="straightConnector1">
            <a:avLst/>
          </a:prstGeom>
          <a:noFill/>
          <a:ln w="12700" cap="flat" cmpd="sng">
            <a:solidFill>
              <a:srgbClr val="F2A82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Google Shape;320;p15" descr="preencoded.png">
            <a:extLst>
              <a:ext uri="{FF2B5EF4-FFF2-40B4-BE49-F238E27FC236}">
                <a16:creationId xmlns:a16="http://schemas.microsoft.com/office/drawing/2014/main" id="{CF4BFFF1-9DB7-29AF-B54B-586CC19F4D1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0381" y="243407"/>
            <a:ext cx="1355810" cy="218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1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394" y="182609"/>
            <a:ext cx="3070291" cy="27967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4"/>
          <p:cNvSpPr txBox="1"/>
          <p:nvPr/>
        </p:nvSpPr>
        <p:spPr>
          <a:xfrm>
            <a:off x="125063" y="66071"/>
            <a:ext cx="889387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Cognitive Shedding </a:t>
            </a:r>
            <a:endParaRPr dirty="0"/>
          </a:p>
        </p:txBody>
      </p:sp>
      <p:pic>
        <p:nvPicPr>
          <p:cNvPr id="287" name="Google Shape;287;p1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0381" y="243407"/>
            <a:ext cx="1355810" cy="2188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8" name="Google Shape;288;p14"/>
          <p:cNvGrpSpPr/>
          <p:nvPr/>
        </p:nvGrpSpPr>
        <p:grpSpPr>
          <a:xfrm>
            <a:off x="3381334" y="311729"/>
            <a:ext cx="2229063" cy="4626410"/>
            <a:chOff x="2809436" y="0"/>
            <a:chExt cx="2229063" cy="4626410"/>
          </a:xfrm>
        </p:grpSpPr>
        <p:sp>
          <p:nvSpPr>
            <p:cNvPr id="289" name="Google Shape;289;p14"/>
            <p:cNvSpPr/>
            <p:nvPr/>
          </p:nvSpPr>
          <p:spPr>
            <a:xfrm>
              <a:off x="3294057" y="0"/>
              <a:ext cx="1744442" cy="174461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12" y="60000"/>
                  </a:move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4"/>
                    <a:pt x="107127" y="25773"/>
                    <a:pt x="111044" y="52526"/>
                  </a:cubicBezTo>
                  <a:cubicBezTo>
                    <a:pt x="114961" y="79279"/>
                    <a:pt x="97558" y="104517"/>
                    <a:pt x="71161" y="110367"/>
                  </a:cubicBezTo>
                  <a:lnTo>
                    <a:pt x="70592" y="118429"/>
                  </a:lnTo>
                  <a:lnTo>
                    <a:pt x="56830" y="104890"/>
                  </a:lnTo>
                  <a:lnTo>
                    <a:pt x="72705" y="88507"/>
                  </a:lnTo>
                  <a:lnTo>
                    <a:pt x="72144" y="96444"/>
                  </a:lnTo>
                  <a:cubicBezTo>
                    <a:pt x="90761" y="90239"/>
                    <a:pt x="101708" y="71000"/>
                    <a:pt x="97532" y="51825"/>
                  </a:cubicBezTo>
                  <a:cubicBezTo>
                    <a:pt x="93356" y="32650"/>
                    <a:pt x="75400" y="19706"/>
                    <a:pt x="55889" y="21806"/>
                  </a:cubicBezTo>
                  <a:cubicBezTo>
                    <a:pt x="36379" y="23907"/>
                    <a:pt x="21588" y="40376"/>
                    <a:pt x="21588" y="60000"/>
                  </a:cubicBezTo>
                  <a:close/>
                </a:path>
              </a:pathLst>
            </a:custGeom>
            <a:solidFill>
              <a:srgbClr val="E59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3679202" y="631505"/>
              <a:ext cx="973497" cy="4866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91;p14"/>
            <p:cNvSpPr txBox="1"/>
            <p:nvPr/>
          </p:nvSpPr>
          <p:spPr>
            <a:xfrm>
              <a:off x="3679202" y="631505"/>
              <a:ext cx="973497" cy="4866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 dirty="0">
                  <a:solidFill>
                    <a:srgbClr val="F2F2F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The Unanswered Question</a:t>
              </a:r>
              <a:endParaRPr dirty="0"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2809436" y="1002543"/>
              <a:ext cx="1744442" cy="174461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480" y="23523"/>
                  </a:moveTo>
                  <a:lnTo>
                    <a:pt x="87164" y="32839"/>
                  </a:lnTo>
                  <a:cubicBezTo>
                    <a:pt x="75944" y="21617"/>
                    <a:pt x="58979" y="18450"/>
                    <a:pt x="44466" y="24867"/>
                  </a:cubicBezTo>
                  <a:cubicBezTo>
                    <a:pt x="29954" y="31284"/>
                    <a:pt x="20880" y="45966"/>
                    <a:pt x="21631" y="61817"/>
                  </a:cubicBezTo>
                  <a:cubicBezTo>
                    <a:pt x="22382" y="77668"/>
                    <a:pt x="32801" y="91427"/>
                    <a:pt x="47856" y="96444"/>
                  </a:cubicBezTo>
                  <a:lnTo>
                    <a:pt x="47295" y="88507"/>
                  </a:lnTo>
                  <a:lnTo>
                    <a:pt x="63170" y="104890"/>
                  </a:lnTo>
                  <a:lnTo>
                    <a:pt x="49408" y="118429"/>
                  </a:lnTo>
                  <a:lnTo>
                    <a:pt x="48839" y="110367"/>
                  </a:lnTo>
                  <a:cubicBezTo>
                    <a:pt x="27395" y="105615"/>
                    <a:pt x="11312" y="87807"/>
                    <a:pt x="8761" y="65991"/>
                  </a:cubicBezTo>
                  <a:cubicBezTo>
                    <a:pt x="6210" y="44176"/>
                    <a:pt x="17752" y="23137"/>
                    <a:pt x="37521" y="13566"/>
                  </a:cubicBezTo>
                  <a:cubicBezTo>
                    <a:pt x="57290" y="3996"/>
                    <a:pt x="80951" y="7991"/>
                    <a:pt x="96480" y="23523"/>
                  </a:cubicBezTo>
                  <a:close/>
                </a:path>
              </a:pathLst>
            </a:custGeom>
            <a:solidFill>
              <a:srgbClr val="E59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3192617" y="1635898"/>
              <a:ext cx="973497" cy="4866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14"/>
            <p:cNvSpPr txBox="1"/>
            <p:nvPr/>
          </p:nvSpPr>
          <p:spPr>
            <a:xfrm>
              <a:off x="3192617" y="1635898"/>
              <a:ext cx="973497" cy="4866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 dirty="0">
                  <a:solidFill>
                    <a:srgbClr val="F2F2F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The Buried Inconsistency</a:t>
              </a:r>
              <a:endParaRPr dirty="0"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3294057" y="2008787"/>
              <a:ext cx="1744442" cy="174461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3520" y="23523"/>
                  </a:moveTo>
                  <a:cubicBezTo>
                    <a:pt x="39049" y="7991"/>
                    <a:pt x="62710" y="3996"/>
                    <a:pt x="82479" y="13566"/>
                  </a:cubicBezTo>
                  <a:cubicBezTo>
                    <a:pt x="102248" y="23137"/>
                    <a:pt x="113790" y="44176"/>
                    <a:pt x="111239" y="65991"/>
                  </a:cubicBezTo>
                  <a:cubicBezTo>
                    <a:pt x="108688" y="87807"/>
                    <a:pt x="92605" y="105615"/>
                    <a:pt x="71161" y="110367"/>
                  </a:cubicBezTo>
                  <a:lnTo>
                    <a:pt x="70592" y="118429"/>
                  </a:lnTo>
                  <a:lnTo>
                    <a:pt x="56830" y="104890"/>
                  </a:lnTo>
                  <a:lnTo>
                    <a:pt x="72705" y="88507"/>
                  </a:lnTo>
                  <a:lnTo>
                    <a:pt x="72144" y="96444"/>
                  </a:lnTo>
                  <a:cubicBezTo>
                    <a:pt x="87199" y="91427"/>
                    <a:pt x="97618" y="77668"/>
                    <a:pt x="98369" y="61817"/>
                  </a:cubicBezTo>
                  <a:cubicBezTo>
                    <a:pt x="99120" y="45966"/>
                    <a:pt x="90046" y="31284"/>
                    <a:pt x="75534" y="24867"/>
                  </a:cubicBezTo>
                  <a:cubicBezTo>
                    <a:pt x="61021" y="18450"/>
                    <a:pt x="44056" y="21617"/>
                    <a:pt x="32836" y="32839"/>
                  </a:cubicBezTo>
                  <a:close/>
                </a:path>
              </a:pathLst>
            </a:custGeom>
            <a:solidFill>
              <a:srgbClr val="E59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3679202" y="2640292"/>
              <a:ext cx="973497" cy="4866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297;p14"/>
            <p:cNvSpPr txBox="1"/>
            <p:nvPr/>
          </p:nvSpPr>
          <p:spPr>
            <a:xfrm>
              <a:off x="3679202" y="2640292"/>
              <a:ext cx="973497" cy="4866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 dirty="0">
                  <a:solidFill>
                    <a:srgbClr val="F2F2F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The Exhibit Fumble</a:t>
              </a:r>
              <a:endParaRPr dirty="0"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2933781" y="3126991"/>
              <a:ext cx="1498695" cy="1499419"/>
            </a:xfrm>
            <a:prstGeom prst="blockArc">
              <a:avLst>
                <a:gd name="adj1" fmla="val 0"/>
                <a:gd name="adj2" fmla="val 18900000"/>
                <a:gd name="adj3" fmla="val 12740"/>
              </a:avLst>
            </a:prstGeom>
            <a:solidFill>
              <a:srgbClr val="E59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3192617" y="3644686"/>
              <a:ext cx="973497" cy="4866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300;p14"/>
            <p:cNvSpPr txBox="1"/>
            <p:nvPr/>
          </p:nvSpPr>
          <p:spPr>
            <a:xfrm>
              <a:off x="3192617" y="3644686"/>
              <a:ext cx="973497" cy="4866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 dirty="0">
                  <a:solidFill>
                    <a:srgbClr val="F2F2F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The Follow-Up Never Came</a:t>
              </a:r>
              <a:endParaRPr dirty="0"/>
            </a:p>
          </p:txBody>
        </p:sp>
      </p:grpSp>
      <p:sp>
        <p:nvSpPr>
          <p:cNvPr id="301" name="Google Shape;301;p14"/>
          <p:cNvSpPr/>
          <p:nvPr/>
        </p:nvSpPr>
        <p:spPr>
          <a:xfrm>
            <a:off x="5263030" y="3981189"/>
            <a:ext cx="1698286" cy="110750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9343E"/>
          </a:solidFill>
          <a:ln w="25400" cap="flat" cmpd="sng">
            <a:solidFill>
              <a:srgbClr val="495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1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not a personal failing.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1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what cognitive overload looks like.</a:t>
            </a:r>
            <a:endParaRPr dirty="0"/>
          </a:p>
        </p:txBody>
      </p:sp>
      <p:sp>
        <p:nvSpPr>
          <p:cNvPr id="302" name="Google Shape;302;p14"/>
          <p:cNvSpPr/>
          <p:nvPr/>
        </p:nvSpPr>
        <p:spPr>
          <a:xfrm>
            <a:off x="5455392" y="2947799"/>
            <a:ext cx="1926712" cy="478017"/>
          </a:xfrm>
          <a:prstGeom prst="roundRect">
            <a:avLst>
              <a:gd name="adj" fmla="val 16667"/>
            </a:avLst>
          </a:prstGeom>
          <a:solidFill>
            <a:srgbClr val="9DB2B9"/>
          </a:solidFill>
          <a:ln w="25400" cap="flat" cmpd="sng">
            <a:solidFill>
              <a:srgbClr val="495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2934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Hunting for the right document…</a:t>
            </a:r>
            <a:endParaRPr dirty="0">
              <a:solidFill>
                <a:srgbClr val="29343E"/>
              </a:solidFill>
            </a:endParaRPr>
          </a:p>
        </p:txBody>
      </p:sp>
      <p:sp>
        <p:nvSpPr>
          <p:cNvPr id="303" name="Google Shape;303;p14"/>
          <p:cNvSpPr/>
          <p:nvPr/>
        </p:nvSpPr>
        <p:spPr>
          <a:xfrm>
            <a:off x="5455392" y="800624"/>
            <a:ext cx="1926712" cy="478016"/>
          </a:xfrm>
          <a:prstGeom prst="roundRect">
            <a:avLst>
              <a:gd name="adj" fmla="val 16667"/>
            </a:avLst>
          </a:prstGeom>
          <a:solidFill>
            <a:srgbClr val="9DB2B9"/>
          </a:solidFill>
          <a:ln w="25400" cap="flat" cmpd="sng">
            <a:solidFill>
              <a:srgbClr val="495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2934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Non-answers…</a:t>
            </a:r>
            <a:endParaRPr dirty="0">
              <a:solidFill>
                <a:srgbClr val="29343E"/>
              </a:solidFill>
            </a:endParaRPr>
          </a:p>
        </p:txBody>
      </p:sp>
      <p:sp>
        <p:nvSpPr>
          <p:cNvPr id="304" name="Google Shape;304;p14"/>
          <p:cNvSpPr/>
          <p:nvPr/>
        </p:nvSpPr>
        <p:spPr>
          <a:xfrm>
            <a:off x="1630815" y="1855305"/>
            <a:ext cx="1926712" cy="478016"/>
          </a:xfrm>
          <a:prstGeom prst="roundRect">
            <a:avLst>
              <a:gd name="adj" fmla="val 16667"/>
            </a:avLst>
          </a:prstGeom>
          <a:solidFill>
            <a:srgbClr val="9DB2B9"/>
          </a:solidFill>
          <a:ln w="25400" cap="flat" cmpd="sng">
            <a:solidFill>
              <a:srgbClr val="495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2934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Witness contradictions…</a:t>
            </a:r>
            <a:endParaRPr dirty="0">
              <a:solidFill>
                <a:srgbClr val="29343E"/>
              </a:solidFill>
            </a:endParaRPr>
          </a:p>
        </p:txBody>
      </p:sp>
      <p:sp>
        <p:nvSpPr>
          <p:cNvPr id="305" name="Google Shape;305;p14"/>
          <p:cNvSpPr/>
          <p:nvPr/>
        </p:nvSpPr>
        <p:spPr>
          <a:xfrm>
            <a:off x="1630815" y="3877857"/>
            <a:ext cx="1926712" cy="478016"/>
          </a:xfrm>
          <a:prstGeom prst="roundRect">
            <a:avLst>
              <a:gd name="adj" fmla="val 16667"/>
            </a:avLst>
          </a:prstGeom>
          <a:solidFill>
            <a:srgbClr val="9DB2B9"/>
          </a:solidFill>
          <a:ln w="25400" cap="flat" cmpd="sng">
            <a:solidFill>
              <a:srgbClr val="495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2934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meant to circle back…</a:t>
            </a:r>
            <a:endParaRPr dirty="0">
              <a:solidFill>
                <a:srgbClr val="29343E"/>
              </a:solidFill>
            </a:endParaRPr>
          </a:p>
        </p:txBody>
      </p:sp>
      <p:sp>
        <p:nvSpPr>
          <p:cNvPr id="307" name="Google Shape;307;p14"/>
          <p:cNvSpPr/>
          <p:nvPr/>
        </p:nvSpPr>
        <p:spPr>
          <a:xfrm>
            <a:off x="182394" y="4968644"/>
            <a:ext cx="4633800" cy="1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00"/>
              </a:lnSpc>
              <a:spcBef>
                <a:spcPts val="0"/>
              </a:spcBef>
              <a:spcAft>
                <a:spcPts val="0"/>
              </a:spcAft>
              <a:buClr>
                <a:srgbClr val="C6C6C6"/>
              </a:buClr>
              <a:buSzPts val="800"/>
              <a:buFont typeface="Inter Tight"/>
              <a:buNone/>
            </a:pPr>
            <a:r>
              <a:rPr lang="en-US" sz="700" b="0" i="0" u="none" strike="noStrike" cap="none" dirty="0">
                <a:solidFill>
                  <a:srgbClr val="C6C6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Private &amp; Confidential. Patent Pending. 2026 © FullProof Systems Inc. All Rights Reserved.</a:t>
            </a:r>
            <a:endParaRPr sz="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5"/>
          <p:cNvSpPr/>
          <p:nvPr/>
        </p:nvSpPr>
        <p:spPr>
          <a:xfrm>
            <a:off x="243191" y="243479"/>
            <a:ext cx="5453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9167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100"/>
              <a:buFont typeface="Helvetica Neue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Today’s State of the Art</a:t>
            </a:r>
            <a:endParaRPr sz="3200" b="0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4" name="Google Shape;314;p15"/>
          <p:cNvSpPr/>
          <p:nvPr/>
        </p:nvSpPr>
        <p:spPr>
          <a:xfrm>
            <a:off x="463825" y="1812302"/>
            <a:ext cx="2378400" cy="21012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8375" tIns="29175" rIns="58375" bIns="291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5" name="Google Shape;315;p15"/>
          <p:cNvSpPr txBox="1"/>
          <p:nvPr/>
        </p:nvSpPr>
        <p:spPr>
          <a:xfrm>
            <a:off x="491777" y="1318988"/>
            <a:ext cx="2322600" cy="366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75" tIns="29175" rIns="58375" bIns="291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Binders</a:t>
            </a:r>
            <a:endParaRPr sz="2000" b="0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3335607" y="1821937"/>
            <a:ext cx="2378400" cy="2101200"/>
          </a:xfrm>
          <a:prstGeom prst="roundRect">
            <a:avLst>
              <a:gd name="adj" fmla="val 16667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8375" tIns="29175" rIns="58375" bIns="291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7" name="Google Shape;317;p15"/>
          <p:cNvSpPr txBox="1"/>
          <p:nvPr/>
        </p:nvSpPr>
        <p:spPr>
          <a:xfrm>
            <a:off x="5918831" y="1152522"/>
            <a:ext cx="3083100" cy="67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75" tIns="29175" rIns="58375" bIns="291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Limited Cognition </a:t>
            </a:r>
            <a:endParaRPr sz="2000" b="0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&amp; Memory</a:t>
            </a:r>
            <a:endParaRPr sz="2000" b="0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8" name="Google Shape;318;p15"/>
          <p:cNvSpPr txBox="1"/>
          <p:nvPr/>
        </p:nvSpPr>
        <p:spPr>
          <a:xfrm>
            <a:off x="3335607" y="1318988"/>
            <a:ext cx="2322600" cy="366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75" tIns="29175" rIns="58375" bIns="291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Notepads</a:t>
            </a:r>
            <a:endParaRPr sz="2000" b="0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9" name="Google Shape;319;p15"/>
          <p:cNvSpPr/>
          <p:nvPr/>
        </p:nvSpPr>
        <p:spPr>
          <a:xfrm>
            <a:off x="6207390" y="1821936"/>
            <a:ext cx="2378400" cy="2101200"/>
          </a:xfrm>
          <a:prstGeom prst="roundRect">
            <a:avLst>
              <a:gd name="adj" fmla="val 16667"/>
            </a:avLst>
          </a:prstGeom>
          <a:blipFill rotWithShape="1">
            <a:blip r:embed="rId5">
              <a:alphaModFix/>
            </a:blip>
            <a:stretch>
              <a:fillRect/>
            </a:stretch>
          </a:blip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8375" tIns="29175" rIns="58375" bIns="291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0" name="Google Shape;320;p15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60381" y="243407"/>
            <a:ext cx="1355810" cy="218872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5"/>
          <p:cNvSpPr/>
          <p:nvPr/>
        </p:nvSpPr>
        <p:spPr>
          <a:xfrm>
            <a:off x="182394" y="4968644"/>
            <a:ext cx="4633800" cy="1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00"/>
              </a:lnSpc>
              <a:spcBef>
                <a:spcPts val="0"/>
              </a:spcBef>
              <a:spcAft>
                <a:spcPts val="0"/>
              </a:spcAft>
              <a:buClr>
                <a:srgbClr val="C6C6C6"/>
              </a:buClr>
              <a:buSzPts val="800"/>
              <a:buFont typeface="Inter Tight"/>
              <a:buNone/>
            </a:pPr>
            <a:r>
              <a:rPr lang="en-US" sz="700" b="0" i="0" u="none" strike="noStrike" cap="none" dirty="0">
                <a:solidFill>
                  <a:srgbClr val="C6C6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Private &amp; Confidential. Patent Pending. 2026 © FullProof Systems Inc. All Rights Reserved.</a:t>
            </a:r>
            <a:endParaRPr sz="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1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394" y="182609"/>
            <a:ext cx="3070291" cy="27967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7"/>
          <p:cNvSpPr txBox="1"/>
          <p:nvPr/>
        </p:nvSpPr>
        <p:spPr>
          <a:xfrm>
            <a:off x="182394" y="112328"/>
            <a:ext cx="8893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Modern Deposition: 4 Principles</a:t>
            </a:r>
            <a:endParaRPr dirty="0"/>
          </a:p>
        </p:txBody>
      </p:sp>
      <p:sp>
        <p:nvSpPr>
          <p:cNvPr id="343" name="Google Shape;343;p17"/>
          <p:cNvSpPr/>
          <p:nvPr/>
        </p:nvSpPr>
        <p:spPr>
          <a:xfrm>
            <a:off x="182394" y="4968644"/>
            <a:ext cx="4633800" cy="1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00"/>
              </a:lnSpc>
              <a:spcBef>
                <a:spcPts val="0"/>
              </a:spcBef>
              <a:spcAft>
                <a:spcPts val="0"/>
              </a:spcAft>
              <a:buClr>
                <a:srgbClr val="C6C6C6"/>
              </a:buClr>
              <a:buSzPts val="800"/>
              <a:buFont typeface="Inter Tight"/>
              <a:buNone/>
            </a:pPr>
            <a:r>
              <a:rPr lang="en-US" sz="700" b="0" i="0" u="none" strike="noStrike" cap="none" dirty="0">
                <a:solidFill>
                  <a:srgbClr val="C6C6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Private &amp; Confidential. Patent Pending. 2026 © FullProof Systems Inc. All Rights Reserved.</a:t>
            </a:r>
            <a:endParaRPr sz="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raphic 4" descr="Puzzle pieces with solid fill">
            <a:extLst>
              <a:ext uri="{FF2B5EF4-FFF2-40B4-BE49-F238E27FC236}">
                <a16:creationId xmlns:a16="http://schemas.microsoft.com/office/drawing/2014/main" id="{37434570-D770-A2BD-9CB2-ECF9FF514D1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6987" y="47056"/>
            <a:ext cx="5183394" cy="5183394"/>
          </a:xfrm>
          <a:prstGeom prst="rect">
            <a:avLst/>
          </a:prstGeom>
        </p:spPr>
      </p:pic>
      <p:pic>
        <p:nvPicPr>
          <p:cNvPr id="7" name="Google Shape;320;p15" descr="preencoded.png">
            <a:extLst>
              <a:ext uri="{FF2B5EF4-FFF2-40B4-BE49-F238E27FC236}">
                <a16:creationId xmlns:a16="http://schemas.microsoft.com/office/drawing/2014/main" id="{4B3966B8-2432-0DE1-A03A-3B567AB41F8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0381" y="243407"/>
            <a:ext cx="1355810" cy="2188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0B386F-1A9B-CE59-CB8E-58BA0D1A70C6}"/>
              </a:ext>
            </a:extLst>
          </p:cNvPr>
          <p:cNvSpPr txBox="1"/>
          <p:nvPr/>
        </p:nvSpPr>
        <p:spPr>
          <a:xfrm>
            <a:off x="883572" y="1704785"/>
            <a:ext cx="2989137" cy="646986"/>
          </a:xfrm>
          <a:prstGeom prst="roundRect">
            <a:avLst/>
          </a:prstGeom>
          <a:solidFill>
            <a:srgbClr val="9DB2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9343E"/>
                </a:solidFill>
                <a:latin typeface="Helvetica Neue" panose="020B0604020202020204" charset="0"/>
                <a:cs typeface="Helvetica Neue" panose="020B0604020202020204" charset="0"/>
              </a:rPr>
              <a:t>1) Prepare for the deposition you’ll </a:t>
            </a:r>
            <a:r>
              <a:rPr lang="en-US" sz="1600" b="1" i="1" dirty="0">
                <a:solidFill>
                  <a:srgbClr val="29343E"/>
                </a:solidFill>
                <a:latin typeface="Helvetica Neue" panose="020B0604020202020204" charset="0"/>
                <a:cs typeface="Helvetica Neue" panose="020B0604020202020204" charset="0"/>
              </a:rPr>
              <a:t>actually</a:t>
            </a:r>
            <a:r>
              <a:rPr lang="en-US" sz="1600" b="1" dirty="0">
                <a:solidFill>
                  <a:srgbClr val="29343E"/>
                </a:solidFill>
                <a:latin typeface="Helvetica Neue" panose="020B0604020202020204" charset="0"/>
                <a:cs typeface="Helvetica Neue" panose="020B0604020202020204" charset="0"/>
              </a:rPr>
              <a:t> </a:t>
            </a:r>
            <a:r>
              <a:rPr lang="en-US" sz="1600" dirty="0">
                <a:solidFill>
                  <a:srgbClr val="29343E"/>
                </a:solidFill>
                <a:latin typeface="Helvetica Neue" panose="020B0604020202020204" charset="0"/>
                <a:cs typeface="Helvetica Neue" panose="020B0604020202020204" charset="0"/>
              </a:rPr>
              <a:t>take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797629-22DF-EAA6-F426-A118EDE0A0E2}"/>
              </a:ext>
            </a:extLst>
          </p:cNvPr>
          <p:cNvSpPr txBox="1"/>
          <p:nvPr/>
        </p:nvSpPr>
        <p:spPr>
          <a:xfrm>
            <a:off x="5188567" y="1704785"/>
            <a:ext cx="2149304" cy="646986"/>
          </a:xfrm>
          <a:prstGeom prst="roundRect">
            <a:avLst/>
          </a:prstGeom>
          <a:solidFill>
            <a:srgbClr val="9DB2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9343E"/>
                </a:solidFill>
                <a:latin typeface="Helvetica Neue" panose="020B0604020202020204" charset="0"/>
                <a:cs typeface="Helvetica Neue" panose="020B0604020202020204" charset="0"/>
              </a:rPr>
              <a:t>2) Outline as a map, not a script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AF7683-AAF4-60C7-BE7E-53666249D487}"/>
              </a:ext>
            </a:extLst>
          </p:cNvPr>
          <p:cNvSpPr txBox="1"/>
          <p:nvPr/>
        </p:nvSpPr>
        <p:spPr>
          <a:xfrm>
            <a:off x="1628912" y="3569244"/>
            <a:ext cx="2243797" cy="646986"/>
          </a:xfrm>
          <a:prstGeom prst="roundRect">
            <a:avLst/>
          </a:prstGeom>
          <a:solidFill>
            <a:srgbClr val="9DB2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9343E"/>
                </a:solidFill>
                <a:latin typeface="Helvetica Neue" panose="020B0604020202020204" charset="0"/>
                <a:cs typeface="Helvetica Neue" panose="020B0604020202020204" charset="0"/>
              </a:rPr>
              <a:t>3) Defend the record, not just the witness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7C6B16-4BC8-1679-09EC-B7A8C4FCE08B}"/>
              </a:ext>
            </a:extLst>
          </p:cNvPr>
          <p:cNvSpPr txBox="1"/>
          <p:nvPr/>
        </p:nvSpPr>
        <p:spPr>
          <a:xfrm>
            <a:off x="5249171" y="3569244"/>
            <a:ext cx="2664316" cy="646986"/>
          </a:xfrm>
          <a:prstGeom prst="roundRect">
            <a:avLst/>
          </a:prstGeom>
          <a:solidFill>
            <a:srgbClr val="9DB2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9343E"/>
                </a:solidFill>
                <a:latin typeface="Helvetica Neue" panose="020B0604020202020204" charset="0"/>
                <a:cs typeface="Helvetica Neue" panose="020B0604020202020204" charset="0"/>
              </a:rPr>
              <a:t>4) Build a second chair into your prep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771</Words>
  <Application>Microsoft Office PowerPoint</Application>
  <PresentationFormat>On-screen Show (16:9)</PresentationFormat>
  <Paragraphs>164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Inter Tight</vt:lpstr>
      <vt:lpstr>Helvetica Neue</vt:lpstr>
      <vt:lpstr>Calibri</vt:lpstr>
      <vt:lpstr>Wingdings</vt:lpstr>
      <vt:lpstr>Office Theme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Jenn Mancino</dc:creator>
  <cp:lastModifiedBy>Jenn Mancino</cp:lastModifiedBy>
  <cp:revision>5</cp:revision>
  <dcterms:modified xsi:type="dcterms:W3CDTF">2026-05-13T16:33:49Z</dcterms:modified>
</cp:coreProperties>
</file>