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3" d="100"/>
          <a:sy n="143" d="100"/>
        </p:scale>
        <p:origin x="6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16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5C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583680" y="-1097280"/>
            <a:ext cx="4114800" cy="4114800"/>
          </a:xfrm>
          <a:prstGeom prst="ellipse">
            <a:avLst/>
          </a:prstGeom>
          <a:solidFill>
            <a:srgbClr val="1D9E75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C8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 ·  INFOTRACK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68580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Performance</a:t>
            </a:r>
            <a:endParaRPr lang="en-US" sz="4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Practice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457200" y="2926080"/>
            <a:ext cx="7498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Lawyers and Legal Professionals Build Teams,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Systems, and Careers That Don't Break Under Pressure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3840480"/>
            <a:ext cx="2011680" cy="27432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9776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Eda Rosa</a:t>
            </a:r>
            <a:r>
              <a:rPr lang="en-US" sz="1100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Limitless Paralegal Academy Founder  ·  Professor ·  Let's Talk Paralegal Podcast Host · Author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44074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accent4"/>
                </a:solidFill>
              </a:rPr>
              <a:t>By: Eda Rosa LLC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18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320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0A5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HIGH-PERFORMING LEGAL TEAMS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658368"/>
            <a:ext cx="866067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They Do Differently And How You Build That Culture From Where You Sit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20040" y="1261872"/>
            <a:ext cx="8503920" cy="658368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261872"/>
            <a:ext cx="64008" cy="658368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353312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Clarity over speed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154680" y="1399032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0" y="1353312"/>
            <a:ext cx="5440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define what 'done' looks like before starting. Rework is the enemy of high performance.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" y="2011680"/>
            <a:ext cx="8503920" cy="658368"/>
          </a:xfrm>
          <a:prstGeom prst="rect">
            <a:avLst/>
          </a:prstGeom>
          <a:solidFill>
            <a:srgbClr val="F7F9F8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" y="2011680"/>
            <a:ext cx="64008" cy="658368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210312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Accountability without micromanagement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154680" y="2148840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291840" y="2103120"/>
            <a:ext cx="5440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ownership, defined checkpoints, and a culture where people raise problems early.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20040" y="2761488"/>
            <a:ext cx="8503920" cy="658368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2761488"/>
            <a:ext cx="64008" cy="658368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02920" y="2852928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Psychological safety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154680" y="2898648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291840" y="2852928"/>
            <a:ext cx="5440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members speak up, flag risk, and ask questions, which prevents the costly errors that derail matters.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20040" y="3511296"/>
            <a:ext cx="8503920" cy="658368"/>
          </a:xfrm>
          <a:prstGeom prst="rect">
            <a:avLst/>
          </a:prstGeom>
          <a:solidFill>
            <a:srgbClr val="F7F9F8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20040" y="3511296"/>
            <a:ext cx="64008" cy="658368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" y="360273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Systems, not heroics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154680" y="3648456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291840" y="3602736"/>
            <a:ext cx="5440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don't rely on one person running at 120%. They build processes that distribute the load.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320040" y="4261104"/>
            <a:ext cx="8503920" cy="658368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20040" y="4261104"/>
            <a:ext cx="64008" cy="658368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02920" y="4352544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Visible leadership at every level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154680" y="4398264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291840" y="4352544"/>
            <a:ext cx="5440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High-performing teams are led from the front and from the middle, and from the support staff seat.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320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C8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SUSTAINABLE HIGH PERFORMANCE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6583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Ambition without attrition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" y="1280160"/>
            <a:ext cx="397764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280160"/>
            <a:ext cx="3977640" cy="493776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344168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BURNOUT — RECOGNIZE IT EARLY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865376"/>
            <a:ext cx="3703320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Chronic exhaustion that sleep doesn't fix</a:t>
            </a:r>
            <a:endParaRPr lang="en-US" sz="11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Cynicism about work that once felt meaningful</a:t>
            </a:r>
            <a:endParaRPr lang="en-US" sz="11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Declining quality in work you normally do well</a:t>
            </a:r>
            <a:endParaRPr lang="en-US" sz="11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Detachment from colleagues and clients</a:t>
            </a:r>
            <a:endParaRPr lang="en-US" sz="11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sense that no matter how hard you work, it is never enough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26280" y="1280160"/>
            <a:ext cx="4297680" cy="3520440"/>
          </a:xfrm>
          <a:prstGeom prst="rect">
            <a:avLst/>
          </a:prstGeom>
          <a:solidFill>
            <a:srgbClr val="E1F5EE"/>
          </a:solidFill>
          <a:ln w="6350">
            <a:solidFill>
              <a:srgbClr val="B8DDD5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526280" y="1280160"/>
            <a:ext cx="4297680" cy="493776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63440" y="1344168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SUSTAINABILITY FRAMEWORK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663440" y="1883664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0A5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Boundaries  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what you need to perform — not what is comfortable to protect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663440" y="2596896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0A5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 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is not weakness. It is the operating condition for sustained excellence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63440" y="3310128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0A5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Meaning  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Reconnect to why this work matters. Purpose is a performance multiplier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663440" y="4023360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0A5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 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workflows that protect your capacity, not just your deadlines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5C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-914400" y="-914400"/>
            <a:ext cx="4114800" cy="4114800"/>
          </a:xfrm>
          <a:prstGeom prst="ellipse">
            <a:avLst/>
          </a:prstGeom>
          <a:solidFill>
            <a:srgbClr val="C8A84B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894709" y="2103621"/>
            <a:ext cx="2983482" cy="3022092"/>
          </a:xfrm>
          <a:prstGeom prst="ellipse">
            <a:avLst/>
          </a:prstGeom>
          <a:solidFill>
            <a:srgbClr val="1D9E75">
              <a:alpha val="2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18872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600" dirty="0">
                <a:solidFill>
                  <a:srgbClr val="C8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05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914400" y="1600200"/>
            <a:ext cx="7315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Application + Q&amp;A</a:t>
            </a:r>
            <a:endParaRPr lang="en-US" sz="4200" dirty="0"/>
          </a:p>
        </p:txBody>
      </p:sp>
      <p:sp>
        <p:nvSpPr>
          <p:cNvPr id="7" name="Shape 5"/>
          <p:cNvSpPr/>
          <p:nvPr/>
        </p:nvSpPr>
        <p:spPr>
          <a:xfrm>
            <a:off x="3474720" y="2907792"/>
            <a:ext cx="2194560" cy="36576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3063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· Your Monday commitment · Open Q&amp;A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320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MONDAY MORNING TAKEAWAYS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6583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Pick one. Implement it this week.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20040" y="1298448"/>
            <a:ext cx="413308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298448"/>
            <a:ext cx="64008" cy="11155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371600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61848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your time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1892808"/>
            <a:ext cx="3858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at the past two weeks and name your top three time drains. Write them down.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" y="2532888"/>
            <a:ext cx="413308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" y="2532888"/>
            <a:ext cx="64008" cy="11155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2606040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285292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one boundary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127248"/>
            <a:ext cx="3858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one recurring interruption you will handle differently starting Monday.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0040" y="3767328"/>
            <a:ext cx="413308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3767328"/>
            <a:ext cx="64008" cy="11155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3840480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08736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Shift your language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361688"/>
            <a:ext cx="3858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your next update to leadership, report outcomes — not just activities.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681728" y="1298448"/>
            <a:ext cx="413308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681728" y="1298448"/>
            <a:ext cx="64008" cy="11155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18888" y="1371600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18888" y="161848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one checklist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818888" y="1892808"/>
            <a:ext cx="3858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one matter type you handle repeatedly. Document the workflow this week.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681728" y="2532888"/>
            <a:ext cx="413308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681728" y="2532888"/>
            <a:ext cx="64008" cy="11155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818888" y="2606040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18888" y="285292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Schedule recovery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818888" y="3127248"/>
            <a:ext cx="3858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one non-negotiable recovery window per week. Treat it like a client call.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681728" y="3767328"/>
            <a:ext cx="413308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681728" y="3767328"/>
            <a:ext cx="64008" cy="11155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18888" y="3840480"/>
            <a:ext cx="347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818888" y="408736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your impact visible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818888" y="4361688"/>
            <a:ext cx="3858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one message that communicates what your recent work produced — not just what you did.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5C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0" y="-914400"/>
            <a:ext cx="5486400" cy="5486400"/>
          </a:xfrm>
          <a:prstGeom prst="ellipse">
            <a:avLst/>
          </a:prstGeom>
          <a:solidFill>
            <a:srgbClr val="1D9E75">
              <a:alpha val="2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45720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C8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868680"/>
            <a:ext cx="6858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work you do matters.</a:t>
            </a:r>
            <a:endParaRPr lang="en-US" sz="3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it with intention.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457200" y="2542032"/>
            <a:ext cx="1828800" cy="36576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26974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Eda Rosa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Limitless Paralegal Academy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538728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Talk Paralegal Podcast 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922776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QR Code to Connect with us!  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4306824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663440"/>
            <a:ext cx="5943600" cy="36576"/>
          </a:xfrm>
          <a:prstGeom prst="rect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475488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Eda Rosa LLC for InfoTrack</a:t>
            </a:r>
            <a:endParaRPr lang="en-US" sz="900" dirty="0"/>
          </a:p>
        </p:txBody>
      </p:sp>
      <p:pic>
        <p:nvPicPr>
          <p:cNvPr id="16" name="Picture 15" descr="The image is a QR code with a QR code scanner overlay.&#10;&#10;AI-generated content may be incorrect.">
            <a:extLst>
              <a:ext uri="{FF2B5EF4-FFF2-40B4-BE49-F238E27FC236}">
                <a16:creationId xmlns:a16="http://schemas.microsoft.com/office/drawing/2014/main" id="{A6B9F82E-0680-1401-DB01-CB06D94AF2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633470"/>
            <a:ext cx="1682499" cy="16824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320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0A5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PERFORMANCE PARADOX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6583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Working harder. Falling further behind.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" y="1280160"/>
            <a:ext cx="4023360" cy="3474720"/>
          </a:xfrm>
          <a:prstGeom prst="rect">
            <a:avLst/>
          </a:prstGeom>
          <a:solidFill>
            <a:srgbClr val="F5EAEA"/>
          </a:solidFill>
          <a:ln w="6350">
            <a:solidFill>
              <a:srgbClr val="EECEC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280160"/>
            <a:ext cx="4023360" cy="54864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4173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MAYBE HAPPENING?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783080"/>
            <a:ext cx="374904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7B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Billing hours at full capacity and still behind on strategy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7B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crises instead of building systems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7B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Talented people who stay invisible inside the firm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7B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running fast in different directions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7B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Burnout masked as commitment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0" y="1280160"/>
            <a:ext cx="4251960" cy="3474720"/>
          </a:xfrm>
          <a:prstGeom prst="rect">
            <a:avLst/>
          </a:prstGeom>
          <a:solidFill>
            <a:srgbClr val="E1F5EE"/>
          </a:solidFill>
          <a:ln w="6350">
            <a:solidFill>
              <a:srgbClr val="B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572000" y="1280160"/>
            <a:ext cx="4251960" cy="54864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09160" y="1417320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A5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SHIFT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709160" y="1783080"/>
            <a:ext cx="3977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performers aren't just working harder,</a:t>
            </a: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are working with</a:t>
            </a:r>
            <a:r>
              <a:rPr lang="en-US" sz="1300" b="1" i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intention.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709160" y="2834640"/>
            <a:ext cx="39776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 I will give you the framework to make that shift regardless of your practice area, title, or career stage.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5C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5943600" y="-457200"/>
            <a:ext cx="4572000" cy="4572000"/>
          </a:xfrm>
          <a:prstGeom prst="ellipse">
            <a:avLst/>
          </a:prstGeom>
          <a:solidFill>
            <a:srgbClr val="1D9E75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118872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600" dirty="0">
                <a:solidFill>
                  <a:srgbClr val="C8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02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914400" y="155448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Workflow Mastery</a:t>
            </a:r>
            <a:endParaRPr lang="en-US" sz="38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Across Practice Areas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3474720" y="3310128"/>
            <a:ext cx="2194560" cy="36576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345643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time goes · The triage framework · Building systems that scale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92440" y="4855464"/>
            <a:ext cx="77724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320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MASTERY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6583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Legal Professionals Misplace Time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20040" y="1261872"/>
            <a:ext cx="8503920" cy="658368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261872"/>
            <a:ext cx="64008" cy="6583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371600"/>
            <a:ext cx="1463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Litigation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057400" y="1399032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176272" y="1353312"/>
            <a:ext cx="6537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Reactive fire-fighting instead of planned preparation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" y="2011680"/>
            <a:ext cx="8503920" cy="658368"/>
          </a:xfrm>
          <a:prstGeom prst="rect">
            <a:avLst/>
          </a:prstGeom>
          <a:solidFill>
            <a:srgbClr val="F7F9F8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" y="2011680"/>
            <a:ext cx="64008" cy="6583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2121408"/>
            <a:ext cx="1463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Transactional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057400" y="2148840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176272" y="2103120"/>
            <a:ext cx="6537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Endless revision cycles with no version control discipline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20040" y="2761488"/>
            <a:ext cx="8503920" cy="658368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2761488"/>
            <a:ext cx="64008" cy="6583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02920" y="2871216"/>
            <a:ext cx="1463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Estate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057400" y="2898648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176272" y="2852928"/>
            <a:ext cx="6537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Last-minute due diligence gaps and closing day chaos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20040" y="3511296"/>
            <a:ext cx="8503920" cy="658368"/>
          </a:xfrm>
          <a:prstGeom prst="rect">
            <a:avLst/>
          </a:prstGeom>
          <a:solidFill>
            <a:srgbClr val="F7F9F8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20040" y="3511296"/>
            <a:ext cx="64008" cy="6583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" y="3621024"/>
            <a:ext cx="1463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Immigration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057400" y="3648456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176272" y="3602736"/>
            <a:ext cx="6537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Redundant data entry across forms and portals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320040" y="4197096"/>
            <a:ext cx="8503920" cy="658368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20040" y="4261104"/>
            <a:ext cx="64008" cy="6583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02920" y="4370832"/>
            <a:ext cx="1463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5C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Corporate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057400" y="4398264"/>
            <a:ext cx="18288" cy="384048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176272" y="4352544"/>
            <a:ext cx="6537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overload masquerading as collaboration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320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THREE-PART TRIAGE FRAMEWORK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6583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Reclaim Your Time, Starting Today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20040" y="1298448"/>
            <a:ext cx="2761488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298448"/>
            <a:ext cx="2761488" cy="502920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29768" y="1353312"/>
            <a:ext cx="25420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IDENTIFY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29768" y="1874520"/>
            <a:ext cx="25420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Real Time Drains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29768" y="2286000"/>
            <a:ext cx="2542032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your last two weeks: where did time go vs. where did it need to go?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Distinguish urgent-but-unimportant from truly high-value work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top three recurring time leaks in your practice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top three recurring time leaks in your practice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46120" y="1298448"/>
            <a:ext cx="2761488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46120" y="1298448"/>
            <a:ext cx="2761488" cy="502920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355848" y="1353312"/>
            <a:ext cx="25420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PROTECT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55848" y="1874520"/>
            <a:ext cx="25420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High-Value Time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355848" y="2286000"/>
            <a:ext cx="2542032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non-negotiable focus time before the week fills itself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matter templates that eliminate repetitive decision-making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communication boundaries that reduce interruption without damaging relationships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communication boundaries that reduce interruption without damaging relationships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172200" y="1298448"/>
            <a:ext cx="2761488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172200" y="1298448"/>
            <a:ext cx="2761488" cy="50292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81928" y="1353312"/>
            <a:ext cx="25420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SYSTEMATIZE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81928" y="1874520"/>
            <a:ext cx="25420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Everything That Repeats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81928" y="2286000"/>
            <a:ext cx="2542032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your workflows, even simple ones, so they can be delegated or improved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checklists for every matter type you handle repeatedly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personal system that scales with your caseload, not against it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personal system that scales with your caseload, not against it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5C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-1828800" y="1828800"/>
            <a:ext cx="4572000" cy="4572000"/>
          </a:xfrm>
          <a:prstGeom prst="ellipse">
            <a:avLst/>
          </a:prstGeom>
          <a:solidFill>
            <a:srgbClr val="1D9E75">
              <a:alpha val="2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C8A84B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18872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600" dirty="0">
                <a:solidFill>
                  <a:srgbClr val="C8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03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914400" y="1508760"/>
            <a:ext cx="73152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 That</a:t>
            </a:r>
            <a:endParaRPr lang="en-US" sz="34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Protects Relationships</a:t>
            </a:r>
            <a:endParaRPr lang="en-US" sz="34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Results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3474720" y="3639312"/>
            <a:ext cx="2194560" cy="36576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3785616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up · Managing across · Managing down · Closing the visibility gap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320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0A5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COMMUNICATION MATRIX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6583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You Communicate In Every Direction Defines Your Career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20040" y="1298448"/>
            <a:ext cx="274320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298448"/>
            <a:ext cx="2743200" cy="493776"/>
          </a:xfrm>
          <a:prstGeom prst="rect">
            <a:avLst/>
          </a:prstGeom>
          <a:solidFill>
            <a:srgbClr val="0A5C5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29768" y="1353312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 Managing Up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9768" y="1874520"/>
            <a:ext cx="2523744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expectations before you're asked to report on them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problems with proposed solutions, not just alerts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when to push back and how to do it without burning trust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46120" y="1298448"/>
            <a:ext cx="274320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46120" y="1298448"/>
            <a:ext cx="2743200" cy="493776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55848" y="1353312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↔  Managing Across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55848" y="1874520"/>
            <a:ext cx="2523744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peer relationships before you need favors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Communicate timelines clearly to avoid collision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others generously, it compounds over time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72200" y="1298448"/>
            <a:ext cx="274320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72200" y="1298448"/>
            <a:ext cx="2743200" cy="493776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81928" y="1353312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 Managing Down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81928" y="1874520"/>
            <a:ext cx="2523744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direction that is clear, not just fast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in checkpoints, not last-minute surprises</a:t>
            </a:r>
            <a:endParaRPr lang="en-US" sz="11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support staff in a way that earns loyalty, not just compliance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320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C8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VISIBILITY GAP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6583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Talented Legal Professionals Stay Invisible and How To Change It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20040" y="1261872"/>
            <a:ext cx="8503920" cy="1143000"/>
          </a:xfrm>
          <a:prstGeom prst="rect">
            <a:avLst/>
          </a:prstGeom>
          <a:solidFill>
            <a:srgbClr val="0A5C5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3716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legal profession rewards effort. But it advances people who make their impact visible.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20040" y="2542032"/>
            <a:ext cx="422452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" y="2542032"/>
            <a:ext cx="64008" cy="11155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2651760"/>
            <a:ext cx="40416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Gap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2926080"/>
            <a:ext cx="4041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doing excellent work that no one above you can see or measure. Effort without visibility is a career ceiling.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2542032"/>
            <a:ext cx="422452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754880" y="2542032"/>
            <a:ext cx="64008" cy="1115568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92040" y="2651760"/>
            <a:ext cx="40416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Language Shift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892040" y="2926080"/>
            <a:ext cx="4041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reporting what you did. Start communicating what it produced. Outcomes &gt; activities — always.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3776472"/>
            <a:ext cx="422452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3776472"/>
            <a:ext cx="64008" cy="1115568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3886200"/>
            <a:ext cx="40416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It Intentionally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57200" y="4160520"/>
            <a:ext cx="4041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reputation is built in the small moments: how you show up in meetings, how you follow up, how you advocate for your team.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3776472"/>
            <a:ext cx="4224528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754880" y="3776472"/>
            <a:ext cx="64008" cy="1115568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886200"/>
            <a:ext cx="40416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Long Game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892040" y="4160520"/>
            <a:ext cx="4041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capital compounds. One well-placed comment in a partner meeting can do more than three months of quiet excellent work.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5C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2743200" y="-1828800"/>
            <a:ext cx="6400800" cy="6400800"/>
          </a:xfrm>
          <a:prstGeom prst="ellipse">
            <a:avLst/>
          </a:prstGeom>
          <a:solidFill>
            <a:srgbClr val="1D9E75">
              <a:alpha val="1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118872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600" dirty="0">
                <a:solidFill>
                  <a:srgbClr val="C8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04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914400" y="1572768"/>
            <a:ext cx="73152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High-Performing Teams</a:t>
            </a:r>
            <a:endParaRPr lang="en-US" sz="38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Sustainable Practice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3474720" y="3273552"/>
            <a:ext cx="2194560" cy="36576"/>
          </a:xfrm>
          <a:prstGeom prst="rect">
            <a:avLst/>
          </a:prstGeom>
          <a:solidFill>
            <a:srgbClr val="C8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3419856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8D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high performers do differently · Burnout signals · Sustainable ambition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1089</Words>
  <Application>Microsoft Office PowerPoint</Application>
  <PresentationFormat>On-screen Show (16:9)</PresentationFormat>
  <Paragraphs>172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Performance in Practice — Eda Rosa</dc:title>
  <dc:subject>PptxGenJS Presentation</dc:subject>
  <dc:creator>Eda Rosa</dc:creator>
  <cp:lastModifiedBy>Eda Rosa</cp:lastModifiedBy>
  <cp:revision>27</cp:revision>
  <dcterms:created xsi:type="dcterms:W3CDTF">2026-04-30T19:54:27Z</dcterms:created>
  <dcterms:modified xsi:type="dcterms:W3CDTF">2026-05-11T19:25:02Z</dcterms:modified>
</cp:coreProperties>
</file>