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notesMasterIdLst>
    <p:notesMasterId r:id="rId33"/>
  </p:notesMasterIdLst>
  <p:sldIdLst>
    <p:sldId id="256" r:id="rId4"/>
    <p:sldId id="257" r:id="rId5"/>
    <p:sldId id="284" r:id="rId6"/>
    <p:sldId id="285" r:id="rId7"/>
    <p:sldId id="293" r:id="rId8"/>
    <p:sldId id="287" r:id="rId9"/>
    <p:sldId id="292" r:id="rId10"/>
    <p:sldId id="290" r:id="rId11"/>
    <p:sldId id="291" r:id="rId12"/>
    <p:sldId id="264" r:id="rId13"/>
    <p:sldId id="295" r:id="rId14"/>
    <p:sldId id="296" r:id="rId15"/>
    <p:sldId id="297" r:id="rId16"/>
    <p:sldId id="298" r:id="rId17"/>
    <p:sldId id="299" r:id="rId18"/>
    <p:sldId id="300" r:id="rId19"/>
    <p:sldId id="302" r:id="rId20"/>
    <p:sldId id="304" r:id="rId21"/>
    <p:sldId id="305" r:id="rId22"/>
    <p:sldId id="306" r:id="rId23"/>
    <p:sldId id="307" r:id="rId24"/>
    <p:sldId id="308" r:id="rId25"/>
    <p:sldId id="309" r:id="rId26"/>
    <p:sldId id="310" r:id="rId27"/>
    <p:sldId id="278" r:id="rId28"/>
    <p:sldId id="280" r:id="rId29"/>
    <p:sldId id="311" r:id="rId30"/>
    <p:sldId id="313" r:id="rId31"/>
    <p:sldId id="312" r:id="rId32"/>
  </p:sldIdLst>
  <p:sldSz cx="12192000" cy="6858000"/>
  <p:notesSz cx="6858000" cy="9144000"/>
  <p:embeddedFontLst>
    <p:embeddedFont>
      <p:font typeface="Aptos Black" panose="020B0004020202020204" pitchFamily="34" charset="0"/>
      <p:bold r:id="rId34"/>
      <p:boldItalic r:id="rId35"/>
    </p:embeddedFont>
    <p:embeddedFont>
      <p:font typeface="Georgia" panose="02040502050405020303" pitchFamily="18" charset="0"/>
      <p:regular r:id="rId36"/>
      <p:bold r:id="rId37"/>
      <p:italic r:id="rId38"/>
      <p:boldItalic r:id="rId39"/>
    </p:embeddedFont>
    <p:embeddedFont>
      <p:font typeface="Poppins" panose="00000500000000000000" pitchFamily="2" charset="0"/>
      <p:regular r:id="rId40"/>
      <p:bold r:id="rId41"/>
      <p:italic r:id="rId42"/>
      <p:boldItalic r:id="rId43"/>
    </p:embeddedFont>
    <p:embeddedFont>
      <p:font typeface="Poppins Bold" panose="00000800000000000000" pitchFamily="2" charset="0"/>
      <p:bold r:id="rId44"/>
    </p:embeddedFont>
    <p:embeddedFont>
      <p:font typeface="Roboto" panose="02000000000000000000" pitchFamily="2" charset="0"/>
      <p:regular r:id="rId45"/>
      <p:bold r:id="rId46"/>
      <p:italic r:id="rId47"/>
      <p:boldItalic r:id="rId48"/>
    </p:embeddedFont>
    <p:embeddedFont>
      <p:font typeface="Roboto Bold" panose="02000000000000000000" pitchFamily="2" charset="0"/>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EF97"/>
    <a:srgbClr val="2402D0"/>
    <a:srgbClr val="011D58"/>
    <a:srgbClr val="FF5050"/>
    <a:srgbClr val="128D84"/>
    <a:srgbClr val="000000"/>
    <a:srgbClr val="7474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E8919-C5AE-47F2-8A71-FD1A7C112738}" v="301" dt="2026-05-20T04:01:52.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8" autoAdjust="0"/>
    <p:restoredTop sz="87115" autoAdjust="0"/>
  </p:normalViewPr>
  <p:slideViewPr>
    <p:cSldViewPr snapToGrid="0">
      <p:cViewPr>
        <p:scale>
          <a:sx n="80" d="100"/>
          <a:sy n="80" d="100"/>
        </p:scale>
        <p:origin x="940" y="3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EDE49-0D5E-4574-BBE6-1ECD30879778}" type="datetimeFigureOut">
              <a:rPr lang="en-US" smtClean="0"/>
              <a:t>5/19/2026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B09A8-2321-4DFE-97A2-2B1E4246E893}" type="slidenum">
              <a:rPr lang="en-US" smtClean="0"/>
              <a:t>‹#›</a:t>
            </a:fld>
            <a:endParaRPr lang="en-US"/>
          </a:p>
        </p:txBody>
      </p:sp>
    </p:spTree>
    <p:extLst>
      <p:ext uri="{BB962C8B-B14F-4D97-AF65-F5344CB8AC3E}">
        <p14:creationId xmlns:p14="http://schemas.microsoft.com/office/powerpoint/2010/main" val="2980716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1</a:t>
            </a:fld>
            <a:endParaRPr lang="en-US"/>
          </a:p>
        </p:txBody>
      </p:sp>
    </p:spTree>
    <p:extLst>
      <p:ext uri="{BB962C8B-B14F-4D97-AF65-F5344CB8AC3E}">
        <p14:creationId xmlns:p14="http://schemas.microsoft.com/office/powerpoint/2010/main" val="416123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believe me? Let’s go!</a:t>
            </a:r>
          </a:p>
        </p:txBody>
      </p:sp>
      <p:sp>
        <p:nvSpPr>
          <p:cNvPr id="4" name="Slide Number Placeholder 3"/>
          <p:cNvSpPr>
            <a:spLocks noGrp="1"/>
          </p:cNvSpPr>
          <p:nvPr>
            <p:ph type="sldNum" sz="quarter" idx="5"/>
          </p:nvPr>
        </p:nvSpPr>
        <p:spPr/>
        <p:txBody>
          <a:bodyPr/>
          <a:lstStyle/>
          <a:p>
            <a:fld id="{573B09A8-2321-4DFE-97A2-2B1E4246E893}" type="slidenum">
              <a:rPr lang="en-US" smtClean="0"/>
              <a:t>10</a:t>
            </a:fld>
            <a:endParaRPr lang="en-US"/>
          </a:p>
        </p:txBody>
      </p:sp>
    </p:spTree>
    <p:extLst>
      <p:ext uri="{BB962C8B-B14F-4D97-AF65-F5344CB8AC3E}">
        <p14:creationId xmlns:p14="http://schemas.microsoft.com/office/powerpoint/2010/main" val="1269572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you to play along</a:t>
            </a:r>
          </a:p>
          <a:p>
            <a:endParaRPr lang="en-US" dirty="0"/>
          </a:p>
        </p:txBody>
      </p:sp>
      <p:sp>
        <p:nvSpPr>
          <p:cNvPr id="4" name="Slide Number Placeholder 3"/>
          <p:cNvSpPr>
            <a:spLocks noGrp="1"/>
          </p:cNvSpPr>
          <p:nvPr>
            <p:ph type="sldNum" sz="quarter" idx="5"/>
          </p:nvPr>
        </p:nvSpPr>
        <p:spPr/>
        <p:txBody>
          <a:bodyPr/>
          <a:lstStyle/>
          <a:p>
            <a:fld id="{573B09A8-2321-4DFE-97A2-2B1E4246E893}" type="slidenum">
              <a:rPr lang="en-US" smtClean="0"/>
              <a:t>11</a:t>
            </a:fld>
            <a:endParaRPr lang="en-US"/>
          </a:p>
        </p:txBody>
      </p:sp>
    </p:spTree>
    <p:extLst>
      <p:ext uri="{BB962C8B-B14F-4D97-AF65-F5344CB8AC3E}">
        <p14:creationId xmlns:p14="http://schemas.microsoft.com/office/powerpoint/2010/main" val="421531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DC78-804F-2A81-33E6-D76E9D2DC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CF8C23-E010-CEBE-9B7D-0AE446F20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024F1-B232-49CF-4758-DE3A15B0FB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soon as a player sees the category is “Person,” they start eliminating possible solutions. They know the puzzle is NOT “SO MUCH DRAMA” or “WE WERE RIGHT”</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exactly what context does in a large language model. It narrows the universe of possible answers before the model generates a single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For example, if you prompt an AI tool with: “Draft a Motion to Dismiss in federal court,” it will exclude information about North Dakota requirements in State court. This makes the quality of your output better because you’re filtering out irrelevant possibilities.</a:t>
            </a:r>
          </a:p>
          <a:p>
            <a:endParaRPr lang="en-US" dirty="0"/>
          </a:p>
          <a:p>
            <a:r>
              <a:rPr lang="en-US" dirty="0"/>
              <a:t>Context constrains the universe of possible outputs.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CFE4E6DA-B59C-C57E-28A4-07C7050648D9}"/>
              </a:ext>
            </a:extLst>
          </p:cNvPr>
          <p:cNvSpPr>
            <a:spLocks noGrp="1"/>
          </p:cNvSpPr>
          <p:nvPr>
            <p:ph type="sldNum" sz="quarter" idx="5"/>
          </p:nvPr>
        </p:nvSpPr>
        <p:spPr/>
        <p:txBody>
          <a:bodyPr/>
          <a:lstStyle/>
          <a:p>
            <a:fld id="{573B09A8-2321-4DFE-97A2-2B1E4246E893}" type="slidenum">
              <a:rPr lang="en-US" smtClean="0"/>
              <a:t>12</a:t>
            </a:fld>
            <a:endParaRPr lang="en-US"/>
          </a:p>
        </p:txBody>
      </p:sp>
    </p:spTree>
    <p:extLst>
      <p:ext uri="{BB962C8B-B14F-4D97-AF65-F5344CB8AC3E}">
        <p14:creationId xmlns:p14="http://schemas.microsoft.com/office/powerpoint/2010/main" val="1460570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439EC-C83A-9423-E58B-F136DEE91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6A13A-3BDC-7AAA-5056-4C2BD9349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4E42A-D119-2CD7-A44D-7C55F2FA8030}"/>
              </a:ext>
            </a:extLst>
          </p:cNvPr>
          <p:cNvSpPr>
            <a:spLocks noGrp="1"/>
          </p:cNvSpPr>
          <p:nvPr>
            <p:ph type="body" idx="1"/>
          </p:nvPr>
        </p:nvSpPr>
        <p:spPr/>
        <p:txBody>
          <a:bodyPr/>
          <a:lstStyle/>
          <a:p>
            <a:r>
              <a:rPr lang="en-US" dirty="0"/>
              <a:t>Now that we’ve narrowed the possible solutions to the category of “Person,” we can look at STRUCTURE more effectively. We know we have 3 words, 2 letters, 4 letters and 5 letters.</a:t>
            </a:r>
          </a:p>
          <a:p>
            <a:endParaRPr lang="en-US" dirty="0"/>
          </a:p>
          <a:p>
            <a:r>
              <a:rPr lang="en-US" dirty="0"/>
              <a:t>Great players have a strong grasp of language structure and leverage that ‘data’ to start narrowing down the function of each word to narrow down the potential solutions on a word-by-word basis. After analyzing the puzzle, they conclude it’s probably a noun phrase.</a:t>
            </a:r>
          </a:p>
          <a:p>
            <a:endParaRPr lang="en-US" dirty="0"/>
          </a:p>
          <a:p>
            <a:r>
              <a:rPr lang="en-US" dirty="0"/>
              <a:t>But right now, the universe of possible answers is still massive.</a:t>
            </a:r>
          </a:p>
          <a:p>
            <a:endParaRPr lang="en-US" dirty="0"/>
          </a:p>
          <a:p>
            <a:r>
              <a:rPr lang="en-US" dirty="0"/>
              <a:t>Now we add another layer of </a:t>
            </a:r>
            <a:r>
              <a:rPr lang="en-US" dirty="0" err="1"/>
              <a:t>ing</a:t>
            </a:r>
            <a:r>
              <a:rPr lang="en-US" dirty="0"/>
              <a:t>. In a noun phrase, the final word is probably the head noun — the core thing being described. Which means this five-letter word is likely a noun describing a person.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1A1A0BD-862F-BC01-64A4-5463E67B8158}"/>
              </a:ext>
            </a:extLst>
          </p:cNvPr>
          <p:cNvSpPr>
            <a:spLocks noGrp="1"/>
          </p:cNvSpPr>
          <p:nvPr>
            <p:ph type="sldNum" sz="quarter" idx="5"/>
          </p:nvPr>
        </p:nvSpPr>
        <p:spPr/>
        <p:txBody>
          <a:bodyPr/>
          <a:lstStyle/>
          <a:p>
            <a:fld id="{573B09A8-2321-4DFE-97A2-2B1E4246E893}" type="slidenum">
              <a:rPr lang="en-US" smtClean="0"/>
              <a:t>13</a:t>
            </a:fld>
            <a:endParaRPr lang="en-US"/>
          </a:p>
        </p:txBody>
      </p:sp>
    </p:spTree>
    <p:extLst>
      <p:ext uri="{BB962C8B-B14F-4D97-AF65-F5344CB8AC3E}">
        <p14:creationId xmlns:p14="http://schemas.microsoft.com/office/powerpoint/2010/main" val="2308322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311AF-E94B-96F6-7355-289E3FC7E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39AAF-445D-03ED-4EB6-E96208ECB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AC656-FF50-611C-F413-1D084A2F7B9C}"/>
              </a:ext>
            </a:extLst>
          </p:cNvPr>
          <p:cNvSpPr>
            <a:spLocks noGrp="1"/>
          </p:cNvSpPr>
          <p:nvPr>
            <p:ph type="body" idx="1"/>
          </p:nvPr>
        </p:nvSpPr>
        <p:spPr/>
        <p:txBody>
          <a:bodyPr/>
          <a:lstStyle/>
          <a:p>
            <a:r>
              <a:rPr lang="en-US" dirty="0"/>
              <a:t>Now look at the first word. Two letters That strongly suggests an article or determiner. There are not many two-letter options in English.</a:t>
            </a:r>
          </a:p>
          <a:p>
            <a:endParaRPr lang="en-US" dirty="0"/>
          </a:p>
          <a:p>
            <a:r>
              <a:rPr lang="en-US" dirty="0"/>
              <a:t>So we’re already dramatically shrinking the probability space.</a:t>
            </a:r>
          </a:p>
          <a:p>
            <a:endParaRPr lang="en-US" dirty="0"/>
          </a:p>
        </p:txBody>
      </p:sp>
      <p:sp>
        <p:nvSpPr>
          <p:cNvPr id="4" name="Slide Number Placeholder 3">
            <a:extLst>
              <a:ext uri="{FF2B5EF4-FFF2-40B4-BE49-F238E27FC236}">
                <a16:creationId xmlns:a16="http://schemas.microsoft.com/office/drawing/2014/main" id="{4099334C-F0A7-81B0-C25A-56519B7EDA1D}"/>
              </a:ext>
            </a:extLst>
          </p:cNvPr>
          <p:cNvSpPr>
            <a:spLocks noGrp="1"/>
          </p:cNvSpPr>
          <p:nvPr>
            <p:ph type="sldNum" sz="quarter" idx="5"/>
          </p:nvPr>
        </p:nvSpPr>
        <p:spPr/>
        <p:txBody>
          <a:bodyPr/>
          <a:lstStyle/>
          <a:p>
            <a:fld id="{573B09A8-2321-4DFE-97A2-2B1E4246E893}" type="slidenum">
              <a:rPr lang="en-US" smtClean="0"/>
              <a:t>14</a:t>
            </a:fld>
            <a:endParaRPr lang="en-US"/>
          </a:p>
        </p:txBody>
      </p:sp>
    </p:spTree>
    <p:extLst>
      <p:ext uri="{BB962C8B-B14F-4D97-AF65-F5344CB8AC3E}">
        <p14:creationId xmlns:p14="http://schemas.microsoft.com/office/powerpoint/2010/main" val="554366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C0243-6461-22BC-FBC6-56B8E3E76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68049-91C3-C5C4-BB32-D9A9814FC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608439-B0DE-34BF-BDF3-C934BEBAE840}"/>
              </a:ext>
            </a:extLst>
          </p:cNvPr>
          <p:cNvSpPr>
            <a:spLocks noGrp="1"/>
          </p:cNvSpPr>
          <p:nvPr>
            <p:ph type="body" idx="1"/>
          </p:nvPr>
        </p:nvSpPr>
        <p:spPr/>
        <p:txBody>
          <a:bodyPr/>
          <a:lstStyle/>
          <a:p>
            <a:r>
              <a:rPr lang="en-US" dirty="0"/>
              <a:t>Which leaves the middle word. If the last word is the noun, then this four-letter word probably modifies that noun. So now we’re not looking for just any word.</a:t>
            </a:r>
          </a:p>
          <a:p>
            <a:br>
              <a:rPr lang="en-US" dirty="0"/>
            </a:br>
            <a:r>
              <a:rPr lang="en-US" dirty="0"/>
              <a:t>We’re looking for a four-letter adjective that naturally appears before a noun describing a person.</a:t>
            </a:r>
          </a:p>
          <a:p>
            <a:endParaRPr lang="en-US" dirty="0"/>
          </a:p>
          <a:p>
            <a:r>
              <a:rPr lang="en-US" dirty="0"/>
              <a:t>That’s exactly what an LLM does. Each new word or letter changes the statistical likelihood of what comes next. The model continuously narrows possible outputs based on the structure and context already on the board.</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8B89F64-A450-8AEB-C6B4-F07F679D4313}"/>
              </a:ext>
            </a:extLst>
          </p:cNvPr>
          <p:cNvSpPr>
            <a:spLocks noGrp="1"/>
          </p:cNvSpPr>
          <p:nvPr>
            <p:ph type="sldNum" sz="quarter" idx="5"/>
          </p:nvPr>
        </p:nvSpPr>
        <p:spPr/>
        <p:txBody>
          <a:bodyPr/>
          <a:lstStyle/>
          <a:p>
            <a:fld id="{573B09A8-2321-4DFE-97A2-2B1E4246E893}" type="slidenum">
              <a:rPr lang="en-US" smtClean="0"/>
              <a:t>15</a:t>
            </a:fld>
            <a:endParaRPr lang="en-US"/>
          </a:p>
        </p:txBody>
      </p:sp>
    </p:spTree>
    <p:extLst>
      <p:ext uri="{BB962C8B-B14F-4D97-AF65-F5344CB8AC3E}">
        <p14:creationId xmlns:p14="http://schemas.microsoft.com/office/powerpoint/2010/main" val="64558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9414-CA5D-3DEC-1428-101E406DD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09EAB-6531-C0B9-397C-0B156BFBB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CFB8A-38B8-9D83-E19F-C14FE8DD8FB5}"/>
              </a:ext>
            </a:extLst>
          </p:cNvPr>
          <p:cNvSpPr>
            <a:spLocks noGrp="1"/>
          </p:cNvSpPr>
          <p:nvPr>
            <p:ph type="body" idx="1"/>
          </p:nvPr>
        </p:nvSpPr>
        <p:spPr/>
        <p:txBody>
          <a:bodyPr/>
          <a:lstStyle/>
          <a:p>
            <a:r>
              <a:rPr lang="en-US" dirty="0"/>
              <a:t>Which leaves the middle word. If the last word is the noun, then this four-letter word probably modifies that noun. So now we’re not looking for just any word.</a:t>
            </a:r>
          </a:p>
          <a:p>
            <a:br>
              <a:rPr lang="en-US" dirty="0"/>
            </a:br>
            <a:r>
              <a:rPr lang="en-US" dirty="0"/>
              <a:t>We’re looking for a four-letter adjective that naturally appears before a noun describing a person.</a:t>
            </a:r>
          </a:p>
          <a:p>
            <a:endParaRPr lang="en-US" dirty="0"/>
          </a:p>
          <a:p>
            <a:r>
              <a:rPr lang="en-US" dirty="0"/>
              <a:t>That’s exactly what an LLM does. Each new word or letter changes the statistical likelihood of what comes next. The model continuously narrows possible outputs based on the structure and context already on the board.</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4CDDF13-0C7D-41FC-3166-98794769A55A}"/>
              </a:ext>
            </a:extLst>
          </p:cNvPr>
          <p:cNvSpPr>
            <a:spLocks noGrp="1"/>
          </p:cNvSpPr>
          <p:nvPr>
            <p:ph type="sldNum" sz="quarter" idx="5"/>
          </p:nvPr>
        </p:nvSpPr>
        <p:spPr/>
        <p:txBody>
          <a:bodyPr/>
          <a:lstStyle/>
          <a:p>
            <a:fld id="{573B09A8-2321-4DFE-97A2-2B1E4246E893}" type="slidenum">
              <a:rPr lang="en-US" smtClean="0"/>
              <a:t>16</a:t>
            </a:fld>
            <a:endParaRPr lang="en-US"/>
          </a:p>
        </p:txBody>
      </p:sp>
    </p:spTree>
    <p:extLst>
      <p:ext uri="{BB962C8B-B14F-4D97-AF65-F5344CB8AC3E}">
        <p14:creationId xmlns:p14="http://schemas.microsoft.com/office/powerpoint/2010/main" val="967103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0320A-1048-678B-2E4A-5BA7AC212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7B232-7BA1-2029-4FDD-16F517F4D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46227-89E0-5425-5674-1AA4699611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7FE343-9E9A-9142-840E-C1C5BC0EF2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B09A8-2321-4DFE-97A2-2B1E4246E8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064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18</a:t>
            </a:fld>
            <a:endParaRPr lang="en-US"/>
          </a:p>
        </p:txBody>
      </p:sp>
    </p:spTree>
    <p:extLst>
      <p:ext uri="{BB962C8B-B14F-4D97-AF65-F5344CB8AC3E}">
        <p14:creationId xmlns:p14="http://schemas.microsoft.com/office/powerpoint/2010/main" val="1489771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19091-2C29-6C31-FD2D-F28B5B702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B06FB-0348-6B37-22FD-C9D0E0CFD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0703D-2419-F7EB-5A15-30C4DF61F3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solve the puzzle…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did you come up with? Let’s see if you were right…</a:t>
            </a:r>
          </a:p>
          <a:p>
            <a:endParaRPr lang="en-US" dirty="0"/>
          </a:p>
        </p:txBody>
      </p:sp>
      <p:sp>
        <p:nvSpPr>
          <p:cNvPr id="4" name="Slide Number Placeholder 3">
            <a:extLst>
              <a:ext uri="{FF2B5EF4-FFF2-40B4-BE49-F238E27FC236}">
                <a16:creationId xmlns:a16="http://schemas.microsoft.com/office/drawing/2014/main" id="{487EBC5A-AFBC-2E08-53DC-A122FD00EA63}"/>
              </a:ext>
            </a:extLst>
          </p:cNvPr>
          <p:cNvSpPr>
            <a:spLocks noGrp="1"/>
          </p:cNvSpPr>
          <p:nvPr>
            <p:ph type="sldNum" sz="quarter" idx="5"/>
          </p:nvPr>
        </p:nvSpPr>
        <p:spPr/>
        <p:txBody>
          <a:bodyPr/>
          <a:lstStyle/>
          <a:p>
            <a:fld id="{573B09A8-2321-4DFE-97A2-2B1E4246E893}" type="slidenum">
              <a:rPr lang="en-US" smtClean="0"/>
              <a:t>19</a:t>
            </a:fld>
            <a:endParaRPr lang="en-US"/>
          </a:p>
        </p:txBody>
      </p:sp>
    </p:spTree>
    <p:extLst>
      <p:ext uri="{BB962C8B-B14F-4D97-AF65-F5344CB8AC3E}">
        <p14:creationId xmlns:p14="http://schemas.microsoft.com/office/powerpoint/2010/main" val="303547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Cheryl Wilson Griffin. I won’t bore you with all the great things about me, because all you really want to know is why I’m the person here presenting this to you.</a:t>
            </a:r>
          </a:p>
          <a:p>
            <a:endParaRPr lang="en-US" dirty="0"/>
          </a:p>
          <a:p>
            <a:r>
              <a:rPr lang="en-US" dirty="0"/>
              <a:t>In short, I started working in legal technology in 2002 as a trial consultant helping expert witnesses and partners turn complex case facts into stories juries could understand and relate to. </a:t>
            </a:r>
          </a:p>
          <a:p>
            <a:endParaRPr lang="en-US" dirty="0"/>
          </a:p>
          <a:p>
            <a:r>
              <a:rPr lang="en-US" dirty="0"/>
              <a:t>I’ve spent about half of my career in firms like Kirkland, Mayer Brown, and King &amp; Spalding where I was often as the firm’s first hire around tech innovation for lawyers. In those roles, I worked closely with our lawyers to test and deploy many of the platforms we’ll talk about today – like HighQ, Kira, and Luminance.</a:t>
            </a:r>
          </a:p>
          <a:p>
            <a:endParaRPr lang="en-US" dirty="0"/>
          </a:p>
          <a:p>
            <a:r>
              <a:rPr lang="en-US" dirty="0"/>
              <a:t>I’ve since launched two startups, built and exited a consulting practice of my own, and now work with lawyers and executives across the legal technology space as a VP at Legal Technology Hub. </a:t>
            </a:r>
          </a:p>
          <a:p>
            <a:endParaRPr lang="en-US" dirty="0"/>
          </a:p>
          <a:p>
            <a:r>
              <a:rPr lang="en-US" dirty="0"/>
              <a:t>Finally, I have an MBA from Purdue and recently completed a course on Venture Capital Financing accredited by the National Venture Capital Association and Berkeley Law. [CLICK]</a:t>
            </a:r>
          </a:p>
        </p:txBody>
      </p:sp>
      <p:sp>
        <p:nvSpPr>
          <p:cNvPr id="4" name="Slide Number Placeholder 3"/>
          <p:cNvSpPr>
            <a:spLocks noGrp="1"/>
          </p:cNvSpPr>
          <p:nvPr>
            <p:ph type="sldNum" sz="quarter" idx="5"/>
          </p:nvPr>
        </p:nvSpPr>
        <p:spPr/>
        <p:txBody>
          <a:bodyPr/>
          <a:lstStyle/>
          <a:p>
            <a:fld id="{8AC16099-3238-4D20-8C98-3097FCC8FF58}" type="slidenum">
              <a:rPr lang="en-US" smtClean="0"/>
              <a:t>2</a:t>
            </a:fld>
            <a:endParaRPr lang="en-US"/>
          </a:p>
        </p:txBody>
      </p:sp>
    </p:spTree>
    <p:extLst>
      <p:ext uri="{BB962C8B-B14F-4D97-AF65-F5344CB8AC3E}">
        <p14:creationId xmlns:p14="http://schemas.microsoft.com/office/powerpoint/2010/main" val="3550328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20</a:t>
            </a:fld>
            <a:endParaRPr lang="en-US"/>
          </a:p>
        </p:txBody>
      </p:sp>
    </p:spTree>
    <p:extLst>
      <p:ext uri="{BB962C8B-B14F-4D97-AF65-F5344CB8AC3E}">
        <p14:creationId xmlns:p14="http://schemas.microsoft.com/office/powerpoint/2010/main" val="352834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5E501-3EB6-32BD-6670-FD216042F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FB256-8823-2C48-C04D-B26BA508B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BF91E-6C98-A64E-880A-ACFA72C173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how our analysis </a:t>
            </a:r>
            <a:r>
              <a:rPr lang="en-US" dirty="0" err="1"/>
              <a:t>fo</a:t>
            </a:r>
            <a:r>
              <a:rPr lang="en-US" dirty="0"/>
              <a:t> context + structure + probability worked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short, all of our guesses – our assumptions – were correct.</a:t>
            </a:r>
          </a:p>
          <a:p>
            <a:endParaRPr lang="en-US" dirty="0"/>
          </a:p>
        </p:txBody>
      </p:sp>
      <p:sp>
        <p:nvSpPr>
          <p:cNvPr id="4" name="Slide Number Placeholder 3">
            <a:extLst>
              <a:ext uri="{FF2B5EF4-FFF2-40B4-BE49-F238E27FC236}">
                <a16:creationId xmlns:a16="http://schemas.microsoft.com/office/drawing/2014/main" id="{07A8EF91-9D06-A703-110D-BD57470634B1}"/>
              </a:ext>
            </a:extLst>
          </p:cNvPr>
          <p:cNvSpPr>
            <a:spLocks noGrp="1"/>
          </p:cNvSpPr>
          <p:nvPr>
            <p:ph type="sldNum" sz="quarter" idx="5"/>
          </p:nvPr>
        </p:nvSpPr>
        <p:spPr/>
        <p:txBody>
          <a:bodyPr/>
          <a:lstStyle/>
          <a:p>
            <a:fld id="{573B09A8-2321-4DFE-97A2-2B1E4246E893}" type="slidenum">
              <a:rPr lang="en-US" smtClean="0"/>
              <a:t>21</a:t>
            </a:fld>
            <a:endParaRPr lang="en-US"/>
          </a:p>
        </p:txBody>
      </p:sp>
    </p:spTree>
    <p:extLst>
      <p:ext uri="{BB962C8B-B14F-4D97-AF65-F5344CB8AC3E}">
        <p14:creationId xmlns:p14="http://schemas.microsoft.com/office/powerpoint/2010/main" val="374399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343B-6874-34DB-A630-66F4AB450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BC099-3630-4939-9B3C-FE67D517A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EF216-4E14-54FD-83CD-AF41E8AFF0C0}"/>
              </a:ext>
            </a:extLst>
          </p:cNvPr>
          <p:cNvSpPr>
            <a:spLocks noGrp="1"/>
          </p:cNvSpPr>
          <p:nvPr>
            <p:ph type="body" idx="1"/>
          </p:nvPr>
        </p:nvSpPr>
        <p:spPr/>
        <p:txBody>
          <a:bodyPr/>
          <a:lstStyle/>
          <a:p>
            <a:r>
              <a:rPr lang="en-US" dirty="0"/>
              <a:t>Technically, “AN UGLY CHILD” also satisfies every rule we’ve established. It has: the correct structure, the correct number of letters, the correct grammar and it even fits the category “Person.”</a:t>
            </a:r>
          </a:p>
          <a:p>
            <a:endParaRPr lang="en-US" dirty="0"/>
          </a:p>
          <a:p>
            <a:r>
              <a:rPr lang="en-US" dirty="0"/>
              <a:t>But it’s still not the intended solution.</a:t>
            </a:r>
          </a:p>
          <a:p>
            <a:endParaRPr lang="en-US" dirty="0"/>
          </a:p>
          <a:p>
            <a:r>
              <a:rPr lang="en-US" dirty="0"/>
              <a:t>And that’s the mechanism behind many hallucinations. The model is not reasoning about meaning the way humans do. It’s not asking itself, ‘Would a family-oriented game show create a puzzle about an ugly child?’ In the case of AI, it’s not considering, “Is this what the author intended?”</a:t>
            </a:r>
          </a:p>
          <a:p>
            <a:endParaRPr lang="en-US" dirty="0"/>
          </a:p>
          <a:p>
            <a:r>
              <a:rPr lang="en-US" dirty="0"/>
              <a:t>It’s asking: “Does this sequence of words statistically fit the constraints and context I’ve been given?” And sometimes many different answers satisfy those constraints.</a:t>
            </a:r>
          </a:p>
          <a:p>
            <a:endParaRPr lang="en-US" dirty="0"/>
          </a:p>
          <a:p>
            <a:r>
              <a:rPr lang="en-US" dirty="0"/>
              <a:t>That’s why an AI output can look coherent, structured, and completely responsive to your request… and still be wrong.</a:t>
            </a:r>
          </a:p>
          <a:p>
            <a:endParaRPr lang="en-US" dirty="0"/>
          </a:p>
          <a:p>
            <a:endParaRPr lang="en-US" dirty="0"/>
          </a:p>
        </p:txBody>
      </p:sp>
      <p:sp>
        <p:nvSpPr>
          <p:cNvPr id="4" name="Slide Number Placeholder 3">
            <a:extLst>
              <a:ext uri="{FF2B5EF4-FFF2-40B4-BE49-F238E27FC236}">
                <a16:creationId xmlns:a16="http://schemas.microsoft.com/office/drawing/2014/main" id="{A9382D8F-4A1F-2324-0AEF-9040F66EC7FD}"/>
              </a:ext>
            </a:extLst>
          </p:cNvPr>
          <p:cNvSpPr>
            <a:spLocks noGrp="1"/>
          </p:cNvSpPr>
          <p:nvPr>
            <p:ph type="sldNum" sz="quarter" idx="5"/>
          </p:nvPr>
        </p:nvSpPr>
        <p:spPr/>
        <p:txBody>
          <a:bodyPr/>
          <a:lstStyle/>
          <a:p>
            <a:fld id="{573B09A8-2321-4DFE-97A2-2B1E4246E893}" type="slidenum">
              <a:rPr lang="en-US" smtClean="0"/>
              <a:t>22</a:t>
            </a:fld>
            <a:endParaRPr lang="en-US"/>
          </a:p>
        </p:txBody>
      </p:sp>
    </p:spTree>
    <p:extLst>
      <p:ext uri="{BB962C8B-B14F-4D97-AF65-F5344CB8AC3E}">
        <p14:creationId xmlns:p14="http://schemas.microsoft.com/office/powerpoint/2010/main" val="1080247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23</a:t>
            </a:fld>
            <a:endParaRPr lang="en-US"/>
          </a:p>
        </p:txBody>
      </p:sp>
    </p:spTree>
    <p:extLst>
      <p:ext uri="{BB962C8B-B14F-4D97-AF65-F5344CB8AC3E}">
        <p14:creationId xmlns:p14="http://schemas.microsoft.com/office/powerpoint/2010/main" val="4287902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3B09A8-2321-4DFE-97A2-2B1E4246E893}" type="slidenum">
              <a:rPr lang="en-US" smtClean="0"/>
              <a:t>24</a:t>
            </a:fld>
            <a:endParaRPr lang="en-US"/>
          </a:p>
        </p:txBody>
      </p:sp>
    </p:spTree>
    <p:extLst>
      <p:ext uri="{BB962C8B-B14F-4D97-AF65-F5344CB8AC3E}">
        <p14:creationId xmlns:p14="http://schemas.microsoft.com/office/powerpoint/2010/main" val="1341280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3B09A8-2321-4DFE-97A2-2B1E4246E893}" type="slidenum">
              <a:rPr lang="en-US" smtClean="0"/>
              <a:t>27</a:t>
            </a:fld>
            <a:endParaRPr lang="en-US"/>
          </a:p>
        </p:txBody>
      </p:sp>
    </p:spTree>
    <p:extLst>
      <p:ext uri="{BB962C8B-B14F-4D97-AF65-F5344CB8AC3E}">
        <p14:creationId xmlns:p14="http://schemas.microsoft.com/office/powerpoint/2010/main" val="2309389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13496-F5BC-F8CC-21A3-C09357CF9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CA78F-D8A2-3858-8777-07F328BA8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99F0D-3B80-E0A9-6BFE-D5C9E440D23E}"/>
              </a:ext>
            </a:extLst>
          </p:cNvPr>
          <p:cNvSpPr>
            <a:spLocks noGrp="1"/>
          </p:cNvSpPr>
          <p:nvPr>
            <p:ph type="body" idx="1"/>
          </p:nvPr>
        </p:nvSpPr>
        <p:spPr/>
        <p:txBody>
          <a:bodyPr/>
          <a:lstStyle/>
          <a:p>
            <a:r>
              <a:rPr lang="en-US" dirty="0"/>
              <a:t>My name is Cheryl Wilson Griffin. I won’t bore you with all the great things about me, because all you really want to know is why I’m the person here presenting this to you.</a:t>
            </a:r>
          </a:p>
          <a:p>
            <a:endParaRPr lang="en-US" dirty="0"/>
          </a:p>
          <a:p>
            <a:r>
              <a:rPr lang="en-US" dirty="0"/>
              <a:t>In short, I started working in legal technology in 2002 as a trial consultant helping expert witnesses and partners turn complex case facts into stories juries could understand and relate to. </a:t>
            </a:r>
          </a:p>
          <a:p>
            <a:endParaRPr lang="en-US" dirty="0"/>
          </a:p>
          <a:p>
            <a:r>
              <a:rPr lang="en-US" dirty="0"/>
              <a:t>I’ve spent about half of my career in firms like Kirkland, Mayer Brown, and King &amp; Spalding where I was often as the firm’s first hire around tech innovation for lawyers. In those roles, I worked closely with our lawyers to test and deploy many of the platforms we’ll talk about today – like HighQ, Kira, and Luminance.</a:t>
            </a:r>
          </a:p>
          <a:p>
            <a:endParaRPr lang="en-US" dirty="0"/>
          </a:p>
          <a:p>
            <a:r>
              <a:rPr lang="en-US" dirty="0"/>
              <a:t>I’ve since launched two startups, built and exited a consulting practice of my own, and now work with lawyers and executives across the legal technology space as a VP at Legal Technology Hub. </a:t>
            </a:r>
          </a:p>
          <a:p>
            <a:endParaRPr lang="en-US" dirty="0"/>
          </a:p>
          <a:p>
            <a:r>
              <a:rPr lang="en-US" dirty="0"/>
              <a:t>Finally, I have an MBA from Purdue and recently completed a course on Venture Capital Financing accredited by the National Venture Capital Association and Berkeley Law. [CLICK]</a:t>
            </a:r>
          </a:p>
        </p:txBody>
      </p:sp>
      <p:sp>
        <p:nvSpPr>
          <p:cNvPr id="4" name="Slide Number Placeholder 3">
            <a:extLst>
              <a:ext uri="{FF2B5EF4-FFF2-40B4-BE49-F238E27FC236}">
                <a16:creationId xmlns:a16="http://schemas.microsoft.com/office/drawing/2014/main" id="{10A26B2D-9865-3EC1-9278-87D375B5DA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C16099-3238-4D20-8C98-3097FCC8FF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091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29</a:t>
            </a:fld>
            <a:endParaRPr lang="en-US"/>
          </a:p>
        </p:txBody>
      </p:sp>
    </p:spTree>
    <p:extLst>
      <p:ext uri="{BB962C8B-B14F-4D97-AF65-F5344CB8AC3E}">
        <p14:creationId xmlns:p14="http://schemas.microsoft.com/office/powerpoint/2010/main" val="360250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3</a:t>
            </a:fld>
            <a:endParaRPr lang="en-US"/>
          </a:p>
        </p:txBody>
      </p:sp>
    </p:spTree>
    <p:extLst>
      <p:ext uri="{BB962C8B-B14F-4D97-AF65-F5344CB8AC3E}">
        <p14:creationId xmlns:p14="http://schemas.microsoft.com/office/powerpoint/2010/main" val="2260464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4</a:t>
            </a:fld>
            <a:endParaRPr lang="en-US"/>
          </a:p>
        </p:txBody>
      </p:sp>
    </p:spTree>
    <p:extLst>
      <p:ext uri="{BB962C8B-B14F-4D97-AF65-F5344CB8AC3E}">
        <p14:creationId xmlns:p14="http://schemas.microsoft.com/office/powerpoint/2010/main" val="390668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5</a:t>
            </a:fld>
            <a:endParaRPr lang="en-US"/>
          </a:p>
        </p:txBody>
      </p:sp>
    </p:spTree>
    <p:extLst>
      <p:ext uri="{BB962C8B-B14F-4D97-AF65-F5344CB8AC3E}">
        <p14:creationId xmlns:p14="http://schemas.microsoft.com/office/powerpoint/2010/main" val="365834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6</a:t>
            </a:fld>
            <a:endParaRPr lang="en-US"/>
          </a:p>
        </p:txBody>
      </p:sp>
    </p:spTree>
    <p:extLst>
      <p:ext uri="{BB962C8B-B14F-4D97-AF65-F5344CB8AC3E}">
        <p14:creationId xmlns:p14="http://schemas.microsoft.com/office/powerpoint/2010/main" val="20042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7</a:t>
            </a:fld>
            <a:endParaRPr lang="en-US"/>
          </a:p>
        </p:txBody>
      </p:sp>
    </p:spTree>
    <p:extLst>
      <p:ext uri="{BB962C8B-B14F-4D97-AF65-F5344CB8AC3E}">
        <p14:creationId xmlns:p14="http://schemas.microsoft.com/office/powerpoint/2010/main" val="422176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3B09A8-2321-4DFE-97A2-2B1E4246E893}" type="slidenum">
              <a:rPr lang="en-US" smtClean="0"/>
              <a:t>8</a:t>
            </a:fld>
            <a:endParaRPr lang="en-US"/>
          </a:p>
        </p:txBody>
      </p:sp>
    </p:spTree>
    <p:extLst>
      <p:ext uri="{BB962C8B-B14F-4D97-AF65-F5344CB8AC3E}">
        <p14:creationId xmlns:p14="http://schemas.microsoft.com/office/powerpoint/2010/main" val="891885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F9657-4B62-A1D0-9376-28F779EF3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60822-2B27-BB8F-589C-90B36B66B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D1E18-42AE-EC62-C23D-0A784033B50B}"/>
              </a:ext>
            </a:extLst>
          </p:cNvPr>
          <p:cNvSpPr>
            <a:spLocks noGrp="1"/>
          </p:cNvSpPr>
          <p:nvPr>
            <p:ph type="body" idx="1"/>
          </p:nvPr>
        </p:nvSpPr>
        <p:spPr/>
        <p:txBody>
          <a:bodyPr/>
          <a:lstStyle/>
          <a:p>
            <a:r>
              <a:rPr lang="en-US" dirty="0"/>
              <a:t>Misunderstanding is leading to poor purchasing decisions and regret. Today I’m going to arm you with some of the knowledge you’ll need to make good decisions.</a:t>
            </a:r>
          </a:p>
        </p:txBody>
      </p:sp>
      <p:sp>
        <p:nvSpPr>
          <p:cNvPr id="4" name="Slide Number Placeholder 3">
            <a:extLst>
              <a:ext uri="{FF2B5EF4-FFF2-40B4-BE49-F238E27FC236}">
                <a16:creationId xmlns:a16="http://schemas.microsoft.com/office/drawing/2014/main" id="{825F33C8-7891-5310-C505-C3D4F147E8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B09A8-2321-4DFE-97A2-2B1E4246E89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8067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0DFD-00ED-1433-8071-95DCD2237B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14E616-057C-699D-EE8E-381C596718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721F07-926A-631C-9CCF-17BB4195B831}"/>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5" name="Footer Placeholder 4">
            <a:extLst>
              <a:ext uri="{FF2B5EF4-FFF2-40B4-BE49-F238E27FC236}">
                <a16:creationId xmlns:a16="http://schemas.microsoft.com/office/drawing/2014/main" id="{5FB30771-F1BC-425F-5355-9FBBE3AF3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AF26E-18F1-3359-17FF-814021766C7C}"/>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818809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EEBA-4338-8144-662B-6AC24C7998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981DE8-BCDA-6678-4E47-00923CA7E9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405A0-B07F-2F9D-DAEA-F18D4C98DB98}"/>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5" name="Footer Placeholder 4">
            <a:extLst>
              <a:ext uri="{FF2B5EF4-FFF2-40B4-BE49-F238E27FC236}">
                <a16:creationId xmlns:a16="http://schemas.microsoft.com/office/drawing/2014/main" id="{8C8789E4-A781-BBA9-1573-16D0A8C28E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22971-DE9E-ADF2-1E13-3D325F8BAB6D}"/>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725252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F4EB3-1CF6-64E9-603D-E3CD080183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171C5F-8761-EA0B-8753-9081DED02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DA83A-31D3-B6BC-4F3D-5D70188A0CA0}"/>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5" name="Footer Placeholder 4">
            <a:extLst>
              <a:ext uri="{FF2B5EF4-FFF2-40B4-BE49-F238E27FC236}">
                <a16:creationId xmlns:a16="http://schemas.microsoft.com/office/drawing/2014/main" id="{3092AAA8-2375-548C-52B8-D08AEA25B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29B24-E7CD-4AF5-EBBD-0690E5101F54}"/>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2784956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255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2389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014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8050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68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513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099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49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AA68B-C329-C6BC-C578-F8636590A0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E3B95-E052-654F-9B10-5582E7B767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E4B6E-78F0-2647-7E65-2A41E3F38F1D}"/>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5" name="Footer Placeholder 4">
            <a:extLst>
              <a:ext uri="{FF2B5EF4-FFF2-40B4-BE49-F238E27FC236}">
                <a16:creationId xmlns:a16="http://schemas.microsoft.com/office/drawing/2014/main" id="{93E37E43-3A83-DEB8-5B9D-643A3C046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E0627-B432-05C3-211A-0EE06FCCB0D5}"/>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48783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05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39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149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6200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EAB0-058A-879A-470F-0BCA8DF67F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D1A05D-AFDE-366C-76A3-FBC5B8EE7E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08FAB3-3368-27C3-D119-C25A244180D1}"/>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5" name="Footer Placeholder 4">
            <a:extLst>
              <a:ext uri="{FF2B5EF4-FFF2-40B4-BE49-F238E27FC236}">
                <a16:creationId xmlns:a16="http://schemas.microsoft.com/office/drawing/2014/main" id="{32F93E77-0E6B-D50C-EFA0-1DCCF8694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DE305-B042-E20A-D4B5-035AA15EEF68}"/>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179001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F1FC2-73B5-8CA4-D7BE-F96885C90F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F5CB4-00BC-8653-F9FD-29B2830962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892413-4CAA-970F-0A1E-E21250D4FB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ECEA1-803F-B377-B951-6EDD52BADFC9}"/>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6" name="Footer Placeholder 5">
            <a:extLst>
              <a:ext uri="{FF2B5EF4-FFF2-40B4-BE49-F238E27FC236}">
                <a16:creationId xmlns:a16="http://schemas.microsoft.com/office/drawing/2014/main" id="{D6270D77-E503-18FE-67FA-CE0323C500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560252-4DD9-4F75-4ABD-543A0BE16A46}"/>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394093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072C-AF54-BBDD-CBAC-7B0A014F6D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C2B78-A142-C726-CFC4-9A399F3E15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2E8731-486B-F78E-66A6-BFEBE7C33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D65F38-4C14-E847-1050-3ED3B00BB7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349492-7F17-7B5A-7D05-A6A3573496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905668-1884-D232-02FA-C6465E095CA9}"/>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8" name="Footer Placeholder 7">
            <a:extLst>
              <a:ext uri="{FF2B5EF4-FFF2-40B4-BE49-F238E27FC236}">
                <a16:creationId xmlns:a16="http://schemas.microsoft.com/office/drawing/2014/main" id="{2CF73626-32C6-7659-6621-FD5173646C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E495C6-C881-6A11-79BA-01044644CDEB}"/>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140048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4BFF-ABFB-F01F-AC2C-FEB9B36591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854C38-D6A2-0FDA-5B86-71335788BF4D}"/>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4" name="Footer Placeholder 3">
            <a:extLst>
              <a:ext uri="{FF2B5EF4-FFF2-40B4-BE49-F238E27FC236}">
                <a16:creationId xmlns:a16="http://schemas.microsoft.com/office/drawing/2014/main" id="{87539695-5669-0377-4BF4-A79094EFA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8839D9-EA3C-9B21-B73A-7AD6B1EC13B1}"/>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2508943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6B2826-5021-363C-0BCC-AD2E63F8DFD5}"/>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3" name="Footer Placeholder 2">
            <a:extLst>
              <a:ext uri="{FF2B5EF4-FFF2-40B4-BE49-F238E27FC236}">
                <a16:creationId xmlns:a16="http://schemas.microsoft.com/office/drawing/2014/main" id="{3DBF996B-498C-5612-D2D5-270F2BE3BA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6E7E07-94CD-2601-B33C-2670E2A78FB2}"/>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234332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4F5D-8E49-446B-BCC7-8D9CC3C97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0513E6-92FB-05E6-14DD-CE8DE6D939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8F32C0-B4EE-B924-E1C3-FF4AC53F2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BD50C8-911B-426C-1930-292AE8163A54}"/>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6" name="Footer Placeholder 5">
            <a:extLst>
              <a:ext uri="{FF2B5EF4-FFF2-40B4-BE49-F238E27FC236}">
                <a16:creationId xmlns:a16="http://schemas.microsoft.com/office/drawing/2014/main" id="{3A0C5F55-BF52-49D0-B602-083FFA16A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A6C32-4D50-D4E5-7270-0A1C8B5D7D24}"/>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3216965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25F6-7BB9-0F63-8DEB-B18D1C3B1C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9DE5E9-E71C-D5EC-96C6-F4E1E84E25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C9E273-42E8-B4BC-A60F-100FEBC79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3641AB-6C59-0449-83D7-50B1D6092C4A}"/>
              </a:ext>
            </a:extLst>
          </p:cNvPr>
          <p:cNvSpPr>
            <a:spLocks noGrp="1"/>
          </p:cNvSpPr>
          <p:nvPr>
            <p:ph type="dt" sz="half" idx="10"/>
          </p:nvPr>
        </p:nvSpPr>
        <p:spPr/>
        <p:txBody>
          <a:bodyPr/>
          <a:lstStyle/>
          <a:p>
            <a:fld id="{B2442536-F86E-4786-B0F7-0DC1883CFD3E}" type="datetimeFigureOut">
              <a:rPr lang="en-US" smtClean="0"/>
              <a:t>5/19/2026</a:t>
            </a:fld>
            <a:endParaRPr lang="en-US"/>
          </a:p>
        </p:txBody>
      </p:sp>
      <p:sp>
        <p:nvSpPr>
          <p:cNvPr id="6" name="Footer Placeholder 5">
            <a:extLst>
              <a:ext uri="{FF2B5EF4-FFF2-40B4-BE49-F238E27FC236}">
                <a16:creationId xmlns:a16="http://schemas.microsoft.com/office/drawing/2014/main" id="{84B8FAAC-CB85-DB31-E7E4-1B5EF3C66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289754-F91F-246D-EBE5-8D4CC5C248B2}"/>
              </a:ext>
            </a:extLst>
          </p:cNvPr>
          <p:cNvSpPr>
            <a:spLocks noGrp="1"/>
          </p:cNvSpPr>
          <p:nvPr>
            <p:ph type="sldNum" sz="quarter" idx="12"/>
          </p:nvPr>
        </p:nvSpPr>
        <p:spPr/>
        <p:txBody>
          <a:bodyPr/>
          <a:lstStyle/>
          <a:p>
            <a:fld id="{AE1E5464-6074-4A95-9F9B-8B673C36FB12}" type="slidenum">
              <a:rPr lang="en-US" smtClean="0"/>
              <a:t>‹#›</a:t>
            </a:fld>
            <a:endParaRPr lang="en-US"/>
          </a:p>
        </p:txBody>
      </p:sp>
    </p:spTree>
    <p:extLst>
      <p:ext uri="{BB962C8B-B14F-4D97-AF65-F5344CB8AC3E}">
        <p14:creationId xmlns:p14="http://schemas.microsoft.com/office/powerpoint/2010/main" val="152751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85140D-77E4-8732-45B0-32A8FE287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48765E-6A06-8E56-1AAC-B21F638BCB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60F8B-5A5F-7954-F195-708D9B263D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442536-F86E-4786-B0F7-0DC1883CFD3E}" type="datetimeFigureOut">
              <a:rPr lang="en-US" smtClean="0"/>
              <a:t>5/19/2026</a:t>
            </a:fld>
            <a:endParaRPr lang="en-US"/>
          </a:p>
        </p:txBody>
      </p:sp>
      <p:sp>
        <p:nvSpPr>
          <p:cNvPr id="5" name="Footer Placeholder 4">
            <a:extLst>
              <a:ext uri="{FF2B5EF4-FFF2-40B4-BE49-F238E27FC236}">
                <a16:creationId xmlns:a16="http://schemas.microsoft.com/office/drawing/2014/main" id="{6EAC3FC2-44D7-05D1-112E-BDA873242B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E89FE08-2C1D-9B8B-14B3-C80B5C6FF1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1E5464-6074-4A95-9F9B-8B673C36FB12}" type="slidenum">
              <a:rPr lang="en-US" smtClean="0"/>
              <a:t>‹#›</a:t>
            </a:fld>
            <a:endParaRPr lang="en-US"/>
          </a:p>
        </p:txBody>
      </p:sp>
    </p:spTree>
    <p:extLst>
      <p:ext uri="{BB962C8B-B14F-4D97-AF65-F5344CB8AC3E}">
        <p14:creationId xmlns:p14="http://schemas.microsoft.com/office/powerpoint/2010/main" val="2759803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110961"/>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799738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eel of Fortune Strategy: How to Win the Gameshow | The New Republic">
            <a:extLst>
              <a:ext uri="{FF2B5EF4-FFF2-40B4-BE49-F238E27FC236}">
                <a16:creationId xmlns:a16="http://schemas.microsoft.com/office/drawing/2014/main" id="{7B0C7BAD-E753-013D-DB07-5E1CED817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30" r="23770"/>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A0589E-03DA-1E7D-5C9B-A348324F8884}"/>
              </a:ext>
            </a:extLst>
          </p:cNvPr>
          <p:cNvSpPr>
            <a:spLocks noGrp="1"/>
          </p:cNvSpPr>
          <p:nvPr>
            <p:ph type="ctrTitle"/>
          </p:nvPr>
        </p:nvSpPr>
        <p:spPr>
          <a:xfrm>
            <a:off x="477981" y="1273436"/>
            <a:ext cx="6105700" cy="3204134"/>
          </a:xfrm>
        </p:spPr>
        <p:txBody>
          <a:bodyPr anchor="b">
            <a:normAutofit/>
          </a:bodyPr>
          <a:lstStyle/>
          <a:p>
            <a:pPr algn="l"/>
            <a:r>
              <a:rPr lang="en-US" sz="4800" b="1" dirty="0">
                <a:latin typeface="Poppins" panose="00000500000000000000" pitchFamily="2" charset="0"/>
                <a:cs typeface="Poppins" panose="00000500000000000000" pitchFamily="2" charset="0"/>
              </a:rPr>
              <a:t>What </a:t>
            </a:r>
            <a:br>
              <a:rPr lang="en-US" sz="4800" b="1" dirty="0">
                <a:latin typeface="Poppins" panose="00000500000000000000" pitchFamily="2" charset="0"/>
                <a:cs typeface="Poppins" panose="00000500000000000000" pitchFamily="2" charset="0"/>
              </a:rPr>
            </a:br>
            <a:r>
              <a:rPr lang="en-US" sz="4800" b="1" i="1" dirty="0">
                <a:latin typeface="Poppins" panose="00000500000000000000" pitchFamily="2" charset="0"/>
                <a:cs typeface="Poppins" panose="00000500000000000000" pitchFamily="2" charset="0"/>
              </a:rPr>
              <a:t>Wheel of Fortune</a:t>
            </a:r>
            <a:r>
              <a:rPr lang="en-US" sz="4800" b="1" dirty="0">
                <a:latin typeface="Poppins" panose="00000500000000000000" pitchFamily="2" charset="0"/>
                <a:cs typeface="Poppins" panose="00000500000000000000" pitchFamily="2" charset="0"/>
              </a:rPr>
              <a:t> </a:t>
            </a:r>
            <a:br>
              <a:rPr lang="en-US" sz="4800" b="1" dirty="0">
                <a:latin typeface="Poppins" panose="00000500000000000000" pitchFamily="2" charset="0"/>
                <a:cs typeface="Poppins" panose="00000500000000000000" pitchFamily="2" charset="0"/>
              </a:rPr>
            </a:br>
            <a:r>
              <a:rPr lang="en-US" sz="4800" b="1" dirty="0">
                <a:latin typeface="Poppins" panose="00000500000000000000" pitchFamily="2" charset="0"/>
                <a:cs typeface="Poppins" panose="00000500000000000000" pitchFamily="2" charset="0"/>
              </a:rPr>
              <a:t>Can Teach Us </a:t>
            </a:r>
            <a:br>
              <a:rPr lang="en-US" sz="4800" b="1" dirty="0">
                <a:latin typeface="Poppins" panose="00000500000000000000" pitchFamily="2" charset="0"/>
                <a:cs typeface="Poppins" panose="00000500000000000000" pitchFamily="2" charset="0"/>
              </a:rPr>
            </a:br>
            <a:r>
              <a:rPr lang="en-US" sz="4800" b="1" dirty="0">
                <a:latin typeface="Poppins" panose="00000500000000000000" pitchFamily="2" charset="0"/>
                <a:cs typeface="Poppins" panose="00000500000000000000" pitchFamily="2" charset="0"/>
              </a:rPr>
              <a:t>About AI</a:t>
            </a:r>
            <a:endParaRPr lang="en-US" sz="4800" dirty="0">
              <a:latin typeface="Poppins" panose="00000500000000000000" pitchFamily="2" charset="0"/>
              <a:cs typeface="Poppins" panose="00000500000000000000" pitchFamily="2" charset="0"/>
            </a:endParaRPr>
          </a:p>
        </p:txBody>
      </p:sp>
      <p:sp>
        <p:nvSpPr>
          <p:cNvPr id="3" name="Subtitle 2">
            <a:extLst>
              <a:ext uri="{FF2B5EF4-FFF2-40B4-BE49-F238E27FC236}">
                <a16:creationId xmlns:a16="http://schemas.microsoft.com/office/drawing/2014/main" id="{55A21FE3-1B43-A781-3C27-97085B8FF4A7}"/>
              </a:ext>
            </a:extLst>
          </p:cNvPr>
          <p:cNvSpPr>
            <a:spLocks noGrp="1"/>
          </p:cNvSpPr>
          <p:nvPr>
            <p:ph type="subTitle" idx="1"/>
          </p:nvPr>
        </p:nvSpPr>
        <p:spPr>
          <a:xfrm>
            <a:off x="477980" y="4674140"/>
            <a:ext cx="4023359" cy="1208141"/>
          </a:xfrm>
        </p:spPr>
        <p:txBody>
          <a:bodyPr>
            <a:normAutofit/>
          </a:bodyPr>
          <a:lstStyle/>
          <a:p>
            <a:pPr algn="l"/>
            <a:r>
              <a:rPr lang="en-US" sz="2000" spc="-78" dirty="0">
                <a:latin typeface="Poppins"/>
                <a:cs typeface="Poppins"/>
              </a:rPr>
              <a:t>Presented by </a:t>
            </a:r>
            <a:br>
              <a:rPr lang="en-US" sz="2000" spc="-78" dirty="0">
                <a:latin typeface="Poppins"/>
                <a:cs typeface="Poppins"/>
              </a:rPr>
            </a:br>
            <a:r>
              <a:rPr lang="en-US" sz="2000" spc="-78" dirty="0">
                <a:latin typeface="Poppins"/>
                <a:cs typeface="Poppins"/>
              </a:rPr>
              <a:t>Cheryl Wilson Griffin, </a:t>
            </a:r>
            <a:br>
              <a:rPr lang="en-US" sz="2000" spc="-78" dirty="0">
                <a:latin typeface="Poppins"/>
                <a:cs typeface="Poppins"/>
              </a:rPr>
            </a:br>
            <a:r>
              <a:rPr lang="en-US" sz="2000" spc="-78" dirty="0">
                <a:latin typeface="Poppins"/>
                <a:cs typeface="Poppins"/>
              </a:rPr>
              <a:t>VP of Advisory at Legaltech Hub</a:t>
            </a:r>
          </a:p>
        </p:txBody>
      </p:sp>
      <p:sp>
        <p:nvSpPr>
          <p:cNvPr id="1049" name="Rectangle 104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1" name="Rectangle 105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218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1D58"/>
        </a:solidFill>
        <a:effectLst/>
      </p:bgPr>
    </p:bg>
    <p:spTree>
      <p:nvGrpSpPr>
        <p:cNvPr id="1" name=""/>
        <p:cNvGrpSpPr/>
        <p:nvPr/>
      </p:nvGrpSpPr>
      <p:grpSpPr>
        <a:xfrm>
          <a:off x="0" y="0"/>
          <a:ext cx="0" cy="0"/>
          <a:chOff x="0" y="0"/>
          <a:chExt cx="0" cy="0"/>
        </a:xfrm>
      </p:grpSpPr>
      <p:sp>
        <p:nvSpPr>
          <p:cNvPr id="3" name="TextBox 3"/>
          <p:cNvSpPr txBox="1"/>
          <p:nvPr/>
        </p:nvSpPr>
        <p:spPr>
          <a:xfrm>
            <a:off x="685799" y="1289311"/>
            <a:ext cx="11074179" cy="677493"/>
          </a:xfrm>
          <a:prstGeom prst="rect">
            <a:avLst/>
          </a:prstGeom>
        </p:spPr>
        <p:txBody>
          <a:bodyPr wrap="square" lIns="0" tIns="0" rIns="0" bIns="0" rtlCol="0" anchor="t">
            <a:spAutoFit/>
          </a:bodyPr>
          <a:lstStyle/>
          <a:p>
            <a:pPr defTabSz="609630">
              <a:lnSpc>
                <a:spcPts val="5120"/>
              </a:lnSpc>
            </a:pPr>
            <a:r>
              <a:rPr lang="en-US" sz="5334" b="1" spc="-555" dirty="0">
                <a:solidFill>
                  <a:srgbClr val="D5D5D5"/>
                </a:solidFill>
                <a:latin typeface="Poppins Bold"/>
                <a:cs typeface="Poppins Bold"/>
                <a:sym typeface="Poppins Ultra-Bold"/>
              </a:rPr>
              <a:t>WHEEL OF FORTUNE </a:t>
            </a:r>
            <a:r>
              <a:rPr lang="en-US" sz="5334" b="1" i="1" spc="-555" dirty="0">
                <a:solidFill>
                  <a:srgbClr val="29EF97"/>
                </a:solidFill>
                <a:latin typeface="Poppins Bold"/>
                <a:cs typeface="Poppins Bold"/>
                <a:sym typeface="Poppins Ultra-Bold"/>
              </a:rPr>
              <a:t>SOLVING</a:t>
            </a:r>
          </a:p>
        </p:txBody>
      </p:sp>
      <p:sp>
        <p:nvSpPr>
          <p:cNvPr id="4" name="TextBox 4"/>
          <p:cNvSpPr txBox="1"/>
          <p:nvPr/>
        </p:nvSpPr>
        <p:spPr>
          <a:xfrm>
            <a:off x="6140835" y="2352537"/>
            <a:ext cx="4376537" cy="1312411"/>
          </a:xfrm>
          <a:prstGeom prst="rect">
            <a:avLst/>
          </a:prstGeom>
        </p:spPr>
        <p:txBody>
          <a:bodyPr lIns="0" tIns="0" rIns="0" bIns="0" rtlCol="0" anchor="t">
            <a:spAutoFit/>
          </a:bodyPr>
          <a:lstStyle/>
          <a:p>
            <a:pPr algn="just" defTabSz="609630">
              <a:lnSpc>
                <a:spcPct val="75000"/>
              </a:lnSpc>
            </a:pPr>
            <a:r>
              <a:rPr lang="en-US" sz="2800" spc="-21" dirty="0">
                <a:solidFill>
                  <a:srgbClr val="D5D5D5"/>
                </a:solidFill>
                <a:latin typeface="Poppins"/>
                <a:ea typeface="Poppins"/>
                <a:cs typeface="Poppins"/>
                <a:sym typeface="Poppins"/>
              </a:rPr>
              <a:t>The best players use many of the </a:t>
            </a:r>
            <a:r>
              <a:rPr lang="en-US" sz="2800" i="1" spc="-21" dirty="0">
                <a:solidFill>
                  <a:srgbClr val="29EF97"/>
                </a:solidFill>
                <a:latin typeface="Poppins"/>
                <a:ea typeface="Poppins"/>
                <a:cs typeface="Poppins"/>
                <a:sym typeface="Poppins"/>
              </a:rPr>
              <a:t>same “tactics” as AI </a:t>
            </a:r>
            <a:r>
              <a:rPr lang="en-US" sz="2800" spc="-21" dirty="0">
                <a:solidFill>
                  <a:srgbClr val="D5D5D5"/>
                </a:solidFill>
                <a:latin typeface="Poppins"/>
                <a:ea typeface="Poppins"/>
                <a:cs typeface="Poppins"/>
                <a:sym typeface="Poppins"/>
              </a:rPr>
              <a:t>when solving a puzzle:</a:t>
            </a:r>
          </a:p>
        </p:txBody>
      </p:sp>
      <p:sp>
        <p:nvSpPr>
          <p:cNvPr id="6" name="TextBox 6"/>
          <p:cNvSpPr txBox="1"/>
          <p:nvPr/>
        </p:nvSpPr>
        <p:spPr>
          <a:xfrm>
            <a:off x="6593193" y="4040314"/>
            <a:ext cx="2821109" cy="230319"/>
          </a:xfrm>
          <a:prstGeom prst="rect">
            <a:avLst/>
          </a:prstGeom>
        </p:spPr>
        <p:txBody>
          <a:bodyPr lIns="0" tIns="0" rIns="0" bIns="0" rtlCol="0" anchor="t">
            <a:spAutoFit/>
          </a:bodyPr>
          <a:lstStyle/>
          <a:p>
            <a:pPr defTabSz="609630">
              <a:lnSpc>
                <a:spcPts val="1199"/>
              </a:lnSpc>
            </a:pPr>
            <a:r>
              <a:rPr lang="en-US" sz="3200" b="1" i="1" spc="-23" dirty="0">
                <a:solidFill>
                  <a:srgbClr val="D5D5D5"/>
                </a:solidFill>
                <a:latin typeface="Poppins Bold"/>
                <a:ea typeface="Poppins Bold"/>
                <a:cs typeface="Poppins Bold"/>
                <a:sym typeface="Poppins Bold"/>
              </a:rPr>
              <a:t>CONTEXT </a:t>
            </a:r>
          </a:p>
        </p:txBody>
      </p:sp>
      <p:sp>
        <p:nvSpPr>
          <p:cNvPr id="8" name="TextBox 8"/>
          <p:cNvSpPr txBox="1"/>
          <p:nvPr/>
        </p:nvSpPr>
        <p:spPr>
          <a:xfrm>
            <a:off x="6593193" y="4644549"/>
            <a:ext cx="2821109" cy="230319"/>
          </a:xfrm>
          <a:prstGeom prst="rect">
            <a:avLst/>
          </a:prstGeom>
        </p:spPr>
        <p:txBody>
          <a:bodyPr lIns="0" tIns="0" rIns="0" bIns="0" rtlCol="0" anchor="t">
            <a:spAutoFit/>
          </a:bodyPr>
          <a:lstStyle/>
          <a:p>
            <a:pPr defTabSz="609630">
              <a:lnSpc>
                <a:spcPts val="1199"/>
              </a:lnSpc>
            </a:pPr>
            <a:r>
              <a:rPr lang="en-US" sz="3200" b="1" i="1" spc="-23" dirty="0">
                <a:solidFill>
                  <a:srgbClr val="D5D5D5"/>
                </a:solidFill>
                <a:latin typeface="Poppins Bold"/>
                <a:ea typeface="Poppins Bold"/>
                <a:cs typeface="Poppins Bold"/>
                <a:sym typeface="Poppins Bold"/>
              </a:rPr>
              <a:t>STRUCTURE</a:t>
            </a:r>
          </a:p>
        </p:txBody>
      </p:sp>
      <p:sp>
        <p:nvSpPr>
          <p:cNvPr id="10" name="TextBox 10"/>
          <p:cNvSpPr txBox="1"/>
          <p:nvPr/>
        </p:nvSpPr>
        <p:spPr>
          <a:xfrm>
            <a:off x="6593193" y="5248783"/>
            <a:ext cx="2821109" cy="230319"/>
          </a:xfrm>
          <a:prstGeom prst="rect">
            <a:avLst/>
          </a:prstGeom>
        </p:spPr>
        <p:txBody>
          <a:bodyPr lIns="0" tIns="0" rIns="0" bIns="0" rtlCol="0" anchor="t">
            <a:spAutoFit/>
          </a:bodyPr>
          <a:lstStyle/>
          <a:p>
            <a:pPr defTabSz="609630">
              <a:lnSpc>
                <a:spcPts val="1199"/>
              </a:lnSpc>
            </a:pPr>
            <a:r>
              <a:rPr lang="en-US" sz="3200" b="1" i="1" spc="-23" dirty="0">
                <a:solidFill>
                  <a:srgbClr val="D5D5D5"/>
                </a:solidFill>
                <a:latin typeface="Poppins Bold"/>
                <a:ea typeface="Poppins Bold"/>
                <a:cs typeface="Poppins Bold"/>
                <a:sym typeface="Poppins Bold"/>
              </a:rPr>
              <a:t>PROBABILITY</a:t>
            </a:r>
          </a:p>
        </p:txBody>
      </p:sp>
      <p:pic>
        <p:nvPicPr>
          <p:cNvPr id="2" name="Picture 1">
            <a:extLst>
              <a:ext uri="{FF2B5EF4-FFF2-40B4-BE49-F238E27FC236}">
                <a16:creationId xmlns:a16="http://schemas.microsoft.com/office/drawing/2014/main" id="{FB163293-0231-DCDA-5E4B-4FF54D757113}"/>
              </a:ext>
            </a:extLst>
          </p:cNvPr>
          <p:cNvPicPr>
            <a:picLocks noChangeAspect="1"/>
          </p:cNvPicPr>
          <p:nvPr/>
        </p:nvPicPr>
        <p:blipFill>
          <a:blip r:embed="rId3"/>
          <a:stretch>
            <a:fillRect/>
          </a:stretch>
        </p:blipFill>
        <p:spPr>
          <a:xfrm>
            <a:off x="233" y="2246950"/>
            <a:ext cx="5921585" cy="357975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8810" y="0"/>
            <a:ext cx="13889620" cy="6858000"/>
          </a:xfrm>
          <a:custGeom>
            <a:avLst/>
            <a:gdLst/>
            <a:ahLst/>
            <a:cxnLst/>
            <a:rect l="l" t="t" r="r" b="b"/>
            <a:pathLst>
              <a:path w="20834430" h="10287000">
                <a:moveTo>
                  <a:pt x="0" y="0"/>
                </a:moveTo>
                <a:lnTo>
                  <a:pt x="20834430" y="0"/>
                </a:lnTo>
                <a:lnTo>
                  <a:pt x="20834430" y="10287000"/>
                </a:lnTo>
                <a:lnTo>
                  <a:pt x="0" y="10287000"/>
                </a:lnTo>
                <a:lnTo>
                  <a:pt x="0" y="0"/>
                </a:lnTo>
                <a:close/>
              </a:path>
            </a:pathLst>
          </a:custGeom>
          <a:blipFill>
            <a:blip r:embed="rId3"/>
            <a:stretch>
              <a:fillRect/>
            </a:stretch>
          </a:blipFill>
        </p:spPr>
        <p:txBody>
          <a:bodyPr/>
          <a:lstStyle/>
          <a:p>
            <a:endParaRPr lang="en-US" sz="1200"/>
          </a:p>
        </p:txBody>
      </p:sp>
      <p:grpSp>
        <p:nvGrpSpPr>
          <p:cNvPr id="3" name="Group 3"/>
          <p:cNvGrpSpPr/>
          <p:nvPr/>
        </p:nvGrpSpPr>
        <p:grpSpPr>
          <a:xfrm>
            <a:off x="3410184" y="2008696"/>
            <a:ext cx="609863" cy="785753"/>
            <a:chOff x="0" y="0"/>
            <a:chExt cx="240933" cy="310421"/>
          </a:xfrm>
        </p:grpSpPr>
        <p:sp>
          <p:nvSpPr>
            <p:cNvPr id="4" name="Freeform 4"/>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5" name="TextBox 5"/>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6" name="Group 3">
            <a:extLst>
              <a:ext uri="{FF2B5EF4-FFF2-40B4-BE49-F238E27FC236}">
                <a16:creationId xmlns:a16="http://schemas.microsoft.com/office/drawing/2014/main" id="{24B9BBB4-DDAE-4FB8-F53A-D68457B8C7FE}"/>
              </a:ext>
            </a:extLst>
          </p:cNvPr>
          <p:cNvGrpSpPr/>
          <p:nvPr/>
        </p:nvGrpSpPr>
        <p:grpSpPr>
          <a:xfrm>
            <a:off x="4158007" y="2008696"/>
            <a:ext cx="609863" cy="785753"/>
            <a:chOff x="0" y="0"/>
            <a:chExt cx="240933" cy="310421"/>
          </a:xfrm>
        </p:grpSpPr>
        <p:sp>
          <p:nvSpPr>
            <p:cNvPr id="7" name="Freeform 4">
              <a:extLst>
                <a:ext uri="{FF2B5EF4-FFF2-40B4-BE49-F238E27FC236}">
                  <a16:creationId xmlns:a16="http://schemas.microsoft.com/office/drawing/2014/main" id="{925F385E-071B-0EDC-FBAE-6AFFADDD4EB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8" name="TextBox 5">
              <a:extLst>
                <a:ext uri="{FF2B5EF4-FFF2-40B4-BE49-F238E27FC236}">
                  <a16:creationId xmlns:a16="http://schemas.microsoft.com/office/drawing/2014/main" id="{9582DC60-D3C3-B1BF-CA28-58E520229F53}"/>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2" name="Group 3">
            <a:extLst>
              <a:ext uri="{FF2B5EF4-FFF2-40B4-BE49-F238E27FC236}">
                <a16:creationId xmlns:a16="http://schemas.microsoft.com/office/drawing/2014/main" id="{80AC6F2A-4379-1140-EA63-5B5039A4CDE1}"/>
              </a:ext>
            </a:extLst>
          </p:cNvPr>
          <p:cNvGrpSpPr/>
          <p:nvPr/>
        </p:nvGrpSpPr>
        <p:grpSpPr>
          <a:xfrm>
            <a:off x="7793868" y="2008696"/>
            <a:ext cx="609863" cy="785753"/>
            <a:chOff x="0" y="0"/>
            <a:chExt cx="240933" cy="310421"/>
          </a:xfrm>
        </p:grpSpPr>
        <p:sp>
          <p:nvSpPr>
            <p:cNvPr id="13" name="Freeform 4">
              <a:extLst>
                <a:ext uri="{FF2B5EF4-FFF2-40B4-BE49-F238E27FC236}">
                  <a16:creationId xmlns:a16="http://schemas.microsoft.com/office/drawing/2014/main" id="{E07297B9-CF60-7C24-6E48-E87D2573E9B8}"/>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4" name="TextBox 5">
              <a:extLst>
                <a:ext uri="{FF2B5EF4-FFF2-40B4-BE49-F238E27FC236}">
                  <a16:creationId xmlns:a16="http://schemas.microsoft.com/office/drawing/2014/main" id="{4AD40249-3833-E6C6-18C5-C87CEB534649}"/>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5" name="Group 3">
            <a:extLst>
              <a:ext uri="{FF2B5EF4-FFF2-40B4-BE49-F238E27FC236}">
                <a16:creationId xmlns:a16="http://schemas.microsoft.com/office/drawing/2014/main" id="{6685EF09-E7D4-D3B9-E7EB-248C7F647148}"/>
              </a:ext>
            </a:extLst>
          </p:cNvPr>
          <p:cNvGrpSpPr/>
          <p:nvPr/>
        </p:nvGrpSpPr>
        <p:grpSpPr>
          <a:xfrm>
            <a:off x="7069830" y="2008696"/>
            <a:ext cx="609863" cy="785753"/>
            <a:chOff x="0" y="0"/>
            <a:chExt cx="240933" cy="310421"/>
          </a:xfrm>
        </p:grpSpPr>
        <p:sp>
          <p:nvSpPr>
            <p:cNvPr id="16" name="Freeform 4">
              <a:extLst>
                <a:ext uri="{FF2B5EF4-FFF2-40B4-BE49-F238E27FC236}">
                  <a16:creationId xmlns:a16="http://schemas.microsoft.com/office/drawing/2014/main" id="{39A764A9-7E54-4750-9D99-7F33B319CCA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7" name="TextBox 5">
              <a:extLst>
                <a:ext uri="{FF2B5EF4-FFF2-40B4-BE49-F238E27FC236}">
                  <a16:creationId xmlns:a16="http://schemas.microsoft.com/office/drawing/2014/main" id="{52AB1DE7-93CC-5826-7B6B-5858667B8ABE}"/>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8" name="Group 3">
            <a:extLst>
              <a:ext uri="{FF2B5EF4-FFF2-40B4-BE49-F238E27FC236}">
                <a16:creationId xmlns:a16="http://schemas.microsoft.com/office/drawing/2014/main" id="{A317BD53-7117-AF32-67C4-118560543DD6}"/>
              </a:ext>
            </a:extLst>
          </p:cNvPr>
          <p:cNvGrpSpPr/>
          <p:nvPr/>
        </p:nvGrpSpPr>
        <p:grpSpPr>
          <a:xfrm>
            <a:off x="6345793" y="2008696"/>
            <a:ext cx="609863" cy="785753"/>
            <a:chOff x="0" y="0"/>
            <a:chExt cx="240933" cy="310421"/>
          </a:xfrm>
        </p:grpSpPr>
        <p:sp>
          <p:nvSpPr>
            <p:cNvPr id="19" name="Freeform 4">
              <a:extLst>
                <a:ext uri="{FF2B5EF4-FFF2-40B4-BE49-F238E27FC236}">
                  <a16:creationId xmlns:a16="http://schemas.microsoft.com/office/drawing/2014/main" id="{C7500FD8-AEAF-5007-218A-D749756646BD}"/>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0" name="TextBox 5">
              <a:extLst>
                <a:ext uri="{FF2B5EF4-FFF2-40B4-BE49-F238E27FC236}">
                  <a16:creationId xmlns:a16="http://schemas.microsoft.com/office/drawing/2014/main" id="{A001009F-1491-7793-2DED-2C4F18816016}"/>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1" name="Group 3">
            <a:extLst>
              <a:ext uri="{FF2B5EF4-FFF2-40B4-BE49-F238E27FC236}">
                <a16:creationId xmlns:a16="http://schemas.microsoft.com/office/drawing/2014/main" id="{B8E18B8A-BB83-C5D3-18E4-64B8692D0A04}"/>
              </a:ext>
            </a:extLst>
          </p:cNvPr>
          <p:cNvGrpSpPr/>
          <p:nvPr/>
        </p:nvGrpSpPr>
        <p:grpSpPr>
          <a:xfrm>
            <a:off x="5621756" y="2008696"/>
            <a:ext cx="609863" cy="785753"/>
            <a:chOff x="0" y="0"/>
            <a:chExt cx="240933" cy="310421"/>
          </a:xfrm>
        </p:grpSpPr>
        <p:sp>
          <p:nvSpPr>
            <p:cNvPr id="22" name="Freeform 4">
              <a:extLst>
                <a:ext uri="{FF2B5EF4-FFF2-40B4-BE49-F238E27FC236}">
                  <a16:creationId xmlns:a16="http://schemas.microsoft.com/office/drawing/2014/main" id="{6763ECAB-5D2D-3511-6C4E-B32323BB1A5A}"/>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3" name="TextBox 5">
              <a:extLst>
                <a:ext uri="{FF2B5EF4-FFF2-40B4-BE49-F238E27FC236}">
                  <a16:creationId xmlns:a16="http://schemas.microsoft.com/office/drawing/2014/main" id="{6081C6F3-8342-E144-E37E-ED41D0A951A3}"/>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4" name="Group 3">
            <a:extLst>
              <a:ext uri="{FF2B5EF4-FFF2-40B4-BE49-F238E27FC236}">
                <a16:creationId xmlns:a16="http://schemas.microsoft.com/office/drawing/2014/main" id="{4D8A07A5-66B4-5188-8DF1-90778C91FCAE}"/>
              </a:ext>
            </a:extLst>
          </p:cNvPr>
          <p:cNvGrpSpPr/>
          <p:nvPr/>
        </p:nvGrpSpPr>
        <p:grpSpPr>
          <a:xfrm>
            <a:off x="5621756" y="2916007"/>
            <a:ext cx="609863" cy="785753"/>
            <a:chOff x="0" y="0"/>
            <a:chExt cx="240933" cy="310421"/>
          </a:xfrm>
        </p:grpSpPr>
        <p:sp>
          <p:nvSpPr>
            <p:cNvPr id="25" name="Freeform 4">
              <a:extLst>
                <a:ext uri="{FF2B5EF4-FFF2-40B4-BE49-F238E27FC236}">
                  <a16:creationId xmlns:a16="http://schemas.microsoft.com/office/drawing/2014/main" id="{179C5CF2-43F2-F966-AB58-5596C4FECC5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6" name="TextBox 5">
              <a:extLst>
                <a:ext uri="{FF2B5EF4-FFF2-40B4-BE49-F238E27FC236}">
                  <a16:creationId xmlns:a16="http://schemas.microsoft.com/office/drawing/2014/main" id="{95DED49A-C94C-6180-293B-A0EB201A3932}"/>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7" name="Group 3">
            <a:extLst>
              <a:ext uri="{FF2B5EF4-FFF2-40B4-BE49-F238E27FC236}">
                <a16:creationId xmlns:a16="http://schemas.microsoft.com/office/drawing/2014/main" id="{F509A395-D433-DA1F-19A3-D51FDFEE4614}"/>
              </a:ext>
            </a:extLst>
          </p:cNvPr>
          <p:cNvGrpSpPr/>
          <p:nvPr/>
        </p:nvGrpSpPr>
        <p:grpSpPr>
          <a:xfrm>
            <a:off x="4897718" y="2916007"/>
            <a:ext cx="609863" cy="785753"/>
            <a:chOff x="0" y="0"/>
            <a:chExt cx="240933" cy="310421"/>
          </a:xfrm>
        </p:grpSpPr>
        <p:sp>
          <p:nvSpPr>
            <p:cNvPr id="28" name="Freeform 4">
              <a:extLst>
                <a:ext uri="{FF2B5EF4-FFF2-40B4-BE49-F238E27FC236}">
                  <a16:creationId xmlns:a16="http://schemas.microsoft.com/office/drawing/2014/main" id="{A2EE85B1-1C05-6DAC-8FAB-10F93ABCD99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9" name="TextBox 5">
              <a:extLst>
                <a:ext uri="{FF2B5EF4-FFF2-40B4-BE49-F238E27FC236}">
                  <a16:creationId xmlns:a16="http://schemas.microsoft.com/office/drawing/2014/main" id="{13B63302-976F-A5AD-74E2-EB0AF84C73A6}"/>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0" name="Group 3">
            <a:extLst>
              <a:ext uri="{FF2B5EF4-FFF2-40B4-BE49-F238E27FC236}">
                <a16:creationId xmlns:a16="http://schemas.microsoft.com/office/drawing/2014/main" id="{B1025299-7571-40E0-684E-FAE4FC5E5E18}"/>
              </a:ext>
            </a:extLst>
          </p:cNvPr>
          <p:cNvGrpSpPr/>
          <p:nvPr/>
        </p:nvGrpSpPr>
        <p:grpSpPr>
          <a:xfrm>
            <a:off x="4173681" y="2916007"/>
            <a:ext cx="609863" cy="785753"/>
            <a:chOff x="0" y="0"/>
            <a:chExt cx="240933" cy="310421"/>
          </a:xfrm>
        </p:grpSpPr>
        <p:sp>
          <p:nvSpPr>
            <p:cNvPr id="31" name="Freeform 4">
              <a:extLst>
                <a:ext uri="{FF2B5EF4-FFF2-40B4-BE49-F238E27FC236}">
                  <a16:creationId xmlns:a16="http://schemas.microsoft.com/office/drawing/2014/main" id="{B1BD7CCB-D454-F2A2-2E9A-FE63094EC172}"/>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2" name="TextBox 5">
              <a:extLst>
                <a:ext uri="{FF2B5EF4-FFF2-40B4-BE49-F238E27FC236}">
                  <a16:creationId xmlns:a16="http://schemas.microsoft.com/office/drawing/2014/main" id="{8213F670-BF2B-1779-ADE5-8F4B4A4647BD}"/>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3" name="Group 3">
            <a:extLst>
              <a:ext uri="{FF2B5EF4-FFF2-40B4-BE49-F238E27FC236}">
                <a16:creationId xmlns:a16="http://schemas.microsoft.com/office/drawing/2014/main" id="{40E1545B-54C5-73E7-7DAB-23FDA4B9D2F4}"/>
              </a:ext>
            </a:extLst>
          </p:cNvPr>
          <p:cNvGrpSpPr/>
          <p:nvPr/>
        </p:nvGrpSpPr>
        <p:grpSpPr>
          <a:xfrm>
            <a:off x="3449644" y="2916007"/>
            <a:ext cx="609863" cy="785753"/>
            <a:chOff x="0" y="0"/>
            <a:chExt cx="240933" cy="310421"/>
          </a:xfrm>
        </p:grpSpPr>
        <p:sp>
          <p:nvSpPr>
            <p:cNvPr id="34" name="Freeform 4">
              <a:extLst>
                <a:ext uri="{FF2B5EF4-FFF2-40B4-BE49-F238E27FC236}">
                  <a16:creationId xmlns:a16="http://schemas.microsoft.com/office/drawing/2014/main" id="{2F333A8C-E399-2D36-3EB8-DB92A4AA0C6E}"/>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5" name="TextBox 5">
              <a:extLst>
                <a:ext uri="{FF2B5EF4-FFF2-40B4-BE49-F238E27FC236}">
                  <a16:creationId xmlns:a16="http://schemas.microsoft.com/office/drawing/2014/main" id="{87C5BC9E-27BD-43D7-C7B0-67DCC4BFA70D}"/>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6" name="Group 3">
            <a:extLst>
              <a:ext uri="{FF2B5EF4-FFF2-40B4-BE49-F238E27FC236}">
                <a16:creationId xmlns:a16="http://schemas.microsoft.com/office/drawing/2014/main" id="{8B52BC76-2CD6-47B4-52D1-FEDD07C75877}"/>
              </a:ext>
            </a:extLst>
          </p:cNvPr>
          <p:cNvGrpSpPr/>
          <p:nvPr/>
        </p:nvGrpSpPr>
        <p:grpSpPr>
          <a:xfrm>
            <a:off x="6345793" y="2916007"/>
            <a:ext cx="609863" cy="785753"/>
            <a:chOff x="0" y="0"/>
            <a:chExt cx="240933" cy="310421"/>
          </a:xfrm>
        </p:grpSpPr>
        <p:sp>
          <p:nvSpPr>
            <p:cNvPr id="37" name="Freeform 4">
              <a:extLst>
                <a:ext uri="{FF2B5EF4-FFF2-40B4-BE49-F238E27FC236}">
                  <a16:creationId xmlns:a16="http://schemas.microsoft.com/office/drawing/2014/main" id="{A9CCF67E-899D-2AEE-70A0-E02709EEB7A1}"/>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8" name="TextBox 5">
              <a:extLst>
                <a:ext uri="{FF2B5EF4-FFF2-40B4-BE49-F238E27FC236}">
                  <a16:creationId xmlns:a16="http://schemas.microsoft.com/office/drawing/2014/main" id="{A29CCFF3-9A22-12E2-FBAB-86F4B1FA8A45}"/>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09BE8-FCBF-BD5E-42C6-33C9EFE0B1B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8916D1-EF1E-4030-D0A2-F03043A3C3A3}"/>
              </a:ext>
            </a:extLst>
          </p:cNvPr>
          <p:cNvSpPr/>
          <p:nvPr/>
        </p:nvSpPr>
        <p:spPr>
          <a:xfrm>
            <a:off x="-848810" y="0"/>
            <a:ext cx="13889620" cy="6858000"/>
          </a:xfrm>
          <a:custGeom>
            <a:avLst/>
            <a:gdLst/>
            <a:ahLst/>
            <a:cxnLst/>
            <a:rect l="l" t="t" r="r" b="b"/>
            <a:pathLst>
              <a:path w="20834430" h="10287000">
                <a:moveTo>
                  <a:pt x="0" y="0"/>
                </a:moveTo>
                <a:lnTo>
                  <a:pt x="20834430" y="0"/>
                </a:lnTo>
                <a:lnTo>
                  <a:pt x="20834430" y="10287000"/>
                </a:lnTo>
                <a:lnTo>
                  <a:pt x="0" y="10287000"/>
                </a:lnTo>
                <a:lnTo>
                  <a:pt x="0" y="0"/>
                </a:lnTo>
                <a:close/>
              </a:path>
            </a:pathLst>
          </a:custGeom>
          <a:blipFill>
            <a:blip r:embed="rId3"/>
            <a:stretch>
              <a:fillRect/>
            </a:stretch>
          </a:blipFill>
        </p:spPr>
        <p:txBody>
          <a:bodyPr/>
          <a:lstStyle/>
          <a:p>
            <a:endParaRPr lang="en-US" sz="1200"/>
          </a:p>
        </p:txBody>
      </p:sp>
      <p:grpSp>
        <p:nvGrpSpPr>
          <p:cNvPr id="3" name="Group 3">
            <a:extLst>
              <a:ext uri="{FF2B5EF4-FFF2-40B4-BE49-F238E27FC236}">
                <a16:creationId xmlns:a16="http://schemas.microsoft.com/office/drawing/2014/main" id="{9352C058-A3A4-A9C3-C228-E84A34025D89}"/>
              </a:ext>
            </a:extLst>
          </p:cNvPr>
          <p:cNvGrpSpPr/>
          <p:nvPr/>
        </p:nvGrpSpPr>
        <p:grpSpPr>
          <a:xfrm>
            <a:off x="3410184" y="2008696"/>
            <a:ext cx="609863" cy="785753"/>
            <a:chOff x="0" y="0"/>
            <a:chExt cx="240933" cy="310421"/>
          </a:xfrm>
        </p:grpSpPr>
        <p:sp>
          <p:nvSpPr>
            <p:cNvPr id="4" name="Freeform 4">
              <a:extLst>
                <a:ext uri="{FF2B5EF4-FFF2-40B4-BE49-F238E27FC236}">
                  <a16:creationId xmlns:a16="http://schemas.microsoft.com/office/drawing/2014/main" id="{7B86E9A6-D2E4-8023-B98E-A9B41E520F31}"/>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5" name="TextBox 5">
              <a:extLst>
                <a:ext uri="{FF2B5EF4-FFF2-40B4-BE49-F238E27FC236}">
                  <a16:creationId xmlns:a16="http://schemas.microsoft.com/office/drawing/2014/main" id="{B4007ED3-7BEF-4A08-A9B3-E7E08BE564E6}"/>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6" name="Group 3">
            <a:extLst>
              <a:ext uri="{FF2B5EF4-FFF2-40B4-BE49-F238E27FC236}">
                <a16:creationId xmlns:a16="http://schemas.microsoft.com/office/drawing/2014/main" id="{A6F1644F-FD6D-CAEF-E5B5-3DB3DEA68E71}"/>
              </a:ext>
            </a:extLst>
          </p:cNvPr>
          <p:cNvGrpSpPr/>
          <p:nvPr/>
        </p:nvGrpSpPr>
        <p:grpSpPr>
          <a:xfrm>
            <a:off x="4158007" y="2008696"/>
            <a:ext cx="609863" cy="785753"/>
            <a:chOff x="0" y="0"/>
            <a:chExt cx="240933" cy="310421"/>
          </a:xfrm>
        </p:grpSpPr>
        <p:sp>
          <p:nvSpPr>
            <p:cNvPr id="7" name="Freeform 4">
              <a:extLst>
                <a:ext uri="{FF2B5EF4-FFF2-40B4-BE49-F238E27FC236}">
                  <a16:creationId xmlns:a16="http://schemas.microsoft.com/office/drawing/2014/main" id="{ADC45FAE-2808-3F81-12C5-EF28B6EB9B6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8" name="TextBox 5">
              <a:extLst>
                <a:ext uri="{FF2B5EF4-FFF2-40B4-BE49-F238E27FC236}">
                  <a16:creationId xmlns:a16="http://schemas.microsoft.com/office/drawing/2014/main" id="{B2E07599-02EE-3A19-F1D9-128371D8CF93}"/>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2" name="Group 3">
            <a:extLst>
              <a:ext uri="{FF2B5EF4-FFF2-40B4-BE49-F238E27FC236}">
                <a16:creationId xmlns:a16="http://schemas.microsoft.com/office/drawing/2014/main" id="{FFBDAE36-C5A8-4F3E-F959-B17198162E0F}"/>
              </a:ext>
            </a:extLst>
          </p:cNvPr>
          <p:cNvGrpSpPr/>
          <p:nvPr/>
        </p:nvGrpSpPr>
        <p:grpSpPr>
          <a:xfrm>
            <a:off x="7793868" y="2008696"/>
            <a:ext cx="609863" cy="785753"/>
            <a:chOff x="0" y="0"/>
            <a:chExt cx="240933" cy="310421"/>
          </a:xfrm>
        </p:grpSpPr>
        <p:sp>
          <p:nvSpPr>
            <p:cNvPr id="13" name="Freeform 4">
              <a:extLst>
                <a:ext uri="{FF2B5EF4-FFF2-40B4-BE49-F238E27FC236}">
                  <a16:creationId xmlns:a16="http://schemas.microsoft.com/office/drawing/2014/main" id="{6C96E31C-69A8-4F78-3AF7-C1579E7E9641}"/>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4" name="TextBox 5">
              <a:extLst>
                <a:ext uri="{FF2B5EF4-FFF2-40B4-BE49-F238E27FC236}">
                  <a16:creationId xmlns:a16="http://schemas.microsoft.com/office/drawing/2014/main" id="{347946B1-FDFC-C9CB-7525-0B3EB654409B}"/>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5" name="Group 3">
            <a:extLst>
              <a:ext uri="{FF2B5EF4-FFF2-40B4-BE49-F238E27FC236}">
                <a16:creationId xmlns:a16="http://schemas.microsoft.com/office/drawing/2014/main" id="{04D8D011-14AF-4A80-FCF8-A00907300E6B}"/>
              </a:ext>
            </a:extLst>
          </p:cNvPr>
          <p:cNvGrpSpPr/>
          <p:nvPr/>
        </p:nvGrpSpPr>
        <p:grpSpPr>
          <a:xfrm>
            <a:off x="7069830" y="2008696"/>
            <a:ext cx="609863" cy="785753"/>
            <a:chOff x="0" y="0"/>
            <a:chExt cx="240933" cy="310421"/>
          </a:xfrm>
        </p:grpSpPr>
        <p:sp>
          <p:nvSpPr>
            <p:cNvPr id="16" name="Freeform 4">
              <a:extLst>
                <a:ext uri="{FF2B5EF4-FFF2-40B4-BE49-F238E27FC236}">
                  <a16:creationId xmlns:a16="http://schemas.microsoft.com/office/drawing/2014/main" id="{6F7B7A5B-D0C4-AA1D-65E0-4182FBBB3B2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7" name="TextBox 5">
              <a:extLst>
                <a:ext uri="{FF2B5EF4-FFF2-40B4-BE49-F238E27FC236}">
                  <a16:creationId xmlns:a16="http://schemas.microsoft.com/office/drawing/2014/main" id="{0B7D2013-6594-6EC6-B33D-2A651D9F0C8F}"/>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8" name="Group 3">
            <a:extLst>
              <a:ext uri="{FF2B5EF4-FFF2-40B4-BE49-F238E27FC236}">
                <a16:creationId xmlns:a16="http://schemas.microsoft.com/office/drawing/2014/main" id="{5B65473E-2041-6825-9C46-B519C516D774}"/>
              </a:ext>
            </a:extLst>
          </p:cNvPr>
          <p:cNvGrpSpPr/>
          <p:nvPr/>
        </p:nvGrpSpPr>
        <p:grpSpPr>
          <a:xfrm>
            <a:off x="6345793" y="2008696"/>
            <a:ext cx="609863" cy="785753"/>
            <a:chOff x="0" y="0"/>
            <a:chExt cx="240933" cy="310421"/>
          </a:xfrm>
        </p:grpSpPr>
        <p:sp>
          <p:nvSpPr>
            <p:cNvPr id="19" name="Freeform 4">
              <a:extLst>
                <a:ext uri="{FF2B5EF4-FFF2-40B4-BE49-F238E27FC236}">
                  <a16:creationId xmlns:a16="http://schemas.microsoft.com/office/drawing/2014/main" id="{90106B8D-CAA4-922F-109A-48121DA5652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0" name="TextBox 5">
              <a:extLst>
                <a:ext uri="{FF2B5EF4-FFF2-40B4-BE49-F238E27FC236}">
                  <a16:creationId xmlns:a16="http://schemas.microsoft.com/office/drawing/2014/main" id="{ACEFD32D-AB02-D6B2-CB7B-7BF9C14ABC71}"/>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1" name="Group 3">
            <a:extLst>
              <a:ext uri="{FF2B5EF4-FFF2-40B4-BE49-F238E27FC236}">
                <a16:creationId xmlns:a16="http://schemas.microsoft.com/office/drawing/2014/main" id="{48BD236C-4018-2896-FD1F-B227F8F3BE93}"/>
              </a:ext>
            </a:extLst>
          </p:cNvPr>
          <p:cNvGrpSpPr/>
          <p:nvPr/>
        </p:nvGrpSpPr>
        <p:grpSpPr>
          <a:xfrm>
            <a:off x="5621756" y="2008696"/>
            <a:ext cx="609863" cy="785753"/>
            <a:chOff x="0" y="0"/>
            <a:chExt cx="240933" cy="310421"/>
          </a:xfrm>
        </p:grpSpPr>
        <p:sp>
          <p:nvSpPr>
            <p:cNvPr id="22" name="Freeform 4">
              <a:extLst>
                <a:ext uri="{FF2B5EF4-FFF2-40B4-BE49-F238E27FC236}">
                  <a16:creationId xmlns:a16="http://schemas.microsoft.com/office/drawing/2014/main" id="{6727E1C8-0612-6499-BF01-A32D0C791DE7}"/>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3" name="TextBox 5">
              <a:extLst>
                <a:ext uri="{FF2B5EF4-FFF2-40B4-BE49-F238E27FC236}">
                  <a16:creationId xmlns:a16="http://schemas.microsoft.com/office/drawing/2014/main" id="{C4C6B99D-9A95-AA35-FBA2-840BDBD1BD3E}"/>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4" name="Group 3">
            <a:extLst>
              <a:ext uri="{FF2B5EF4-FFF2-40B4-BE49-F238E27FC236}">
                <a16:creationId xmlns:a16="http://schemas.microsoft.com/office/drawing/2014/main" id="{14E657C0-D177-528B-3E72-A7E3721C949B}"/>
              </a:ext>
            </a:extLst>
          </p:cNvPr>
          <p:cNvGrpSpPr/>
          <p:nvPr/>
        </p:nvGrpSpPr>
        <p:grpSpPr>
          <a:xfrm>
            <a:off x="5621756" y="2916007"/>
            <a:ext cx="609863" cy="785753"/>
            <a:chOff x="0" y="0"/>
            <a:chExt cx="240933" cy="310421"/>
          </a:xfrm>
        </p:grpSpPr>
        <p:sp>
          <p:nvSpPr>
            <p:cNvPr id="25" name="Freeform 4">
              <a:extLst>
                <a:ext uri="{FF2B5EF4-FFF2-40B4-BE49-F238E27FC236}">
                  <a16:creationId xmlns:a16="http://schemas.microsoft.com/office/drawing/2014/main" id="{8C0221A3-FAED-38C8-42DF-BD4F0681AF24}"/>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6" name="TextBox 5">
              <a:extLst>
                <a:ext uri="{FF2B5EF4-FFF2-40B4-BE49-F238E27FC236}">
                  <a16:creationId xmlns:a16="http://schemas.microsoft.com/office/drawing/2014/main" id="{D5323485-EDBB-24C1-6ADE-DDAC1872AF11}"/>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7" name="Group 3">
            <a:extLst>
              <a:ext uri="{FF2B5EF4-FFF2-40B4-BE49-F238E27FC236}">
                <a16:creationId xmlns:a16="http://schemas.microsoft.com/office/drawing/2014/main" id="{F3CD976C-3266-B225-F516-4604FAE7EC1B}"/>
              </a:ext>
            </a:extLst>
          </p:cNvPr>
          <p:cNvGrpSpPr/>
          <p:nvPr/>
        </p:nvGrpSpPr>
        <p:grpSpPr>
          <a:xfrm>
            <a:off x="4897718" y="2916007"/>
            <a:ext cx="609863" cy="785753"/>
            <a:chOff x="0" y="0"/>
            <a:chExt cx="240933" cy="310421"/>
          </a:xfrm>
        </p:grpSpPr>
        <p:sp>
          <p:nvSpPr>
            <p:cNvPr id="28" name="Freeform 4">
              <a:extLst>
                <a:ext uri="{FF2B5EF4-FFF2-40B4-BE49-F238E27FC236}">
                  <a16:creationId xmlns:a16="http://schemas.microsoft.com/office/drawing/2014/main" id="{5B67F234-5C20-9B3D-B866-73729A66C22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9" name="TextBox 5">
              <a:extLst>
                <a:ext uri="{FF2B5EF4-FFF2-40B4-BE49-F238E27FC236}">
                  <a16:creationId xmlns:a16="http://schemas.microsoft.com/office/drawing/2014/main" id="{1366CAC6-E3D3-15C1-FD10-4C61907E94E5}"/>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0" name="Group 3">
            <a:extLst>
              <a:ext uri="{FF2B5EF4-FFF2-40B4-BE49-F238E27FC236}">
                <a16:creationId xmlns:a16="http://schemas.microsoft.com/office/drawing/2014/main" id="{7D5AF8AF-A194-6F70-9717-71BCC71B7512}"/>
              </a:ext>
            </a:extLst>
          </p:cNvPr>
          <p:cNvGrpSpPr/>
          <p:nvPr/>
        </p:nvGrpSpPr>
        <p:grpSpPr>
          <a:xfrm>
            <a:off x="4173681" y="2916007"/>
            <a:ext cx="609863" cy="785753"/>
            <a:chOff x="0" y="0"/>
            <a:chExt cx="240933" cy="310421"/>
          </a:xfrm>
        </p:grpSpPr>
        <p:sp>
          <p:nvSpPr>
            <p:cNvPr id="31" name="Freeform 4">
              <a:extLst>
                <a:ext uri="{FF2B5EF4-FFF2-40B4-BE49-F238E27FC236}">
                  <a16:creationId xmlns:a16="http://schemas.microsoft.com/office/drawing/2014/main" id="{B6F9E6FD-6FFC-4368-9681-5425415938C7}"/>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2" name="TextBox 5">
              <a:extLst>
                <a:ext uri="{FF2B5EF4-FFF2-40B4-BE49-F238E27FC236}">
                  <a16:creationId xmlns:a16="http://schemas.microsoft.com/office/drawing/2014/main" id="{B90BE4FB-6C91-F077-BF58-DE4B787EAE5F}"/>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3" name="Group 3">
            <a:extLst>
              <a:ext uri="{FF2B5EF4-FFF2-40B4-BE49-F238E27FC236}">
                <a16:creationId xmlns:a16="http://schemas.microsoft.com/office/drawing/2014/main" id="{9D199D71-4E93-1EE3-1A34-00F48F607FB6}"/>
              </a:ext>
            </a:extLst>
          </p:cNvPr>
          <p:cNvGrpSpPr/>
          <p:nvPr/>
        </p:nvGrpSpPr>
        <p:grpSpPr>
          <a:xfrm>
            <a:off x="3449644" y="2916007"/>
            <a:ext cx="609863" cy="785753"/>
            <a:chOff x="0" y="0"/>
            <a:chExt cx="240933" cy="310421"/>
          </a:xfrm>
        </p:grpSpPr>
        <p:sp>
          <p:nvSpPr>
            <p:cNvPr id="34" name="Freeform 4">
              <a:extLst>
                <a:ext uri="{FF2B5EF4-FFF2-40B4-BE49-F238E27FC236}">
                  <a16:creationId xmlns:a16="http://schemas.microsoft.com/office/drawing/2014/main" id="{1C2AAEBD-84FF-507B-C445-9DD096C48FC1}"/>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5" name="TextBox 5">
              <a:extLst>
                <a:ext uri="{FF2B5EF4-FFF2-40B4-BE49-F238E27FC236}">
                  <a16:creationId xmlns:a16="http://schemas.microsoft.com/office/drawing/2014/main" id="{575F9552-BBD7-F770-CFD6-D079009CCFAB}"/>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6" name="Group 3">
            <a:extLst>
              <a:ext uri="{FF2B5EF4-FFF2-40B4-BE49-F238E27FC236}">
                <a16:creationId xmlns:a16="http://schemas.microsoft.com/office/drawing/2014/main" id="{2C226295-1347-F222-284C-713AEAD3D792}"/>
              </a:ext>
            </a:extLst>
          </p:cNvPr>
          <p:cNvGrpSpPr/>
          <p:nvPr/>
        </p:nvGrpSpPr>
        <p:grpSpPr>
          <a:xfrm>
            <a:off x="6345793" y="2916007"/>
            <a:ext cx="609863" cy="785753"/>
            <a:chOff x="0" y="0"/>
            <a:chExt cx="240933" cy="310421"/>
          </a:xfrm>
        </p:grpSpPr>
        <p:sp>
          <p:nvSpPr>
            <p:cNvPr id="37" name="Freeform 4">
              <a:extLst>
                <a:ext uri="{FF2B5EF4-FFF2-40B4-BE49-F238E27FC236}">
                  <a16:creationId xmlns:a16="http://schemas.microsoft.com/office/drawing/2014/main" id="{AB57BD9E-7F1A-6B86-07D2-6034D49388C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8" name="TextBox 5">
              <a:extLst>
                <a:ext uri="{FF2B5EF4-FFF2-40B4-BE49-F238E27FC236}">
                  <a16:creationId xmlns:a16="http://schemas.microsoft.com/office/drawing/2014/main" id="{6A26C6E9-D3E6-2A6D-E4C2-3DB0C8416422}"/>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sp>
        <p:nvSpPr>
          <p:cNvPr id="9" name="TextBox 8">
            <a:extLst>
              <a:ext uri="{FF2B5EF4-FFF2-40B4-BE49-F238E27FC236}">
                <a16:creationId xmlns:a16="http://schemas.microsoft.com/office/drawing/2014/main" id="{B5B50EDA-8F1C-1D59-D158-96958A506D21}"/>
              </a:ext>
            </a:extLst>
          </p:cNvPr>
          <p:cNvSpPr txBox="1"/>
          <p:nvPr/>
        </p:nvSpPr>
        <p:spPr>
          <a:xfrm>
            <a:off x="1619693" y="5582088"/>
            <a:ext cx="8952614" cy="707886"/>
          </a:xfrm>
          <a:prstGeom prst="rect">
            <a:avLst/>
          </a:prstGeom>
          <a:noFill/>
        </p:spPr>
        <p:txBody>
          <a:bodyPr wrap="square" rtlCol="0">
            <a:spAutoFit/>
          </a:bodyPr>
          <a:lstStyle/>
          <a:p>
            <a:pPr algn="ctr"/>
            <a:r>
              <a:rPr lang="en-US" sz="4000" b="1" dirty="0">
                <a:solidFill>
                  <a:schemeClr val="bg1"/>
                </a:solidFill>
                <a:latin typeface="Aptos Black" panose="020B0004020202020204" pitchFamily="34" charset="0"/>
              </a:rPr>
              <a:t>PERSON</a:t>
            </a:r>
          </a:p>
        </p:txBody>
      </p:sp>
      <p:cxnSp>
        <p:nvCxnSpPr>
          <p:cNvPr id="11" name="Straight Connector 10">
            <a:extLst>
              <a:ext uri="{FF2B5EF4-FFF2-40B4-BE49-F238E27FC236}">
                <a16:creationId xmlns:a16="http://schemas.microsoft.com/office/drawing/2014/main" id="{CD4E68E3-66A3-2396-AC36-A64A34843BF0}"/>
              </a:ext>
            </a:extLst>
          </p:cNvPr>
          <p:cNvCxnSpPr>
            <a:cxnSpLocks/>
          </p:cNvCxnSpPr>
          <p:nvPr/>
        </p:nvCxnSpPr>
        <p:spPr>
          <a:xfrm>
            <a:off x="3946773" y="5582088"/>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5E4F813-4356-D943-BA1E-BC660F81C036}"/>
              </a:ext>
            </a:extLst>
          </p:cNvPr>
          <p:cNvCxnSpPr>
            <a:cxnSpLocks/>
          </p:cNvCxnSpPr>
          <p:nvPr/>
        </p:nvCxnSpPr>
        <p:spPr>
          <a:xfrm>
            <a:off x="3946773" y="6261615"/>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14459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DA3C9-AB32-41C3-3875-3DD7D35738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3D9C438-6C9C-43E6-4E97-DDDA33750753}"/>
              </a:ext>
            </a:extLst>
          </p:cNvPr>
          <p:cNvSpPr/>
          <p:nvPr/>
        </p:nvSpPr>
        <p:spPr>
          <a:xfrm>
            <a:off x="-848810" y="0"/>
            <a:ext cx="13889620" cy="6858000"/>
          </a:xfrm>
          <a:custGeom>
            <a:avLst/>
            <a:gdLst/>
            <a:ahLst/>
            <a:cxnLst/>
            <a:rect l="l" t="t" r="r" b="b"/>
            <a:pathLst>
              <a:path w="20834430" h="10287000">
                <a:moveTo>
                  <a:pt x="0" y="0"/>
                </a:moveTo>
                <a:lnTo>
                  <a:pt x="20834430" y="0"/>
                </a:lnTo>
                <a:lnTo>
                  <a:pt x="20834430" y="10287000"/>
                </a:lnTo>
                <a:lnTo>
                  <a:pt x="0" y="10287000"/>
                </a:lnTo>
                <a:lnTo>
                  <a:pt x="0" y="0"/>
                </a:lnTo>
                <a:close/>
              </a:path>
            </a:pathLst>
          </a:custGeom>
          <a:blipFill>
            <a:blip r:embed="rId3"/>
            <a:stretch>
              <a:fillRect/>
            </a:stretch>
          </a:blipFill>
        </p:spPr>
        <p:txBody>
          <a:bodyPr/>
          <a:lstStyle/>
          <a:p>
            <a:endParaRPr lang="en-US" sz="1200"/>
          </a:p>
        </p:txBody>
      </p:sp>
      <p:grpSp>
        <p:nvGrpSpPr>
          <p:cNvPr id="3" name="Group 3">
            <a:extLst>
              <a:ext uri="{FF2B5EF4-FFF2-40B4-BE49-F238E27FC236}">
                <a16:creationId xmlns:a16="http://schemas.microsoft.com/office/drawing/2014/main" id="{3E2C13F7-BB02-6E22-ED75-A32CBD76B6E9}"/>
              </a:ext>
            </a:extLst>
          </p:cNvPr>
          <p:cNvGrpSpPr/>
          <p:nvPr/>
        </p:nvGrpSpPr>
        <p:grpSpPr>
          <a:xfrm>
            <a:off x="3410184" y="2008696"/>
            <a:ext cx="609863" cy="785753"/>
            <a:chOff x="0" y="0"/>
            <a:chExt cx="240933" cy="310421"/>
          </a:xfrm>
        </p:grpSpPr>
        <p:sp>
          <p:nvSpPr>
            <p:cNvPr id="4" name="Freeform 4">
              <a:extLst>
                <a:ext uri="{FF2B5EF4-FFF2-40B4-BE49-F238E27FC236}">
                  <a16:creationId xmlns:a16="http://schemas.microsoft.com/office/drawing/2014/main" id="{3B30B9A6-C5D2-089F-C600-E5D556284E7A}"/>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5" name="TextBox 5">
              <a:extLst>
                <a:ext uri="{FF2B5EF4-FFF2-40B4-BE49-F238E27FC236}">
                  <a16:creationId xmlns:a16="http://schemas.microsoft.com/office/drawing/2014/main" id="{970D2E48-1EDA-B43B-D4E8-D1534E865A8D}"/>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6" name="Group 3">
            <a:extLst>
              <a:ext uri="{FF2B5EF4-FFF2-40B4-BE49-F238E27FC236}">
                <a16:creationId xmlns:a16="http://schemas.microsoft.com/office/drawing/2014/main" id="{4ADAD359-5B19-84B4-7004-F5BA6583DAEE}"/>
              </a:ext>
            </a:extLst>
          </p:cNvPr>
          <p:cNvGrpSpPr/>
          <p:nvPr/>
        </p:nvGrpSpPr>
        <p:grpSpPr>
          <a:xfrm>
            <a:off x="4158007" y="2008696"/>
            <a:ext cx="609863" cy="785753"/>
            <a:chOff x="0" y="0"/>
            <a:chExt cx="240933" cy="310421"/>
          </a:xfrm>
        </p:grpSpPr>
        <p:sp>
          <p:nvSpPr>
            <p:cNvPr id="7" name="Freeform 4">
              <a:extLst>
                <a:ext uri="{FF2B5EF4-FFF2-40B4-BE49-F238E27FC236}">
                  <a16:creationId xmlns:a16="http://schemas.microsoft.com/office/drawing/2014/main" id="{842CCCF8-6EF9-C409-ACB5-5A1FA51A0E7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8" name="TextBox 5">
              <a:extLst>
                <a:ext uri="{FF2B5EF4-FFF2-40B4-BE49-F238E27FC236}">
                  <a16:creationId xmlns:a16="http://schemas.microsoft.com/office/drawing/2014/main" id="{8E6704CA-3103-6E51-C307-F9C48D6C5320}"/>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2" name="Group 3">
            <a:extLst>
              <a:ext uri="{FF2B5EF4-FFF2-40B4-BE49-F238E27FC236}">
                <a16:creationId xmlns:a16="http://schemas.microsoft.com/office/drawing/2014/main" id="{97C88794-0771-653F-9DE6-9D858F53D1A3}"/>
              </a:ext>
            </a:extLst>
          </p:cNvPr>
          <p:cNvGrpSpPr/>
          <p:nvPr/>
        </p:nvGrpSpPr>
        <p:grpSpPr>
          <a:xfrm>
            <a:off x="7793868" y="2008696"/>
            <a:ext cx="609863" cy="785753"/>
            <a:chOff x="0" y="0"/>
            <a:chExt cx="240933" cy="310421"/>
          </a:xfrm>
        </p:grpSpPr>
        <p:sp>
          <p:nvSpPr>
            <p:cNvPr id="13" name="Freeform 4">
              <a:extLst>
                <a:ext uri="{FF2B5EF4-FFF2-40B4-BE49-F238E27FC236}">
                  <a16:creationId xmlns:a16="http://schemas.microsoft.com/office/drawing/2014/main" id="{38DDC338-A5E4-E572-C985-CCACDFB80A6D}"/>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4" name="TextBox 5">
              <a:extLst>
                <a:ext uri="{FF2B5EF4-FFF2-40B4-BE49-F238E27FC236}">
                  <a16:creationId xmlns:a16="http://schemas.microsoft.com/office/drawing/2014/main" id="{FAAFA15D-ED0B-5DFD-9F6F-6C1915075484}"/>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5" name="Group 3">
            <a:extLst>
              <a:ext uri="{FF2B5EF4-FFF2-40B4-BE49-F238E27FC236}">
                <a16:creationId xmlns:a16="http://schemas.microsoft.com/office/drawing/2014/main" id="{D9A59E6A-0FB3-F103-976E-9154655513EE}"/>
              </a:ext>
            </a:extLst>
          </p:cNvPr>
          <p:cNvGrpSpPr/>
          <p:nvPr/>
        </p:nvGrpSpPr>
        <p:grpSpPr>
          <a:xfrm>
            <a:off x="7069830" y="2008696"/>
            <a:ext cx="609863" cy="785753"/>
            <a:chOff x="0" y="0"/>
            <a:chExt cx="240933" cy="310421"/>
          </a:xfrm>
        </p:grpSpPr>
        <p:sp>
          <p:nvSpPr>
            <p:cNvPr id="16" name="Freeform 4">
              <a:extLst>
                <a:ext uri="{FF2B5EF4-FFF2-40B4-BE49-F238E27FC236}">
                  <a16:creationId xmlns:a16="http://schemas.microsoft.com/office/drawing/2014/main" id="{65159799-7C6B-8BD5-0123-ECAB640A6A94}"/>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7" name="TextBox 5">
              <a:extLst>
                <a:ext uri="{FF2B5EF4-FFF2-40B4-BE49-F238E27FC236}">
                  <a16:creationId xmlns:a16="http://schemas.microsoft.com/office/drawing/2014/main" id="{601BA074-6307-53AD-F290-3AB41519BEAA}"/>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8" name="Group 3">
            <a:extLst>
              <a:ext uri="{FF2B5EF4-FFF2-40B4-BE49-F238E27FC236}">
                <a16:creationId xmlns:a16="http://schemas.microsoft.com/office/drawing/2014/main" id="{874770B0-BFAA-8798-5B75-B095ABDEC960}"/>
              </a:ext>
            </a:extLst>
          </p:cNvPr>
          <p:cNvGrpSpPr/>
          <p:nvPr/>
        </p:nvGrpSpPr>
        <p:grpSpPr>
          <a:xfrm>
            <a:off x="6345793" y="2008696"/>
            <a:ext cx="609863" cy="785753"/>
            <a:chOff x="0" y="0"/>
            <a:chExt cx="240933" cy="310421"/>
          </a:xfrm>
        </p:grpSpPr>
        <p:sp>
          <p:nvSpPr>
            <p:cNvPr id="19" name="Freeform 4">
              <a:extLst>
                <a:ext uri="{FF2B5EF4-FFF2-40B4-BE49-F238E27FC236}">
                  <a16:creationId xmlns:a16="http://schemas.microsoft.com/office/drawing/2014/main" id="{08C6B7B1-5CEB-98C6-1544-E7C4BB209517}"/>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0" name="TextBox 5">
              <a:extLst>
                <a:ext uri="{FF2B5EF4-FFF2-40B4-BE49-F238E27FC236}">
                  <a16:creationId xmlns:a16="http://schemas.microsoft.com/office/drawing/2014/main" id="{344AA4AC-E026-42E2-9317-A5AA448CBB34}"/>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1" name="Group 3">
            <a:extLst>
              <a:ext uri="{FF2B5EF4-FFF2-40B4-BE49-F238E27FC236}">
                <a16:creationId xmlns:a16="http://schemas.microsoft.com/office/drawing/2014/main" id="{EA1FAA87-8575-1036-2D8A-0089C18B9AE5}"/>
              </a:ext>
            </a:extLst>
          </p:cNvPr>
          <p:cNvGrpSpPr/>
          <p:nvPr/>
        </p:nvGrpSpPr>
        <p:grpSpPr>
          <a:xfrm>
            <a:off x="5621756" y="2008696"/>
            <a:ext cx="609863" cy="785753"/>
            <a:chOff x="0" y="0"/>
            <a:chExt cx="240933" cy="310421"/>
          </a:xfrm>
        </p:grpSpPr>
        <p:sp>
          <p:nvSpPr>
            <p:cNvPr id="22" name="Freeform 4">
              <a:extLst>
                <a:ext uri="{FF2B5EF4-FFF2-40B4-BE49-F238E27FC236}">
                  <a16:creationId xmlns:a16="http://schemas.microsoft.com/office/drawing/2014/main" id="{9D165A03-969A-9E3A-BFD6-11B4CBA2862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3" name="TextBox 5">
              <a:extLst>
                <a:ext uri="{FF2B5EF4-FFF2-40B4-BE49-F238E27FC236}">
                  <a16:creationId xmlns:a16="http://schemas.microsoft.com/office/drawing/2014/main" id="{87D7D7E4-0FAA-EDF4-00FC-C1CE3DD0CB3F}"/>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4" name="Group 3">
            <a:extLst>
              <a:ext uri="{FF2B5EF4-FFF2-40B4-BE49-F238E27FC236}">
                <a16:creationId xmlns:a16="http://schemas.microsoft.com/office/drawing/2014/main" id="{FE8993C7-2D9C-2B39-374B-27D8E35FDD5B}"/>
              </a:ext>
            </a:extLst>
          </p:cNvPr>
          <p:cNvGrpSpPr/>
          <p:nvPr/>
        </p:nvGrpSpPr>
        <p:grpSpPr>
          <a:xfrm>
            <a:off x="5621756" y="2916007"/>
            <a:ext cx="609863" cy="785753"/>
            <a:chOff x="0" y="0"/>
            <a:chExt cx="240933" cy="310421"/>
          </a:xfrm>
        </p:grpSpPr>
        <p:sp>
          <p:nvSpPr>
            <p:cNvPr id="25" name="Freeform 4">
              <a:extLst>
                <a:ext uri="{FF2B5EF4-FFF2-40B4-BE49-F238E27FC236}">
                  <a16:creationId xmlns:a16="http://schemas.microsoft.com/office/drawing/2014/main" id="{A7A8521D-1BE3-FEDC-DC25-4FB8F406D0F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6" name="TextBox 5">
              <a:extLst>
                <a:ext uri="{FF2B5EF4-FFF2-40B4-BE49-F238E27FC236}">
                  <a16:creationId xmlns:a16="http://schemas.microsoft.com/office/drawing/2014/main" id="{429B232D-F831-BD81-A945-998094DB57FA}"/>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7" name="Group 3">
            <a:extLst>
              <a:ext uri="{FF2B5EF4-FFF2-40B4-BE49-F238E27FC236}">
                <a16:creationId xmlns:a16="http://schemas.microsoft.com/office/drawing/2014/main" id="{5553BDB1-D6AE-48D4-7F69-FCAA94723120}"/>
              </a:ext>
            </a:extLst>
          </p:cNvPr>
          <p:cNvGrpSpPr/>
          <p:nvPr/>
        </p:nvGrpSpPr>
        <p:grpSpPr>
          <a:xfrm>
            <a:off x="4897718" y="2916007"/>
            <a:ext cx="609863" cy="785753"/>
            <a:chOff x="0" y="0"/>
            <a:chExt cx="240933" cy="310421"/>
          </a:xfrm>
        </p:grpSpPr>
        <p:sp>
          <p:nvSpPr>
            <p:cNvPr id="28" name="Freeform 4">
              <a:extLst>
                <a:ext uri="{FF2B5EF4-FFF2-40B4-BE49-F238E27FC236}">
                  <a16:creationId xmlns:a16="http://schemas.microsoft.com/office/drawing/2014/main" id="{02B3A4EB-35DA-B6D9-D9EC-E75D3EDD5A37}"/>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9" name="TextBox 5">
              <a:extLst>
                <a:ext uri="{FF2B5EF4-FFF2-40B4-BE49-F238E27FC236}">
                  <a16:creationId xmlns:a16="http://schemas.microsoft.com/office/drawing/2014/main" id="{543B64C8-0546-CC1F-5311-C1746C3E7857}"/>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0" name="Group 3">
            <a:extLst>
              <a:ext uri="{FF2B5EF4-FFF2-40B4-BE49-F238E27FC236}">
                <a16:creationId xmlns:a16="http://schemas.microsoft.com/office/drawing/2014/main" id="{13445967-3E0A-A058-BEFC-17A7DC2C58E3}"/>
              </a:ext>
            </a:extLst>
          </p:cNvPr>
          <p:cNvGrpSpPr/>
          <p:nvPr/>
        </p:nvGrpSpPr>
        <p:grpSpPr>
          <a:xfrm>
            <a:off x="4173681" y="2916007"/>
            <a:ext cx="609863" cy="785753"/>
            <a:chOff x="0" y="0"/>
            <a:chExt cx="240933" cy="310421"/>
          </a:xfrm>
        </p:grpSpPr>
        <p:sp>
          <p:nvSpPr>
            <p:cNvPr id="31" name="Freeform 4">
              <a:extLst>
                <a:ext uri="{FF2B5EF4-FFF2-40B4-BE49-F238E27FC236}">
                  <a16:creationId xmlns:a16="http://schemas.microsoft.com/office/drawing/2014/main" id="{5EEE7BA8-CDB5-9A47-B159-2729A53F55EB}"/>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2" name="TextBox 5">
              <a:extLst>
                <a:ext uri="{FF2B5EF4-FFF2-40B4-BE49-F238E27FC236}">
                  <a16:creationId xmlns:a16="http://schemas.microsoft.com/office/drawing/2014/main" id="{8FBA863B-2416-DD73-596C-94FF94B5C3C4}"/>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3" name="Group 3">
            <a:extLst>
              <a:ext uri="{FF2B5EF4-FFF2-40B4-BE49-F238E27FC236}">
                <a16:creationId xmlns:a16="http://schemas.microsoft.com/office/drawing/2014/main" id="{2C48C318-80CA-DF58-54F8-DA3D27E12BD5}"/>
              </a:ext>
            </a:extLst>
          </p:cNvPr>
          <p:cNvGrpSpPr/>
          <p:nvPr/>
        </p:nvGrpSpPr>
        <p:grpSpPr>
          <a:xfrm>
            <a:off x="3449644" y="2916007"/>
            <a:ext cx="609863" cy="785753"/>
            <a:chOff x="0" y="0"/>
            <a:chExt cx="240933" cy="310421"/>
          </a:xfrm>
        </p:grpSpPr>
        <p:sp>
          <p:nvSpPr>
            <p:cNvPr id="34" name="Freeform 4">
              <a:extLst>
                <a:ext uri="{FF2B5EF4-FFF2-40B4-BE49-F238E27FC236}">
                  <a16:creationId xmlns:a16="http://schemas.microsoft.com/office/drawing/2014/main" id="{6241D8BD-6F30-188C-EE98-810B12A4A456}"/>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5" name="TextBox 5">
              <a:extLst>
                <a:ext uri="{FF2B5EF4-FFF2-40B4-BE49-F238E27FC236}">
                  <a16:creationId xmlns:a16="http://schemas.microsoft.com/office/drawing/2014/main" id="{B656B650-491A-2FF9-2555-A56C35FBC7AB}"/>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6" name="Group 3">
            <a:extLst>
              <a:ext uri="{FF2B5EF4-FFF2-40B4-BE49-F238E27FC236}">
                <a16:creationId xmlns:a16="http://schemas.microsoft.com/office/drawing/2014/main" id="{CF7CA630-752D-E1FE-A76D-5C3F1A0D379B}"/>
              </a:ext>
            </a:extLst>
          </p:cNvPr>
          <p:cNvGrpSpPr/>
          <p:nvPr/>
        </p:nvGrpSpPr>
        <p:grpSpPr>
          <a:xfrm>
            <a:off x="6345793" y="2916007"/>
            <a:ext cx="609863" cy="785753"/>
            <a:chOff x="0" y="0"/>
            <a:chExt cx="240933" cy="310421"/>
          </a:xfrm>
        </p:grpSpPr>
        <p:sp>
          <p:nvSpPr>
            <p:cNvPr id="37" name="Freeform 4">
              <a:extLst>
                <a:ext uri="{FF2B5EF4-FFF2-40B4-BE49-F238E27FC236}">
                  <a16:creationId xmlns:a16="http://schemas.microsoft.com/office/drawing/2014/main" id="{F3AC0E69-932A-0C73-8739-127D25E76654}"/>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8" name="TextBox 5">
              <a:extLst>
                <a:ext uri="{FF2B5EF4-FFF2-40B4-BE49-F238E27FC236}">
                  <a16:creationId xmlns:a16="http://schemas.microsoft.com/office/drawing/2014/main" id="{138C2BA0-1A02-4C4B-9264-0D033128DE07}"/>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sp>
        <p:nvSpPr>
          <p:cNvPr id="9" name="TextBox 8">
            <a:extLst>
              <a:ext uri="{FF2B5EF4-FFF2-40B4-BE49-F238E27FC236}">
                <a16:creationId xmlns:a16="http://schemas.microsoft.com/office/drawing/2014/main" id="{725ADAF8-CD96-CBF2-769A-E437F9A60C3C}"/>
              </a:ext>
            </a:extLst>
          </p:cNvPr>
          <p:cNvSpPr txBox="1"/>
          <p:nvPr/>
        </p:nvSpPr>
        <p:spPr>
          <a:xfrm>
            <a:off x="1619693" y="5582088"/>
            <a:ext cx="8952614" cy="707886"/>
          </a:xfrm>
          <a:prstGeom prst="rect">
            <a:avLst/>
          </a:prstGeom>
          <a:noFill/>
        </p:spPr>
        <p:txBody>
          <a:bodyPr wrap="square" rtlCol="0">
            <a:spAutoFit/>
          </a:bodyPr>
          <a:lstStyle/>
          <a:p>
            <a:pPr algn="ctr"/>
            <a:r>
              <a:rPr lang="en-US" sz="4000" b="1" dirty="0">
                <a:solidFill>
                  <a:schemeClr val="bg1"/>
                </a:solidFill>
                <a:latin typeface="Aptos Black" panose="020B0004020202020204" pitchFamily="34" charset="0"/>
              </a:rPr>
              <a:t>PERSON</a:t>
            </a:r>
          </a:p>
        </p:txBody>
      </p:sp>
      <p:cxnSp>
        <p:nvCxnSpPr>
          <p:cNvPr id="11" name="Straight Connector 10">
            <a:extLst>
              <a:ext uri="{FF2B5EF4-FFF2-40B4-BE49-F238E27FC236}">
                <a16:creationId xmlns:a16="http://schemas.microsoft.com/office/drawing/2014/main" id="{A930B68E-E5A0-6BA6-A09A-F02A943C971E}"/>
              </a:ext>
            </a:extLst>
          </p:cNvPr>
          <p:cNvCxnSpPr>
            <a:cxnSpLocks/>
          </p:cNvCxnSpPr>
          <p:nvPr/>
        </p:nvCxnSpPr>
        <p:spPr>
          <a:xfrm>
            <a:off x="3946773" y="5582088"/>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F4563E-6AED-4EF0-929E-D8386571B148}"/>
              </a:ext>
            </a:extLst>
          </p:cNvPr>
          <p:cNvCxnSpPr>
            <a:cxnSpLocks/>
          </p:cNvCxnSpPr>
          <p:nvPr/>
        </p:nvCxnSpPr>
        <p:spPr>
          <a:xfrm>
            <a:off x="3946773" y="6261615"/>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sp>
        <p:nvSpPr>
          <p:cNvPr id="39" name="Freeform 19">
            <a:extLst>
              <a:ext uri="{FF2B5EF4-FFF2-40B4-BE49-F238E27FC236}">
                <a16:creationId xmlns:a16="http://schemas.microsoft.com/office/drawing/2014/main" id="{FE5A4871-9226-5BB3-9A8D-3A1541FD6944}"/>
              </a:ext>
            </a:extLst>
          </p:cNvPr>
          <p:cNvSpPr/>
          <p:nvPr/>
        </p:nvSpPr>
        <p:spPr>
          <a:xfrm rot="11890347" flipV="1">
            <a:off x="6990139" y="2854785"/>
            <a:ext cx="2217319" cy="2442447"/>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1" name="TextBox 40">
            <a:extLst>
              <a:ext uri="{FF2B5EF4-FFF2-40B4-BE49-F238E27FC236}">
                <a16:creationId xmlns:a16="http://schemas.microsoft.com/office/drawing/2014/main" id="{69433228-9A54-BF0C-7310-0B5D30F11F6B}"/>
              </a:ext>
            </a:extLst>
          </p:cNvPr>
          <p:cNvSpPr txBox="1"/>
          <p:nvPr/>
        </p:nvSpPr>
        <p:spPr>
          <a:xfrm>
            <a:off x="8563997" y="5582087"/>
            <a:ext cx="2669463" cy="1150058"/>
          </a:xfrm>
          <a:prstGeom prst="rect">
            <a:avLst/>
          </a:prstGeom>
          <a:noFill/>
        </p:spPr>
        <p:txBody>
          <a:bodyPr wrap="square" rtlCol="0">
            <a:spAutoFit/>
          </a:bodyPr>
          <a:lstStyle/>
          <a:p>
            <a:pPr>
              <a:lnSpc>
                <a:spcPct val="85000"/>
              </a:lnSpc>
            </a:pPr>
            <a:r>
              <a:rPr lang="en-US" sz="4000" b="1" dirty="0">
                <a:solidFill>
                  <a:schemeClr val="bg1"/>
                </a:solidFill>
                <a:latin typeface="Aptos Black" panose="020B0004020202020204" pitchFamily="34" charset="0"/>
              </a:rPr>
              <a:t>Probably </a:t>
            </a:r>
            <a:r>
              <a:rPr lang="en-US" sz="4000" b="1" dirty="0">
                <a:solidFill>
                  <a:srgbClr val="29EF97"/>
                </a:solidFill>
                <a:latin typeface="Aptos Black" panose="020B0004020202020204" pitchFamily="34" charset="0"/>
              </a:rPr>
              <a:t>a NOUN</a:t>
            </a:r>
          </a:p>
        </p:txBody>
      </p:sp>
    </p:spTree>
    <p:extLst>
      <p:ext uri="{BB962C8B-B14F-4D97-AF65-F5344CB8AC3E}">
        <p14:creationId xmlns:p14="http://schemas.microsoft.com/office/powerpoint/2010/main" val="44359554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A416D-6EC9-A31C-1CDE-47619BF8A61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67C230-4AEA-8769-692E-C5F3C4054C13}"/>
              </a:ext>
            </a:extLst>
          </p:cNvPr>
          <p:cNvSpPr/>
          <p:nvPr/>
        </p:nvSpPr>
        <p:spPr>
          <a:xfrm>
            <a:off x="-848810" y="0"/>
            <a:ext cx="13889620" cy="6858000"/>
          </a:xfrm>
          <a:custGeom>
            <a:avLst/>
            <a:gdLst/>
            <a:ahLst/>
            <a:cxnLst/>
            <a:rect l="l" t="t" r="r" b="b"/>
            <a:pathLst>
              <a:path w="20834430" h="10287000">
                <a:moveTo>
                  <a:pt x="0" y="0"/>
                </a:moveTo>
                <a:lnTo>
                  <a:pt x="20834430" y="0"/>
                </a:lnTo>
                <a:lnTo>
                  <a:pt x="20834430" y="10287000"/>
                </a:lnTo>
                <a:lnTo>
                  <a:pt x="0" y="10287000"/>
                </a:lnTo>
                <a:lnTo>
                  <a:pt x="0" y="0"/>
                </a:lnTo>
                <a:close/>
              </a:path>
            </a:pathLst>
          </a:custGeom>
          <a:blipFill>
            <a:blip r:embed="rId3"/>
            <a:stretch>
              <a:fillRect/>
            </a:stretch>
          </a:blipFill>
        </p:spPr>
        <p:txBody>
          <a:bodyPr/>
          <a:lstStyle/>
          <a:p>
            <a:endParaRPr lang="en-US" sz="1200"/>
          </a:p>
        </p:txBody>
      </p:sp>
      <p:grpSp>
        <p:nvGrpSpPr>
          <p:cNvPr id="3" name="Group 3">
            <a:extLst>
              <a:ext uri="{FF2B5EF4-FFF2-40B4-BE49-F238E27FC236}">
                <a16:creationId xmlns:a16="http://schemas.microsoft.com/office/drawing/2014/main" id="{F1F495C8-1A17-9346-66AB-12FBED66484E}"/>
              </a:ext>
            </a:extLst>
          </p:cNvPr>
          <p:cNvGrpSpPr/>
          <p:nvPr/>
        </p:nvGrpSpPr>
        <p:grpSpPr>
          <a:xfrm>
            <a:off x="3410184" y="2008696"/>
            <a:ext cx="609863" cy="785753"/>
            <a:chOff x="0" y="0"/>
            <a:chExt cx="240933" cy="310421"/>
          </a:xfrm>
        </p:grpSpPr>
        <p:sp>
          <p:nvSpPr>
            <p:cNvPr id="4" name="Freeform 4">
              <a:extLst>
                <a:ext uri="{FF2B5EF4-FFF2-40B4-BE49-F238E27FC236}">
                  <a16:creationId xmlns:a16="http://schemas.microsoft.com/office/drawing/2014/main" id="{85E691A2-E79E-D01E-65CE-ED1303E4845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5" name="TextBox 5">
              <a:extLst>
                <a:ext uri="{FF2B5EF4-FFF2-40B4-BE49-F238E27FC236}">
                  <a16:creationId xmlns:a16="http://schemas.microsoft.com/office/drawing/2014/main" id="{C4FB2A62-C44B-7B05-EE36-0CED19F43D8C}"/>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6" name="Group 3">
            <a:extLst>
              <a:ext uri="{FF2B5EF4-FFF2-40B4-BE49-F238E27FC236}">
                <a16:creationId xmlns:a16="http://schemas.microsoft.com/office/drawing/2014/main" id="{332762C0-CAB1-6DC7-CF2E-C4D78B07AAE9}"/>
              </a:ext>
            </a:extLst>
          </p:cNvPr>
          <p:cNvGrpSpPr/>
          <p:nvPr/>
        </p:nvGrpSpPr>
        <p:grpSpPr>
          <a:xfrm>
            <a:off x="4158007" y="2008696"/>
            <a:ext cx="609863" cy="785753"/>
            <a:chOff x="0" y="0"/>
            <a:chExt cx="240933" cy="310421"/>
          </a:xfrm>
        </p:grpSpPr>
        <p:sp>
          <p:nvSpPr>
            <p:cNvPr id="7" name="Freeform 4">
              <a:extLst>
                <a:ext uri="{FF2B5EF4-FFF2-40B4-BE49-F238E27FC236}">
                  <a16:creationId xmlns:a16="http://schemas.microsoft.com/office/drawing/2014/main" id="{D7A090F8-7D9D-1CFB-84A6-DC4DACC4D1E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8" name="TextBox 5">
              <a:extLst>
                <a:ext uri="{FF2B5EF4-FFF2-40B4-BE49-F238E27FC236}">
                  <a16:creationId xmlns:a16="http://schemas.microsoft.com/office/drawing/2014/main" id="{10DCEA04-88BD-5CFA-2CF9-CF67E0A5A34F}"/>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2" name="Group 3">
            <a:extLst>
              <a:ext uri="{FF2B5EF4-FFF2-40B4-BE49-F238E27FC236}">
                <a16:creationId xmlns:a16="http://schemas.microsoft.com/office/drawing/2014/main" id="{8523D7AA-CD3F-7151-8B1E-37FD444E8670}"/>
              </a:ext>
            </a:extLst>
          </p:cNvPr>
          <p:cNvGrpSpPr/>
          <p:nvPr/>
        </p:nvGrpSpPr>
        <p:grpSpPr>
          <a:xfrm>
            <a:off x="7793868" y="2008696"/>
            <a:ext cx="609863" cy="785753"/>
            <a:chOff x="0" y="0"/>
            <a:chExt cx="240933" cy="310421"/>
          </a:xfrm>
        </p:grpSpPr>
        <p:sp>
          <p:nvSpPr>
            <p:cNvPr id="13" name="Freeform 4">
              <a:extLst>
                <a:ext uri="{FF2B5EF4-FFF2-40B4-BE49-F238E27FC236}">
                  <a16:creationId xmlns:a16="http://schemas.microsoft.com/office/drawing/2014/main" id="{66A16444-350E-71BE-BC9F-6F25E0467E71}"/>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4" name="TextBox 5">
              <a:extLst>
                <a:ext uri="{FF2B5EF4-FFF2-40B4-BE49-F238E27FC236}">
                  <a16:creationId xmlns:a16="http://schemas.microsoft.com/office/drawing/2014/main" id="{0985AE6D-FCF6-A43C-23B6-ABBFDCB865E9}"/>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5" name="Group 3">
            <a:extLst>
              <a:ext uri="{FF2B5EF4-FFF2-40B4-BE49-F238E27FC236}">
                <a16:creationId xmlns:a16="http://schemas.microsoft.com/office/drawing/2014/main" id="{8288464D-7604-BDF9-9B62-A1BAA15A6BCE}"/>
              </a:ext>
            </a:extLst>
          </p:cNvPr>
          <p:cNvGrpSpPr/>
          <p:nvPr/>
        </p:nvGrpSpPr>
        <p:grpSpPr>
          <a:xfrm>
            <a:off x="7069830" y="2008696"/>
            <a:ext cx="609863" cy="785753"/>
            <a:chOff x="0" y="0"/>
            <a:chExt cx="240933" cy="310421"/>
          </a:xfrm>
        </p:grpSpPr>
        <p:sp>
          <p:nvSpPr>
            <p:cNvPr id="16" name="Freeform 4">
              <a:extLst>
                <a:ext uri="{FF2B5EF4-FFF2-40B4-BE49-F238E27FC236}">
                  <a16:creationId xmlns:a16="http://schemas.microsoft.com/office/drawing/2014/main" id="{FF488B40-A2BC-375C-3142-2477E5094A3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7" name="TextBox 5">
              <a:extLst>
                <a:ext uri="{FF2B5EF4-FFF2-40B4-BE49-F238E27FC236}">
                  <a16:creationId xmlns:a16="http://schemas.microsoft.com/office/drawing/2014/main" id="{CE6A7C65-8647-3511-496D-786C4C59EF4B}"/>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8" name="Group 3">
            <a:extLst>
              <a:ext uri="{FF2B5EF4-FFF2-40B4-BE49-F238E27FC236}">
                <a16:creationId xmlns:a16="http://schemas.microsoft.com/office/drawing/2014/main" id="{2C1258FA-6CF5-EBF3-573D-594235A36DD2}"/>
              </a:ext>
            </a:extLst>
          </p:cNvPr>
          <p:cNvGrpSpPr/>
          <p:nvPr/>
        </p:nvGrpSpPr>
        <p:grpSpPr>
          <a:xfrm>
            <a:off x="6345793" y="2008696"/>
            <a:ext cx="609863" cy="785753"/>
            <a:chOff x="0" y="0"/>
            <a:chExt cx="240933" cy="310421"/>
          </a:xfrm>
        </p:grpSpPr>
        <p:sp>
          <p:nvSpPr>
            <p:cNvPr id="19" name="Freeform 4">
              <a:extLst>
                <a:ext uri="{FF2B5EF4-FFF2-40B4-BE49-F238E27FC236}">
                  <a16:creationId xmlns:a16="http://schemas.microsoft.com/office/drawing/2014/main" id="{ECAB4D0A-306A-8C84-CC9C-357D4F4C054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0" name="TextBox 5">
              <a:extLst>
                <a:ext uri="{FF2B5EF4-FFF2-40B4-BE49-F238E27FC236}">
                  <a16:creationId xmlns:a16="http://schemas.microsoft.com/office/drawing/2014/main" id="{C8D0B343-9976-1E98-73E9-DC06CBF51F08}"/>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1" name="Group 3">
            <a:extLst>
              <a:ext uri="{FF2B5EF4-FFF2-40B4-BE49-F238E27FC236}">
                <a16:creationId xmlns:a16="http://schemas.microsoft.com/office/drawing/2014/main" id="{EEBDD3DE-7FD7-1C1E-7E2F-0B93D56DFC7D}"/>
              </a:ext>
            </a:extLst>
          </p:cNvPr>
          <p:cNvGrpSpPr/>
          <p:nvPr/>
        </p:nvGrpSpPr>
        <p:grpSpPr>
          <a:xfrm>
            <a:off x="5621756" y="2008696"/>
            <a:ext cx="609863" cy="785753"/>
            <a:chOff x="0" y="0"/>
            <a:chExt cx="240933" cy="310421"/>
          </a:xfrm>
        </p:grpSpPr>
        <p:sp>
          <p:nvSpPr>
            <p:cNvPr id="22" name="Freeform 4">
              <a:extLst>
                <a:ext uri="{FF2B5EF4-FFF2-40B4-BE49-F238E27FC236}">
                  <a16:creationId xmlns:a16="http://schemas.microsoft.com/office/drawing/2014/main" id="{03276B41-D214-F1F4-2B03-F91DFD68A816}"/>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3" name="TextBox 5">
              <a:extLst>
                <a:ext uri="{FF2B5EF4-FFF2-40B4-BE49-F238E27FC236}">
                  <a16:creationId xmlns:a16="http://schemas.microsoft.com/office/drawing/2014/main" id="{18D40375-0B08-3126-65B2-2FC78DC2413F}"/>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4" name="Group 3">
            <a:extLst>
              <a:ext uri="{FF2B5EF4-FFF2-40B4-BE49-F238E27FC236}">
                <a16:creationId xmlns:a16="http://schemas.microsoft.com/office/drawing/2014/main" id="{9310A2D8-625E-94F7-299F-79E47DBA1012}"/>
              </a:ext>
            </a:extLst>
          </p:cNvPr>
          <p:cNvGrpSpPr/>
          <p:nvPr/>
        </p:nvGrpSpPr>
        <p:grpSpPr>
          <a:xfrm>
            <a:off x="5621756" y="2916007"/>
            <a:ext cx="609863" cy="785753"/>
            <a:chOff x="0" y="0"/>
            <a:chExt cx="240933" cy="310421"/>
          </a:xfrm>
        </p:grpSpPr>
        <p:sp>
          <p:nvSpPr>
            <p:cNvPr id="25" name="Freeform 4">
              <a:extLst>
                <a:ext uri="{FF2B5EF4-FFF2-40B4-BE49-F238E27FC236}">
                  <a16:creationId xmlns:a16="http://schemas.microsoft.com/office/drawing/2014/main" id="{39E7157C-C758-DF8B-2D8F-D35EB6DD29A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6" name="TextBox 5">
              <a:extLst>
                <a:ext uri="{FF2B5EF4-FFF2-40B4-BE49-F238E27FC236}">
                  <a16:creationId xmlns:a16="http://schemas.microsoft.com/office/drawing/2014/main" id="{2C77FF26-332F-B0D0-174C-12AE07222A36}"/>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7" name="Group 3">
            <a:extLst>
              <a:ext uri="{FF2B5EF4-FFF2-40B4-BE49-F238E27FC236}">
                <a16:creationId xmlns:a16="http://schemas.microsoft.com/office/drawing/2014/main" id="{7FDA8D67-C6C8-20A4-BD29-793041156929}"/>
              </a:ext>
            </a:extLst>
          </p:cNvPr>
          <p:cNvGrpSpPr/>
          <p:nvPr/>
        </p:nvGrpSpPr>
        <p:grpSpPr>
          <a:xfrm>
            <a:off x="4897718" y="2916007"/>
            <a:ext cx="609863" cy="785753"/>
            <a:chOff x="0" y="0"/>
            <a:chExt cx="240933" cy="310421"/>
          </a:xfrm>
        </p:grpSpPr>
        <p:sp>
          <p:nvSpPr>
            <p:cNvPr id="28" name="Freeform 4">
              <a:extLst>
                <a:ext uri="{FF2B5EF4-FFF2-40B4-BE49-F238E27FC236}">
                  <a16:creationId xmlns:a16="http://schemas.microsoft.com/office/drawing/2014/main" id="{65231E3E-2EED-80DE-98E9-B0B84565F675}"/>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9" name="TextBox 5">
              <a:extLst>
                <a:ext uri="{FF2B5EF4-FFF2-40B4-BE49-F238E27FC236}">
                  <a16:creationId xmlns:a16="http://schemas.microsoft.com/office/drawing/2014/main" id="{2AE7F42D-8A72-18E3-4E8C-D74E6AA4ECFE}"/>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0" name="Group 3">
            <a:extLst>
              <a:ext uri="{FF2B5EF4-FFF2-40B4-BE49-F238E27FC236}">
                <a16:creationId xmlns:a16="http://schemas.microsoft.com/office/drawing/2014/main" id="{3EB95DE4-A298-988A-5314-45BE794020A7}"/>
              </a:ext>
            </a:extLst>
          </p:cNvPr>
          <p:cNvGrpSpPr/>
          <p:nvPr/>
        </p:nvGrpSpPr>
        <p:grpSpPr>
          <a:xfrm>
            <a:off x="4173681" y="2916007"/>
            <a:ext cx="609863" cy="785753"/>
            <a:chOff x="0" y="0"/>
            <a:chExt cx="240933" cy="310421"/>
          </a:xfrm>
        </p:grpSpPr>
        <p:sp>
          <p:nvSpPr>
            <p:cNvPr id="31" name="Freeform 4">
              <a:extLst>
                <a:ext uri="{FF2B5EF4-FFF2-40B4-BE49-F238E27FC236}">
                  <a16:creationId xmlns:a16="http://schemas.microsoft.com/office/drawing/2014/main" id="{95D023B9-9110-6BA3-46CC-E1F1773F2996}"/>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2" name="TextBox 5">
              <a:extLst>
                <a:ext uri="{FF2B5EF4-FFF2-40B4-BE49-F238E27FC236}">
                  <a16:creationId xmlns:a16="http://schemas.microsoft.com/office/drawing/2014/main" id="{CCCBD184-28F7-3D25-2425-63A79DAB35BF}"/>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3" name="Group 3">
            <a:extLst>
              <a:ext uri="{FF2B5EF4-FFF2-40B4-BE49-F238E27FC236}">
                <a16:creationId xmlns:a16="http://schemas.microsoft.com/office/drawing/2014/main" id="{532E0665-49FC-8B38-A1F4-ACF3D739FD88}"/>
              </a:ext>
            </a:extLst>
          </p:cNvPr>
          <p:cNvGrpSpPr/>
          <p:nvPr/>
        </p:nvGrpSpPr>
        <p:grpSpPr>
          <a:xfrm>
            <a:off x="3449644" y="2916007"/>
            <a:ext cx="609863" cy="785753"/>
            <a:chOff x="0" y="0"/>
            <a:chExt cx="240933" cy="310421"/>
          </a:xfrm>
        </p:grpSpPr>
        <p:sp>
          <p:nvSpPr>
            <p:cNvPr id="34" name="Freeform 4">
              <a:extLst>
                <a:ext uri="{FF2B5EF4-FFF2-40B4-BE49-F238E27FC236}">
                  <a16:creationId xmlns:a16="http://schemas.microsoft.com/office/drawing/2014/main" id="{4B16A04B-A597-DE6F-93DF-EE33683FEE3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5" name="TextBox 5">
              <a:extLst>
                <a:ext uri="{FF2B5EF4-FFF2-40B4-BE49-F238E27FC236}">
                  <a16:creationId xmlns:a16="http://schemas.microsoft.com/office/drawing/2014/main" id="{27160414-7481-4326-9158-53AD24CC5411}"/>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6" name="Group 3">
            <a:extLst>
              <a:ext uri="{FF2B5EF4-FFF2-40B4-BE49-F238E27FC236}">
                <a16:creationId xmlns:a16="http://schemas.microsoft.com/office/drawing/2014/main" id="{5E1E1CA5-DB89-6A8E-EBB5-02FFD072D7A2}"/>
              </a:ext>
            </a:extLst>
          </p:cNvPr>
          <p:cNvGrpSpPr/>
          <p:nvPr/>
        </p:nvGrpSpPr>
        <p:grpSpPr>
          <a:xfrm>
            <a:off x="6345793" y="2916007"/>
            <a:ext cx="609863" cy="785753"/>
            <a:chOff x="0" y="0"/>
            <a:chExt cx="240933" cy="310421"/>
          </a:xfrm>
        </p:grpSpPr>
        <p:sp>
          <p:nvSpPr>
            <p:cNvPr id="37" name="Freeform 4">
              <a:extLst>
                <a:ext uri="{FF2B5EF4-FFF2-40B4-BE49-F238E27FC236}">
                  <a16:creationId xmlns:a16="http://schemas.microsoft.com/office/drawing/2014/main" id="{7DF7659C-7468-4B9B-7077-493734E334E2}"/>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8" name="TextBox 5">
              <a:extLst>
                <a:ext uri="{FF2B5EF4-FFF2-40B4-BE49-F238E27FC236}">
                  <a16:creationId xmlns:a16="http://schemas.microsoft.com/office/drawing/2014/main" id="{64C270D4-7BF8-643B-8338-952C428B16E2}"/>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sp>
        <p:nvSpPr>
          <p:cNvPr id="9" name="TextBox 8">
            <a:extLst>
              <a:ext uri="{FF2B5EF4-FFF2-40B4-BE49-F238E27FC236}">
                <a16:creationId xmlns:a16="http://schemas.microsoft.com/office/drawing/2014/main" id="{142D2EE9-58EF-8954-DB32-9ABA16DAC1C9}"/>
              </a:ext>
            </a:extLst>
          </p:cNvPr>
          <p:cNvSpPr txBox="1"/>
          <p:nvPr/>
        </p:nvSpPr>
        <p:spPr>
          <a:xfrm>
            <a:off x="1619693" y="5582088"/>
            <a:ext cx="8952614" cy="707886"/>
          </a:xfrm>
          <a:prstGeom prst="rect">
            <a:avLst/>
          </a:prstGeom>
          <a:noFill/>
        </p:spPr>
        <p:txBody>
          <a:bodyPr wrap="square" rtlCol="0">
            <a:spAutoFit/>
          </a:bodyPr>
          <a:lstStyle/>
          <a:p>
            <a:pPr algn="ctr"/>
            <a:r>
              <a:rPr lang="en-US" sz="4000" b="1" dirty="0">
                <a:solidFill>
                  <a:schemeClr val="bg1"/>
                </a:solidFill>
                <a:latin typeface="Aptos Black" panose="020B0004020202020204" pitchFamily="34" charset="0"/>
              </a:rPr>
              <a:t>PERSON</a:t>
            </a:r>
          </a:p>
        </p:txBody>
      </p:sp>
      <p:cxnSp>
        <p:nvCxnSpPr>
          <p:cNvPr id="11" name="Straight Connector 10">
            <a:extLst>
              <a:ext uri="{FF2B5EF4-FFF2-40B4-BE49-F238E27FC236}">
                <a16:creationId xmlns:a16="http://schemas.microsoft.com/office/drawing/2014/main" id="{E8865708-D27B-66A0-37FE-DE5E726769A2}"/>
              </a:ext>
            </a:extLst>
          </p:cNvPr>
          <p:cNvCxnSpPr>
            <a:cxnSpLocks/>
          </p:cNvCxnSpPr>
          <p:nvPr/>
        </p:nvCxnSpPr>
        <p:spPr>
          <a:xfrm>
            <a:off x="3946773" y="5582088"/>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50BCB9-020B-0A64-1523-DC7BF2D58077}"/>
              </a:ext>
            </a:extLst>
          </p:cNvPr>
          <p:cNvCxnSpPr>
            <a:cxnSpLocks/>
          </p:cNvCxnSpPr>
          <p:nvPr/>
        </p:nvCxnSpPr>
        <p:spPr>
          <a:xfrm>
            <a:off x="3946773" y="6261615"/>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sp>
        <p:nvSpPr>
          <p:cNvPr id="39" name="Freeform 19">
            <a:extLst>
              <a:ext uri="{FF2B5EF4-FFF2-40B4-BE49-F238E27FC236}">
                <a16:creationId xmlns:a16="http://schemas.microsoft.com/office/drawing/2014/main" id="{B229E869-5536-E86A-38C7-7CDB8ADC557C}"/>
              </a:ext>
            </a:extLst>
          </p:cNvPr>
          <p:cNvSpPr/>
          <p:nvPr/>
        </p:nvSpPr>
        <p:spPr>
          <a:xfrm rot="9952933" flipH="1" flipV="1">
            <a:off x="1291071" y="1865956"/>
            <a:ext cx="2217319" cy="2442447"/>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1" name="TextBox 40">
            <a:extLst>
              <a:ext uri="{FF2B5EF4-FFF2-40B4-BE49-F238E27FC236}">
                <a16:creationId xmlns:a16="http://schemas.microsoft.com/office/drawing/2014/main" id="{4572772A-DACE-C83D-B528-6BDD22A3085A}"/>
              </a:ext>
            </a:extLst>
          </p:cNvPr>
          <p:cNvSpPr txBox="1"/>
          <p:nvPr/>
        </p:nvSpPr>
        <p:spPr>
          <a:xfrm>
            <a:off x="419461" y="4785968"/>
            <a:ext cx="2669463" cy="1150058"/>
          </a:xfrm>
          <a:prstGeom prst="rect">
            <a:avLst/>
          </a:prstGeom>
          <a:noFill/>
        </p:spPr>
        <p:txBody>
          <a:bodyPr wrap="square" rtlCol="0">
            <a:spAutoFit/>
          </a:bodyPr>
          <a:lstStyle/>
          <a:p>
            <a:pPr>
              <a:lnSpc>
                <a:spcPct val="85000"/>
              </a:lnSpc>
            </a:pPr>
            <a:r>
              <a:rPr lang="en-US" sz="4000" b="1" dirty="0">
                <a:solidFill>
                  <a:schemeClr val="bg1"/>
                </a:solidFill>
                <a:latin typeface="Aptos Black" panose="020B0004020202020204" pitchFamily="34" charset="0"/>
              </a:rPr>
              <a:t>Probably </a:t>
            </a:r>
            <a:r>
              <a:rPr lang="en-US" sz="4000" b="1" dirty="0">
                <a:solidFill>
                  <a:srgbClr val="29EF97"/>
                </a:solidFill>
                <a:latin typeface="Aptos Black" panose="020B0004020202020204" pitchFamily="34" charset="0"/>
              </a:rPr>
              <a:t>an Article</a:t>
            </a:r>
          </a:p>
        </p:txBody>
      </p:sp>
    </p:spTree>
    <p:extLst>
      <p:ext uri="{BB962C8B-B14F-4D97-AF65-F5344CB8AC3E}">
        <p14:creationId xmlns:p14="http://schemas.microsoft.com/office/powerpoint/2010/main" val="262897453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8B60-494C-FD63-FB06-44DED839125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93141B8-8B7A-9B33-6E09-0F7543E8620A}"/>
              </a:ext>
            </a:extLst>
          </p:cNvPr>
          <p:cNvSpPr/>
          <p:nvPr/>
        </p:nvSpPr>
        <p:spPr>
          <a:xfrm>
            <a:off x="-848810" y="0"/>
            <a:ext cx="13889620" cy="6858000"/>
          </a:xfrm>
          <a:custGeom>
            <a:avLst/>
            <a:gdLst/>
            <a:ahLst/>
            <a:cxnLst/>
            <a:rect l="l" t="t" r="r" b="b"/>
            <a:pathLst>
              <a:path w="20834430" h="10287000">
                <a:moveTo>
                  <a:pt x="0" y="0"/>
                </a:moveTo>
                <a:lnTo>
                  <a:pt x="20834430" y="0"/>
                </a:lnTo>
                <a:lnTo>
                  <a:pt x="20834430" y="10287000"/>
                </a:lnTo>
                <a:lnTo>
                  <a:pt x="0" y="10287000"/>
                </a:lnTo>
                <a:lnTo>
                  <a:pt x="0" y="0"/>
                </a:lnTo>
                <a:close/>
              </a:path>
            </a:pathLst>
          </a:custGeom>
          <a:blipFill>
            <a:blip r:embed="rId3"/>
            <a:stretch>
              <a:fillRect/>
            </a:stretch>
          </a:blipFill>
        </p:spPr>
        <p:txBody>
          <a:bodyPr/>
          <a:lstStyle/>
          <a:p>
            <a:endParaRPr lang="en-US" sz="1200"/>
          </a:p>
        </p:txBody>
      </p:sp>
      <p:grpSp>
        <p:nvGrpSpPr>
          <p:cNvPr id="3" name="Group 3">
            <a:extLst>
              <a:ext uri="{FF2B5EF4-FFF2-40B4-BE49-F238E27FC236}">
                <a16:creationId xmlns:a16="http://schemas.microsoft.com/office/drawing/2014/main" id="{3BD5E1D7-48B7-FD86-0734-F5D958D5F3D5}"/>
              </a:ext>
            </a:extLst>
          </p:cNvPr>
          <p:cNvGrpSpPr/>
          <p:nvPr/>
        </p:nvGrpSpPr>
        <p:grpSpPr>
          <a:xfrm>
            <a:off x="3410184" y="2008696"/>
            <a:ext cx="609863" cy="785753"/>
            <a:chOff x="0" y="0"/>
            <a:chExt cx="240933" cy="310421"/>
          </a:xfrm>
        </p:grpSpPr>
        <p:sp>
          <p:nvSpPr>
            <p:cNvPr id="4" name="Freeform 4">
              <a:extLst>
                <a:ext uri="{FF2B5EF4-FFF2-40B4-BE49-F238E27FC236}">
                  <a16:creationId xmlns:a16="http://schemas.microsoft.com/office/drawing/2014/main" id="{D8E3EC54-06A3-7B91-DDD3-0CEFDD1AED7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5" name="TextBox 5">
              <a:extLst>
                <a:ext uri="{FF2B5EF4-FFF2-40B4-BE49-F238E27FC236}">
                  <a16:creationId xmlns:a16="http://schemas.microsoft.com/office/drawing/2014/main" id="{50D27A9B-C548-08E7-787F-08FB6D820C16}"/>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6" name="Group 3">
            <a:extLst>
              <a:ext uri="{FF2B5EF4-FFF2-40B4-BE49-F238E27FC236}">
                <a16:creationId xmlns:a16="http://schemas.microsoft.com/office/drawing/2014/main" id="{938296AF-3EA8-8EAC-156F-51E1D1FCEF0A}"/>
              </a:ext>
            </a:extLst>
          </p:cNvPr>
          <p:cNvGrpSpPr/>
          <p:nvPr/>
        </p:nvGrpSpPr>
        <p:grpSpPr>
          <a:xfrm>
            <a:off x="4158007" y="2008696"/>
            <a:ext cx="609863" cy="785753"/>
            <a:chOff x="0" y="0"/>
            <a:chExt cx="240933" cy="310421"/>
          </a:xfrm>
        </p:grpSpPr>
        <p:sp>
          <p:nvSpPr>
            <p:cNvPr id="7" name="Freeform 4">
              <a:extLst>
                <a:ext uri="{FF2B5EF4-FFF2-40B4-BE49-F238E27FC236}">
                  <a16:creationId xmlns:a16="http://schemas.microsoft.com/office/drawing/2014/main" id="{A6B8E559-B64B-BC23-11B0-E0AD672C74E2}"/>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8" name="TextBox 5">
              <a:extLst>
                <a:ext uri="{FF2B5EF4-FFF2-40B4-BE49-F238E27FC236}">
                  <a16:creationId xmlns:a16="http://schemas.microsoft.com/office/drawing/2014/main" id="{C4D32B7B-C254-F234-5576-927AA9750970}"/>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2" name="Group 3">
            <a:extLst>
              <a:ext uri="{FF2B5EF4-FFF2-40B4-BE49-F238E27FC236}">
                <a16:creationId xmlns:a16="http://schemas.microsoft.com/office/drawing/2014/main" id="{AF8D60C0-3E3A-43B8-6763-12285D28BF58}"/>
              </a:ext>
            </a:extLst>
          </p:cNvPr>
          <p:cNvGrpSpPr/>
          <p:nvPr/>
        </p:nvGrpSpPr>
        <p:grpSpPr>
          <a:xfrm>
            <a:off x="7793868" y="2008696"/>
            <a:ext cx="609863" cy="785753"/>
            <a:chOff x="0" y="0"/>
            <a:chExt cx="240933" cy="310421"/>
          </a:xfrm>
        </p:grpSpPr>
        <p:sp>
          <p:nvSpPr>
            <p:cNvPr id="13" name="Freeform 4">
              <a:extLst>
                <a:ext uri="{FF2B5EF4-FFF2-40B4-BE49-F238E27FC236}">
                  <a16:creationId xmlns:a16="http://schemas.microsoft.com/office/drawing/2014/main" id="{2179AAE7-21C3-8BC2-CD6B-4D983E7A6CF4}"/>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4" name="TextBox 5">
              <a:extLst>
                <a:ext uri="{FF2B5EF4-FFF2-40B4-BE49-F238E27FC236}">
                  <a16:creationId xmlns:a16="http://schemas.microsoft.com/office/drawing/2014/main" id="{A7F3DEDB-476B-EB6C-D3E7-5717C04C2C4E}"/>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5" name="Group 3">
            <a:extLst>
              <a:ext uri="{FF2B5EF4-FFF2-40B4-BE49-F238E27FC236}">
                <a16:creationId xmlns:a16="http://schemas.microsoft.com/office/drawing/2014/main" id="{5AA07939-BB5D-7DAC-AB49-63F8903E7424}"/>
              </a:ext>
            </a:extLst>
          </p:cNvPr>
          <p:cNvGrpSpPr/>
          <p:nvPr/>
        </p:nvGrpSpPr>
        <p:grpSpPr>
          <a:xfrm>
            <a:off x="7069830" y="2008696"/>
            <a:ext cx="609863" cy="785753"/>
            <a:chOff x="0" y="0"/>
            <a:chExt cx="240933" cy="310421"/>
          </a:xfrm>
        </p:grpSpPr>
        <p:sp>
          <p:nvSpPr>
            <p:cNvPr id="16" name="Freeform 4">
              <a:extLst>
                <a:ext uri="{FF2B5EF4-FFF2-40B4-BE49-F238E27FC236}">
                  <a16:creationId xmlns:a16="http://schemas.microsoft.com/office/drawing/2014/main" id="{CA7AEB48-6386-AAC6-6691-BC823A281DB2}"/>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7" name="TextBox 5">
              <a:extLst>
                <a:ext uri="{FF2B5EF4-FFF2-40B4-BE49-F238E27FC236}">
                  <a16:creationId xmlns:a16="http://schemas.microsoft.com/office/drawing/2014/main" id="{A0E41522-7F10-1C14-8CDD-C6E921C84428}"/>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8" name="Group 3">
            <a:extLst>
              <a:ext uri="{FF2B5EF4-FFF2-40B4-BE49-F238E27FC236}">
                <a16:creationId xmlns:a16="http://schemas.microsoft.com/office/drawing/2014/main" id="{75672D8D-CCFE-4863-A73C-A19001B075F4}"/>
              </a:ext>
            </a:extLst>
          </p:cNvPr>
          <p:cNvGrpSpPr/>
          <p:nvPr/>
        </p:nvGrpSpPr>
        <p:grpSpPr>
          <a:xfrm>
            <a:off x="6345793" y="2008696"/>
            <a:ext cx="609863" cy="785753"/>
            <a:chOff x="0" y="0"/>
            <a:chExt cx="240933" cy="310421"/>
          </a:xfrm>
        </p:grpSpPr>
        <p:sp>
          <p:nvSpPr>
            <p:cNvPr id="19" name="Freeform 4">
              <a:extLst>
                <a:ext uri="{FF2B5EF4-FFF2-40B4-BE49-F238E27FC236}">
                  <a16:creationId xmlns:a16="http://schemas.microsoft.com/office/drawing/2014/main" id="{F0C6379A-2009-F954-2034-358F1E339568}"/>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0" name="TextBox 5">
              <a:extLst>
                <a:ext uri="{FF2B5EF4-FFF2-40B4-BE49-F238E27FC236}">
                  <a16:creationId xmlns:a16="http://schemas.microsoft.com/office/drawing/2014/main" id="{0571CB61-E998-44F4-F104-543F1CAE4ADA}"/>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1" name="Group 3">
            <a:extLst>
              <a:ext uri="{FF2B5EF4-FFF2-40B4-BE49-F238E27FC236}">
                <a16:creationId xmlns:a16="http://schemas.microsoft.com/office/drawing/2014/main" id="{35BB7ABC-7BBF-C673-07E7-EDFCE768F96B}"/>
              </a:ext>
            </a:extLst>
          </p:cNvPr>
          <p:cNvGrpSpPr/>
          <p:nvPr/>
        </p:nvGrpSpPr>
        <p:grpSpPr>
          <a:xfrm>
            <a:off x="5621756" y="2008696"/>
            <a:ext cx="609863" cy="785753"/>
            <a:chOff x="0" y="0"/>
            <a:chExt cx="240933" cy="310421"/>
          </a:xfrm>
        </p:grpSpPr>
        <p:sp>
          <p:nvSpPr>
            <p:cNvPr id="22" name="Freeform 4">
              <a:extLst>
                <a:ext uri="{FF2B5EF4-FFF2-40B4-BE49-F238E27FC236}">
                  <a16:creationId xmlns:a16="http://schemas.microsoft.com/office/drawing/2014/main" id="{32135339-FD1E-1597-CDEB-75CA8DFD3801}"/>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3" name="TextBox 5">
              <a:extLst>
                <a:ext uri="{FF2B5EF4-FFF2-40B4-BE49-F238E27FC236}">
                  <a16:creationId xmlns:a16="http://schemas.microsoft.com/office/drawing/2014/main" id="{14201C7D-4CDC-4231-E556-78B3795C0C62}"/>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4" name="Group 3">
            <a:extLst>
              <a:ext uri="{FF2B5EF4-FFF2-40B4-BE49-F238E27FC236}">
                <a16:creationId xmlns:a16="http://schemas.microsoft.com/office/drawing/2014/main" id="{3BA2BCAF-35FC-C069-2E04-96A7C68547D8}"/>
              </a:ext>
            </a:extLst>
          </p:cNvPr>
          <p:cNvGrpSpPr/>
          <p:nvPr/>
        </p:nvGrpSpPr>
        <p:grpSpPr>
          <a:xfrm>
            <a:off x="5621756" y="2916007"/>
            <a:ext cx="609863" cy="785753"/>
            <a:chOff x="0" y="0"/>
            <a:chExt cx="240933" cy="310421"/>
          </a:xfrm>
        </p:grpSpPr>
        <p:sp>
          <p:nvSpPr>
            <p:cNvPr id="25" name="Freeform 4">
              <a:extLst>
                <a:ext uri="{FF2B5EF4-FFF2-40B4-BE49-F238E27FC236}">
                  <a16:creationId xmlns:a16="http://schemas.microsoft.com/office/drawing/2014/main" id="{7C06F1B0-B28B-2103-BCF5-D5F5762307C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6" name="TextBox 5">
              <a:extLst>
                <a:ext uri="{FF2B5EF4-FFF2-40B4-BE49-F238E27FC236}">
                  <a16:creationId xmlns:a16="http://schemas.microsoft.com/office/drawing/2014/main" id="{73A6C5FB-31B3-7C01-5A72-BA6421D1395B}"/>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7" name="Group 3">
            <a:extLst>
              <a:ext uri="{FF2B5EF4-FFF2-40B4-BE49-F238E27FC236}">
                <a16:creationId xmlns:a16="http://schemas.microsoft.com/office/drawing/2014/main" id="{201C7B27-7F9F-12FB-9708-1C31AD149035}"/>
              </a:ext>
            </a:extLst>
          </p:cNvPr>
          <p:cNvGrpSpPr/>
          <p:nvPr/>
        </p:nvGrpSpPr>
        <p:grpSpPr>
          <a:xfrm>
            <a:off x="4897718" y="2916007"/>
            <a:ext cx="609863" cy="785753"/>
            <a:chOff x="0" y="0"/>
            <a:chExt cx="240933" cy="310421"/>
          </a:xfrm>
        </p:grpSpPr>
        <p:sp>
          <p:nvSpPr>
            <p:cNvPr id="28" name="Freeform 4">
              <a:extLst>
                <a:ext uri="{FF2B5EF4-FFF2-40B4-BE49-F238E27FC236}">
                  <a16:creationId xmlns:a16="http://schemas.microsoft.com/office/drawing/2014/main" id="{FE4E8362-5308-93EF-F662-54682483207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9" name="TextBox 5">
              <a:extLst>
                <a:ext uri="{FF2B5EF4-FFF2-40B4-BE49-F238E27FC236}">
                  <a16:creationId xmlns:a16="http://schemas.microsoft.com/office/drawing/2014/main" id="{54BD8200-3BEE-4156-B51C-0057D6242DD2}"/>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0" name="Group 3">
            <a:extLst>
              <a:ext uri="{FF2B5EF4-FFF2-40B4-BE49-F238E27FC236}">
                <a16:creationId xmlns:a16="http://schemas.microsoft.com/office/drawing/2014/main" id="{ADE13C63-DCA3-C01B-4931-84D65D2F81B5}"/>
              </a:ext>
            </a:extLst>
          </p:cNvPr>
          <p:cNvGrpSpPr/>
          <p:nvPr/>
        </p:nvGrpSpPr>
        <p:grpSpPr>
          <a:xfrm>
            <a:off x="4173681" y="2916007"/>
            <a:ext cx="609863" cy="785753"/>
            <a:chOff x="0" y="0"/>
            <a:chExt cx="240933" cy="310421"/>
          </a:xfrm>
        </p:grpSpPr>
        <p:sp>
          <p:nvSpPr>
            <p:cNvPr id="31" name="Freeform 4">
              <a:extLst>
                <a:ext uri="{FF2B5EF4-FFF2-40B4-BE49-F238E27FC236}">
                  <a16:creationId xmlns:a16="http://schemas.microsoft.com/office/drawing/2014/main" id="{AD188B2C-7CFE-D4D0-0597-45EB6794B65E}"/>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2" name="TextBox 5">
              <a:extLst>
                <a:ext uri="{FF2B5EF4-FFF2-40B4-BE49-F238E27FC236}">
                  <a16:creationId xmlns:a16="http://schemas.microsoft.com/office/drawing/2014/main" id="{EFCDC1E5-5526-1D42-8297-729FB3A944DD}"/>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3" name="Group 3">
            <a:extLst>
              <a:ext uri="{FF2B5EF4-FFF2-40B4-BE49-F238E27FC236}">
                <a16:creationId xmlns:a16="http://schemas.microsoft.com/office/drawing/2014/main" id="{9C128DBE-5E34-4CD2-6F14-877AACB553AD}"/>
              </a:ext>
            </a:extLst>
          </p:cNvPr>
          <p:cNvGrpSpPr/>
          <p:nvPr/>
        </p:nvGrpSpPr>
        <p:grpSpPr>
          <a:xfrm>
            <a:off x="3449644" y="2916007"/>
            <a:ext cx="609863" cy="785753"/>
            <a:chOff x="0" y="0"/>
            <a:chExt cx="240933" cy="310421"/>
          </a:xfrm>
        </p:grpSpPr>
        <p:sp>
          <p:nvSpPr>
            <p:cNvPr id="34" name="Freeform 4">
              <a:extLst>
                <a:ext uri="{FF2B5EF4-FFF2-40B4-BE49-F238E27FC236}">
                  <a16:creationId xmlns:a16="http://schemas.microsoft.com/office/drawing/2014/main" id="{D93ADDB5-3265-A556-68AB-CB343BB65003}"/>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5" name="TextBox 5">
              <a:extLst>
                <a:ext uri="{FF2B5EF4-FFF2-40B4-BE49-F238E27FC236}">
                  <a16:creationId xmlns:a16="http://schemas.microsoft.com/office/drawing/2014/main" id="{6881C74D-25DF-DA18-63AE-D552BDF0F018}"/>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6" name="Group 3">
            <a:extLst>
              <a:ext uri="{FF2B5EF4-FFF2-40B4-BE49-F238E27FC236}">
                <a16:creationId xmlns:a16="http://schemas.microsoft.com/office/drawing/2014/main" id="{F07C827A-BF95-ABD0-2520-E202ABBD1B19}"/>
              </a:ext>
            </a:extLst>
          </p:cNvPr>
          <p:cNvGrpSpPr/>
          <p:nvPr/>
        </p:nvGrpSpPr>
        <p:grpSpPr>
          <a:xfrm>
            <a:off x="6345793" y="2916007"/>
            <a:ext cx="609863" cy="785753"/>
            <a:chOff x="0" y="0"/>
            <a:chExt cx="240933" cy="310421"/>
          </a:xfrm>
        </p:grpSpPr>
        <p:sp>
          <p:nvSpPr>
            <p:cNvPr id="37" name="Freeform 4">
              <a:extLst>
                <a:ext uri="{FF2B5EF4-FFF2-40B4-BE49-F238E27FC236}">
                  <a16:creationId xmlns:a16="http://schemas.microsoft.com/office/drawing/2014/main" id="{88B064AA-70C1-BCFE-5A31-D13A59F990F3}"/>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8" name="TextBox 5">
              <a:extLst>
                <a:ext uri="{FF2B5EF4-FFF2-40B4-BE49-F238E27FC236}">
                  <a16:creationId xmlns:a16="http://schemas.microsoft.com/office/drawing/2014/main" id="{A58C147D-6124-186F-A549-9B355D7DA55C}"/>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sp>
        <p:nvSpPr>
          <p:cNvPr id="9" name="TextBox 8">
            <a:extLst>
              <a:ext uri="{FF2B5EF4-FFF2-40B4-BE49-F238E27FC236}">
                <a16:creationId xmlns:a16="http://schemas.microsoft.com/office/drawing/2014/main" id="{E5A3882C-5E85-869A-65AA-37E19FDBBEE4}"/>
              </a:ext>
            </a:extLst>
          </p:cNvPr>
          <p:cNvSpPr txBox="1"/>
          <p:nvPr/>
        </p:nvSpPr>
        <p:spPr>
          <a:xfrm>
            <a:off x="1619693" y="5582088"/>
            <a:ext cx="8952614" cy="707886"/>
          </a:xfrm>
          <a:prstGeom prst="rect">
            <a:avLst/>
          </a:prstGeom>
          <a:noFill/>
        </p:spPr>
        <p:txBody>
          <a:bodyPr wrap="square" rtlCol="0">
            <a:spAutoFit/>
          </a:bodyPr>
          <a:lstStyle/>
          <a:p>
            <a:pPr algn="ctr"/>
            <a:r>
              <a:rPr lang="en-US" sz="4000" b="1" dirty="0">
                <a:solidFill>
                  <a:schemeClr val="bg1"/>
                </a:solidFill>
                <a:latin typeface="Aptos Black" panose="020B0004020202020204" pitchFamily="34" charset="0"/>
              </a:rPr>
              <a:t>PERSON</a:t>
            </a:r>
          </a:p>
        </p:txBody>
      </p:sp>
      <p:cxnSp>
        <p:nvCxnSpPr>
          <p:cNvPr id="11" name="Straight Connector 10">
            <a:extLst>
              <a:ext uri="{FF2B5EF4-FFF2-40B4-BE49-F238E27FC236}">
                <a16:creationId xmlns:a16="http://schemas.microsoft.com/office/drawing/2014/main" id="{7C1180CE-49B3-2D66-7F5C-B5A7C261A403}"/>
              </a:ext>
            </a:extLst>
          </p:cNvPr>
          <p:cNvCxnSpPr>
            <a:cxnSpLocks/>
          </p:cNvCxnSpPr>
          <p:nvPr/>
        </p:nvCxnSpPr>
        <p:spPr>
          <a:xfrm>
            <a:off x="3946773" y="5582088"/>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1F55EB5-24FE-8E0F-335A-F900FA35F9E9}"/>
              </a:ext>
            </a:extLst>
          </p:cNvPr>
          <p:cNvCxnSpPr>
            <a:cxnSpLocks/>
          </p:cNvCxnSpPr>
          <p:nvPr/>
        </p:nvCxnSpPr>
        <p:spPr>
          <a:xfrm>
            <a:off x="3946773" y="6261615"/>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sp>
        <p:nvSpPr>
          <p:cNvPr id="79" name="Freeform 19">
            <a:extLst>
              <a:ext uri="{FF2B5EF4-FFF2-40B4-BE49-F238E27FC236}">
                <a16:creationId xmlns:a16="http://schemas.microsoft.com/office/drawing/2014/main" id="{594AB098-1862-9E02-DE6C-CA0E16CBE7CB}"/>
              </a:ext>
            </a:extLst>
          </p:cNvPr>
          <p:cNvSpPr/>
          <p:nvPr/>
        </p:nvSpPr>
        <p:spPr>
          <a:xfrm rot="10022187" flipV="1">
            <a:off x="8684949" y="1362223"/>
            <a:ext cx="2480594" cy="1686455"/>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0" name="TextBox 79">
            <a:extLst>
              <a:ext uri="{FF2B5EF4-FFF2-40B4-BE49-F238E27FC236}">
                <a16:creationId xmlns:a16="http://schemas.microsoft.com/office/drawing/2014/main" id="{37D13F92-D94F-73A0-1A59-18CDAB113B70}"/>
              </a:ext>
            </a:extLst>
          </p:cNvPr>
          <p:cNvSpPr txBox="1"/>
          <p:nvPr/>
        </p:nvSpPr>
        <p:spPr>
          <a:xfrm>
            <a:off x="9846805" y="2794449"/>
            <a:ext cx="2833739" cy="1504001"/>
          </a:xfrm>
          <a:prstGeom prst="rect">
            <a:avLst/>
          </a:prstGeom>
          <a:noFill/>
          <a:effectLst>
            <a:glow rad="139700">
              <a:schemeClr val="accent1">
                <a:satMod val="175000"/>
                <a:alpha val="40000"/>
              </a:schemeClr>
            </a:glow>
          </a:effectLst>
        </p:spPr>
        <p:txBody>
          <a:bodyPr wrap="square" rtlCol="0">
            <a:spAutoFit/>
          </a:bodyPr>
          <a:lstStyle/>
          <a:p>
            <a:pPr>
              <a:lnSpc>
                <a:spcPct val="75000"/>
              </a:lnSpc>
            </a:pPr>
            <a:r>
              <a:rPr lang="en-US" sz="4000" b="1" dirty="0">
                <a:solidFill>
                  <a:schemeClr val="bg1"/>
                </a:solidFill>
                <a:effectLst>
                  <a:glow rad="101600">
                    <a:schemeClr val="tx1">
                      <a:lumMod val="75000"/>
                      <a:lumOff val="25000"/>
                      <a:alpha val="40000"/>
                    </a:schemeClr>
                  </a:glow>
                </a:effectLst>
                <a:latin typeface="Aptos Black" panose="020B0004020202020204" pitchFamily="34" charset="0"/>
              </a:rPr>
              <a:t>Probably </a:t>
            </a:r>
            <a:r>
              <a:rPr lang="en-US" sz="4000" b="1" dirty="0">
                <a:solidFill>
                  <a:srgbClr val="29EF97"/>
                </a:solidFill>
                <a:effectLst>
                  <a:glow rad="101600">
                    <a:schemeClr val="tx1">
                      <a:lumMod val="75000"/>
                      <a:lumOff val="25000"/>
                      <a:alpha val="40000"/>
                    </a:schemeClr>
                  </a:glow>
                </a:effectLst>
                <a:latin typeface="Aptos Black" panose="020B0004020202020204" pitchFamily="34" charset="0"/>
              </a:rPr>
              <a:t>modifies Noun</a:t>
            </a:r>
          </a:p>
        </p:txBody>
      </p:sp>
    </p:spTree>
    <p:extLst>
      <p:ext uri="{BB962C8B-B14F-4D97-AF65-F5344CB8AC3E}">
        <p14:creationId xmlns:p14="http://schemas.microsoft.com/office/powerpoint/2010/main" val="19821338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 calcmode="lin" valueType="num">
                                      <p:cBhvr additive="base">
                                        <p:cTn id="10" dur="500" fill="hold"/>
                                        <p:tgtEl>
                                          <p:spTgt spid="80"/>
                                        </p:tgtEl>
                                        <p:attrNameLst>
                                          <p:attrName>ppt_x</p:attrName>
                                        </p:attrNameLst>
                                      </p:cBhvr>
                                      <p:tavLst>
                                        <p:tav tm="0">
                                          <p:val>
                                            <p:strVal val="#ppt_x"/>
                                          </p:val>
                                        </p:tav>
                                        <p:tav tm="100000">
                                          <p:val>
                                            <p:strVal val="#ppt_x"/>
                                          </p:val>
                                        </p:tav>
                                      </p:tavLst>
                                    </p:anim>
                                    <p:anim calcmode="lin" valueType="num">
                                      <p:cBhvr additive="base">
                                        <p:cTn id="11"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8CD16-3E09-C42E-84B9-E386123C70E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0931B11-AE8C-6170-955F-AEFBA5ECFABA}"/>
              </a:ext>
            </a:extLst>
          </p:cNvPr>
          <p:cNvGrpSpPr/>
          <p:nvPr/>
        </p:nvGrpSpPr>
        <p:grpSpPr>
          <a:xfrm>
            <a:off x="-848810" y="0"/>
            <a:ext cx="13889620" cy="6858000"/>
            <a:chOff x="-848810" y="0"/>
            <a:chExt cx="13889620" cy="6858000"/>
          </a:xfrm>
        </p:grpSpPr>
        <p:sp>
          <p:nvSpPr>
            <p:cNvPr id="2" name="Freeform 2">
              <a:extLst>
                <a:ext uri="{FF2B5EF4-FFF2-40B4-BE49-F238E27FC236}">
                  <a16:creationId xmlns:a16="http://schemas.microsoft.com/office/drawing/2014/main" id="{25E3F940-4698-D51F-E876-2611354935C0}"/>
                </a:ext>
              </a:extLst>
            </p:cNvPr>
            <p:cNvSpPr/>
            <p:nvPr/>
          </p:nvSpPr>
          <p:spPr>
            <a:xfrm>
              <a:off x="-848810" y="0"/>
              <a:ext cx="13889620" cy="6858000"/>
            </a:xfrm>
            <a:custGeom>
              <a:avLst/>
              <a:gdLst/>
              <a:ahLst/>
              <a:cxnLst/>
              <a:rect l="l" t="t" r="r" b="b"/>
              <a:pathLst>
                <a:path w="20834430" h="10287000">
                  <a:moveTo>
                    <a:pt x="0" y="0"/>
                  </a:moveTo>
                  <a:lnTo>
                    <a:pt x="20834430" y="0"/>
                  </a:lnTo>
                  <a:lnTo>
                    <a:pt x="20834430" y="10287000"/>
                  </a:lnTo>
                  <a:lnTo>
                    <a:pt x="0" y="10287000"/>
                  </a:lnTo>
                  <a:lnTo>
                    <a:pt x="0" y="0"/>
                  </a:lnTo>
                  <a:close/>
                </a:path>
              </a:pathLst>
            </a:custGeom>
            <a:blipFill>
              <a:blip r:embed="rId3"/>
              <a:stretch>
                <a:fillRect/>
              </a:stretch>
            </a:blipFill>
          </p:spPr>
          <p:txBody>
            <a:bodyPr/>
            <a:lstStyle/>
            <a:p>
              <a:endParaRPr lang="en-US" sz="1200"/>
            </a:p>
          </p:txBody>
        </p:sp>
        <p:grpSp>
          <p:nvGrpSpPr>
            <p:cNvPr id="3" name="Group 3">
              <a:extLst>
                <a:ext uri="{FF2B5EF4-FFF2-40B4-BE49-F238E27FC236}">
                  <a16:creationId xmlns:a16="http://schemas.microsoft.com/office/drawing/2014/main" id="{E5CAE97B-9E4D-AF5D-0783-4C7E613EE4B0}"/>
                </a:ext>
              </a:extLst>
            </p:cNvPr>
            <p:cNvGrpSpPr/>
            <p:nvPr/>
          </p:nvGrpSpPr>
          <p:grpSpPr>
            <a:xfrm>
              <a:off x="3410184" y="2008696"/>
              <a:ext cx="609863" cy="785753"/>
              <a:chOff x="0" y="0"/>
              <a:chExt cx="240933" cy="310421"/>
            </a:xfrm>
          </p:grpSpPr>
          <p:sp>
            <p:nvSpPr>
              <p:cNvPr id="4" name="Freeform 4">
                <a:extLst>
                  <a:ext uri="{FF2B5EF4-FFF2-40B4-BE49-F238E27FC236}">
                    <a16:creationId xmlns:a16="http://schemas.microsoft.com/office/drawing/2014/main" id="{C675D681-58C8-435E-E44D-70524A2DCB1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5" name="TextBox 5">
                <a:extLst>
                  <a:ext uri="{FF2B5EF4-FFF2-40B4-BE49-F238E27FC236}">
                    <a16:creationId xmlns:a16="http://schemas.microsoft.com/office/drawing/2014/main" id="{B3D6A1DE-33F0-3806-4546-82AA1330633C}"/>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6" name="Group 3">
              <a:extLst>
                <a:ext uri="{FF2B5EF4-FFF2-40B4-BE49-F238E27FC236}">
                  <a16:creationId xmlns:a16="http://schemas.microsoft.com/office/drawing/2014/main" id="{2527D83D-D909-2203-92CD-A08F77708928}"/>
                </a:ext>
              </a:extLst>
            </p:cNvPr>
            <p:cNvGrpSpPr/>
            <p:nvPr/>
          </p:nvGrpSpPr>
          <p:grpSpPr>
            <a:xfrm>
              <a:off x="4158007" y="2008696"/>
              <a:ext cx="609863" cy="785753"/>
              <a:chOff x="0" y="0"/>
              <a:chExt cx="240933" cy="310421"/>
            </a:xfrm>
          </p:grpSpPr>
          <p:sp>
            <p:nvSpPr>
              <p:cNvPr id="7" name="Freeform 4">
                <a:extLst>
                  <a:ext uri="{FF2B5EF4-FFF2-40B4-BE49-F238E27FC236}">
                    <a16:creationId xmlns:a16="http://schemas.microsoft.com/office/drawing/2014/main" id="{BA20CE53-764B-3960-79E2-D2300F33833B}"/>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8" name="TextBox 5">
                <a:extLst>
                  <a:ext uri="{FF2B5EF4-FFF2-40B4-BE49-F238E27FC236}">
                    <a16:creationId xmlns:a16="http://schemas.microsoft.com/office/drawing/2014/main" id="{D8B4C2CD-361B-7D58-2503-5F0DBDBE51DB}"/>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2" name="Group 3">
              <a:extLst>
                <a:ext uri="{FF2B5EF4-FFF2-40B4-BE49-F238E27FC236}">
                  <a16:creationId xmlns:a16="http://schemas.microsoft.com/office/drawing/2014/main" id="{A5094716-5D08-B6C9-BF60-7B43A4C25387}"/>
                </a:ext>
              </a:extLst>
            </p:cNvPr>
            <p:cNvGrpSpPr/>
            <p:nvPr/>
          </p:nvGrpSpPr>
          <p:grpSpPr>
            <a:xfrm>
              <a:off x="7793868" y="2008696"/>
              <a:ext cx="609863" cy="785753"/>
              <a:chOff x="0" y="0"/>
              <a:chExt cx="240933" cy="310421"/>
            </a:xfrm>
          </p:grpSpPr>
          <p:sp>
            <p:nvSpPr>
              <p:cNvPr id="13" name="Freeform 4">
                <a:extLst>
                  <a:ext uri="{FF2B5EF4-FFF2-40B4-BE49-F238E27FC236}">
                    <a16:creationId xmlns:a16="http://schemas.microsoft.com/office/drawing/2014/main" id="{2A1A2440-9C9E-A548-F63A-980463C77A1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4" name="TextBox 5">
                <a:extLst>
                  <a:ext uri="{FF2B5EF4-FFF2-40B4-BE49-F238E27FC236}">
                    <a16:creationId xmlns:a16="http://schemas.microsoft.com/office/drawing/2014/main" id="{D83AB865-9B86-E141-E930-8DCC956B5B77}"/>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5" name="Group 3">
              <a:extLst>
                <a:ext uri="{FF2B5EF4-FFF2-40B4-BE49-F238E27FC236}">
                  <a16:creationId xmlns:a16="http://schemas.microsoft.com/office/drawing/2014/main" id="{857CCE4C-0781-6A79-0A20-FE9411D9B75C}"/>
                </a:ext>
              </a:extLst>
            </p:cNvPr>
            <p:cNvGrpSpPr/>
            <p:nvPr/>
          </p:nvGrpSpPr>
          <p:grpSpPr>
            <a:xfrm>
              <a:off x="7069830" y="2008696"/>
              <a:ext cx="609863" cy="785753"/>
              <a:chOff x="0" y="0"/>
              <a:chExt cx="240933" cy="310421"/>
            </a:xfrm>
          </p:grpSpPr>
          <p:sp>
            <p:nvSpPr>
              <p:cNvPr id="16" name="Freeform 4">
                <a:extLst>
                  <a:ext uri="{FF2B5EF4-FFF2-40B4-BE49-F238E27FC236}">
                    <a16:creationId xmlns:a16="http://schemas.microsoft.com/office/drawing/2014/main" id="{4C2F2401-ECAC-FB8A-2565-4CB09B72C310}"/>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7" name="TextBox 5">
                <a:extLst>
                  <a:ext uri="{FF2B5EF4-FFF2-40B4-BE49-F238E27FC236}">
                    <a16:creationId xmlns:a16="http://schemas.microsoft.com/office/drawing/2014/main" id="{C4C75021-EE82-34D0-4202-58077709C9B0}"/>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8" name="Group 3">
              <a:extLst>
                <a:ext uri="{FF2B5EF4-FFF2-40B4-BE49-F238E27FC236}">
                  <a16:creationId xmlns:a16="http://schemas.microsoft.com/office/drawing/2014/main" id="{BAEB528D-4E6F-FA90-6A40-24111B9BEDC9}"/>
                </a:ext>
              </a:extLst>
            </p:cNvPr>
            <p:cNvGrpSpPr/>
            <p:nvPr/>
          </p:nvGrpSpPr>
          <p:grpSpPr>
            <a:xfrm>
              <a:off x="6345793" y="2008696"/>
              <a:ext cx="609863" cy="785753"/>
              <a:chOff x="0" y="0"/>
              <a:chExt cx="240933" cy="310421"/>
            </a:xfrm>
          </p:grpSpPr>
          <p:sp>
            <p:nvSpPr>
              <p:cNvPr id="19" name="Freeform 4">
                <a:extLst>
                  <a:ext uri="{FF2B5EF4-FFF2-40B4-BE49-F238E27FC236}">
                    <a16:creationId xmlns:a16="http://schemas.microsoft.com/office/drawing/2014/main" id="{E58ED94E-9972-9257-2E69-8C180B757FF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0" name="TextBox 5">
                <a:extLst>
                  <a:ext uri="{FF2B5EF4-FFF2-40B4-BE49-F238E27FC236}">
                    <a16:creationId xmlns:a16="http://schemas.microsoft.com/office/drawing/2014/main" id="{76AF4AD2-F1F8-52D4-9DAF-892686EC31E9}"/>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1" name="Group 3">
              <a:extLst>
                <a:ext uri="{FF2B5EF4-FFF2-40B4-BE49-F238E27FC236}">
                  <a16:creationId xmlns:a16="http://schemas.microsoft.com/office/drawing/2014/main" id="{392122A8-2E05-DFBB-5C8C-369246CD1AC2}"/>
                </a:ext>
              </a:extLst>
            </p:cNvPr>
            <p:cNvGrpSpPr/>
            <p:nvPr/>
          </p:nvGrpSpPr>
          <p:grpSpPr>
            <a:xfrm>
              <a:off x="5621756" y="2008696"/>
              <a:ext cx="609863" cy="785753"/>
              <a:chOff x="0" y="0"/>
              <a:chExt cx="240933" cy="310421"/>
            </a:xfrm>
          </p:grpSpPr>
          <p:sp>
            <p:nvSpPr>
              <p:cNvPr id="22" name="Freeform 4">
                <a:extLst>
                  <a:ext uri="{FF2B5EF4-FFF2-40B4-BE49-F238E27FC236}">
                    <a16:creationId xmlns:a16="http://schemas.microsoft.com/office/drawing/2014/main" id="{66AC38D8-75CD-2831-8ECA-B1E2587FDA7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3" name="TextBox 5">
                <a:extLst>
                  <a:ext uri="{FF2B5EF4-FFF2-40B4-BE49-F238E27FC236}">
                    <a16:creationId xmlns:a16="http://schemas.microsoft.com/office/drawing/2014/main" id="{84E9FCD2-2622-1E0D-9A39-100DBD59D0F3}"/>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4" name="Group 3">
              <a:extLst>
                <a:ext uri="{FF2B5EF4-FFF2-40B4-BE49-F238E27FC236}">
                  <a16:creationId xmlns:a16="http://schemas.microsoft.com/office/drawing/2014/main" id="{49553466-3FC7-9335-9D06-1F27FA917966}"/>
                </a:ext>
              </a:extLst>
            </p:cNvPr>
            <p:cNvGrpSpPr/>
            <p:nvPr/>
          </p:nvGrpSpPr>
          <p:grpSpPr>
            <a:xfrm>
              <a:off x="5621756" y="2916007"/>
              <a:ext cx="609863" cy="785753"/>
              <a:chOff x="0" y="0"/>
              <a:chExt cx="240933" cy="310421"/>
            </a:xfrm>
          </p:grpSpPr>
          <p:sp>
            <p:nvSpPr>
              <p:cNvPr id="25" name="Freeform 4">
                <a:extLst>
                  <a:ext uri="{FF2B5EF4-FFF2-40B4-BE49-F238E27FC236}">
                    <a16:creationId xmlns:a16="http://schemas.microsoft.com/office/drawing/2014/main" id="{606FE924-063F-EA48-BD7B-3D32F2C760D3}"/>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6" name="TextBox 5">
                <a:extLst>
                  <a:ext uri="{FF2B5EF4-FFF2-40B4-BE49-F238E27FC236}">
                    <a16:creationId xmlns:a16="http://schemas.microsoft.com/office/drawing/2014/main" id="{1F716FE4-B857-A13A-4C54-A28C3A5432E2}"/>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7" name="Group 3">
              <a:extLst>
                <a:ext uri="{FF2B5EF4-FFF2-40B4-BE49-F238E27FC236}">
                  <a16:creationId xmlns:a16="http://schemas.microsoft.com/office/drawing/2014/main" id="{08F82B36-CA8A-F95E-7B60-E470E3BA2C0F}"/>
                </a:ext>
              </a:extLst>
            </p:cNvPr>
            <p:cNvGrpSpPr/>
            <p:nvPr/>
          </p:nvGrpSpPr>
          <p:grpSpPr>
            <a:xfrm>
              <a:off x="4897718" y="2916007"/>
              <a:ext cx="609863" cy="785753"/>
              <a:chOff x="0" y="0"/>
              <a:chExt cx="240933" cy="310421"/>
            </a:xfrm>
          </p:grpSpPr>
          <p:sp>
            <p:nvSpPr>
              <p:cNvPr id="28" name="Freeform 4">
                <a:extLst>
                  <a:ext uri="{FF2B5EF4-FFF2-40B4-BE49-F238E27FC236}">
                    <a16:creationId xmlns:a16="http://schemas.microsoft.com/office/drawing/2014/main" id="{572C46F0-2C26-0230-4A23-5F9AD04E817E}"/>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9" name="TextBox 5">
                <a:extLst>
                  <a:ext uri="{FF2B5EF4-FFF2-40B4-BE49-F238E27FC236}">
                    <a16:creationId xmlns:a16="http://schemas.microsoft.com/office/drawing/2014/main" id="{2818DF4D-A2B5-2A7C-3EF9-F5ED5710D7E3}"/>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0" name="Group 3">
              <a:extLst>
                <a:ext uri="{FF2B5EF4-FFF2-40B4-BE49-F238E27FC236}">
                  <a16:creationId xmlns:a16="http://schemas.microsoft.com/office/drawing/2014/main" id="{198E5098-F717-02B2-E7BB-ED499962667E}"/>
                </a:ext>
              </a:extLst>
            </p:cNvPr>
            <p:cNvGrpSpPr/>
            <p:nvPr/>
          </p:nvGrpSpPr>
          <p:grpSpPr>
            <a:xfrm>
              <a:off x="4173681" y="2916007"/>
              <a:ext cx="609863" cy="785753"/>
              <a:chOff x="0" y="0"/>
              <a:chExt cx="240933" cy="310421"/>
            </a:xfrm>
          </p:grpSpPr>
          <p:sp>
            <p:nvSpPr>
              <p:cNvPr id="31" name="Freeform 4">
                <a:extLst>
                  <a:ext uri="{FF2B5EF4-FFF2-40B4-BE49-F238E27FC236}">
                    <a16:creationId xmlns:a16="http://schemas.microsoft.com/office/drawing/2014/main" id="{B0A43686-92F3-CABB-33AE-63D3BC9D66DA}"/>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2" name="TextBox 5">
                <a:extLst>
                  <a:ext uri="{FF2B5EF4-FFF2-40B4-BE49-F238E27FC236}">
                    <a16:creationId xmlns:a16="http://schemas.microsoft.com/office/drawing/2014/main" id="{B6525C79-FB04-9C16-F020-876F2E3EBF9F}"/>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3" name="Group 3">
              <a:extLst>
                <a:ext uri="{FF2B5EF4-FFF2-40B4-BE49-F238E27FC236}">
                  <a16:creationId xmlns:a16="http://schemas.microsoft.com/office/drawing/2014/main" id="{72F64056-6042-3030-A9DD-6CE4900567ED}"/>
                </a:ext>
              </a:extLst>
            </p:cNvPr>
            <p:cNvGrpSpPr/>
            <p:nvPr/>
          </p:nvGrpSpPr>
          <p:grpSpPr>
            <a:xfrm>
              <a:off x="3449644" y="2916007"/>
              <a:ext cx="609863" cy="785753"/>
              <a:chOff x="0" y="0"/>
              <a:chExt cx="240933" cy="310421"/>
            </a:xfrm>
          </p:grpSpPr>
          <p:sp>
            <p:nvSpPr>
              <p:cNvPr id="34" name="Freeform 4">
                <a:extLst>
                  <a:ext uri="{FF2B5EF4-FFF2-40B4-BE49-F238E27FC236}">
                    <a16:creationId xmlns:a16="http://schemas.microsoft.com/office/drawing/2014/main" id="{2F061041-E0CB-141C-C7D2-A6AF8D912EDE}"/>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5" name="TextBox 5">
                <a:extLst>
                  <a:ext uri="{FF2B5EF4-FFF2-40B4-BE49-F238E27FC236}">
                    <a16:creationId xmlns:a16="http://schemas.microsoft.com/office/drawing/2014/main" id="{5CCB7911-4966-B820-2897-0DEA0EFB6757}"/>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6" name="Group 3">
              <a:extLst>
                <a:ext uri="{FF2B5EF4-FFF2-40B4-BE49-F238E27FC236}">
                  <a16:creationId xmlns:a16="http://schemas.microsoft.com/office/drawing/2014/main" id="{989F92D8-A00B-A0FD-8112-A47E144152EE}"/>
                </a:ext>
              </a:extLst>
            </p:cNvPr>
            <p:cNvGrpSpPr/>
            <p:nvPr/>
          </p:nvGrpSpPr>
          <p:grpSpPr>
            <a:xfrm>
              <a:off x="6345793" y="2916007"/>
              <a:ext cx="609863" cy="785753"/>
              <a:chOff x="0" y="0"/>
              <a:chExt cx="240933" cy="310421"/>
            </a:xfrm>
          </p:grpSpPr>
          <p:sp>
            <p:nvSpPr>
              <p:cNvPr id="37" name="Freeform 4">
                <a:extLst>
                  <a:ext uri="{FF2B5EF4-FFF2-40B4-BE49-F238E27FC236}">
                    <a16:creationId xmlns:a16="http://schemas.microsoft.com/office/drawing/2014/main" id="{AD8510BF-D9EA-0866-C1C9-F5369838EED6}"/>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8" name="TextBox 5">
                <a:extLst>
                  <a:ext uri="{FF2B5EF4-FFF2-40B4-BE49-F238E27FC236}">
                    <a16:creationId xmlns:a16="http://schemas.microsoft.com/office/drawing/2014/main" id="{5E474490-86B7-8A0D-F42F-EEEFFDB9A342}"/>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sp>
          <p:nvSpPr>
            <p:cNvPr id="9" name="TextBox 8">
              <a:extLst>
                <a:ext uri="{FF2B5EF4-FFF2-40B4-BE49-F238E27FC236}">
                  <a16:creationId xmlns:a16="http://schemas.microsoft.com/office/drawing/2014/main" id="{E8BA11CF-96A4-72AD-C407-1FF71B30564D}"/>
                </a:ext>
              </a:extLst>
            </p:cNvPr>
            <p:cNvSpPr txBox="1"/>
            <p:nvPr/>
          </p:nvSpPr>
          <p:spPr>
            <a:xfrm>
              <a:off x="1619693" y="5582088"/>
              <a:ext cx="8952614" cy="707886"/>
            </a:xfrm>
            <a:prstGeom prst="rect">
              <a:avLst/>
            </a:prstGeom>
            <a:noFill/>
          </p:spPr>
          <p:txBody>
            <a:bodyPr wrap="square" rtlCol="0">
              <a:spAutoFit/>
            </a:bodyPr>
            <a:lstStyle/>
            <a:p>
              <a:pPr algn="ctr"/>
              <a:r>
                <a:rPr lang="en-US" sz="4000" b="1" dirty="0">
                  <a:solidFill>
                    <a:schemeClr val="bg1"/>
                  </a:solidFill>
                  <a:latin typeface="Aptos Black" panose="020B0004020202020204" pitchFamily="34" charset="0"/>
                </a:rPr>
                <a:t>PERSON</a:t>
              </a:r>
            </a:p>
          </p:txBody>
        </p:sp>
        <p:cxnSp>
          <p:nvCxnSpPr>
            <p:cNvPr id="11" name="Straight Connector 10">
              <a:extLst>
                <a:ext uri="{FF2B5EF4-FFF2-40B4-BE49-F238E27FC236}">
                  <a16:creationId xmlns:a16="http://schemas.microsoft.com/office/drawing/2014/main" id="{01B1C2F6-8FF0-FC0D-5F7B-899D952016D3}"/>
                </a:ext>
              </a:extLst>
            </p:cNvPr>
            <p:cNvCxnSpPr>
              <a:cxnSpLocks/>
            </p:cNvCxnSpPr>
            <p:nvPr/>
          </p:nvCxnSpPr>
          <p:spPr>
            <a:xfrm>
              <a:off x="3946773" y="5582088"/>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24868AB-6053-4AFC-ABCA-710D40F25839}"/>
                </a:ext>
              </a:extLst>
            </p:cNvPr>
            <p:cNvCxnSpPr>
              <a:cxnSpLocks/>
            </p:cNvCxnSpPr>
            <p:nvPr/>
          </p:nvCxnSpPr>
          <p:spPr>
            <a:xfrm>
              <a:off x="3946773" y="6261615"/>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464071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1D58"/>
        </a:solidFill>
        <a:effectLst/>
      </p:bgPr>
    </p:bg>
    <p:spTree>
      <p:nvGrpSpPr>
        <p:cNvPr id="1" name="">
          <a:extLst>
            <a:ext uri="{FF2B5EF4-FFF2-40B4-BE49-F238E27FC236}">
              <a16:creationId xmlns:a16="http://schemas.microsoft.com/office/drawing/2014/main" id="{40BF68AC-D208-483A-0DC1-420017F435B5}"/>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A6CA7835-04F2-D69E-D65D-06C42E6CC93E}"/>
              </a:ext>
            </a:extLst>
          </p:cNvPr>
          <p:cNvSpPr txBox="1"/>
          <p:nvPr/>
        </p:nvSpPr>
        <p:spPr>
          <a:xfrm>
            <a:off x="685799" y="1289311"/>
            <a:ext cx="11074179" cy="677493"/>
          </a:xfrm>
          <a:prstGeom prst="rect">
            <a:avLst/>
          </a:prstGeom>
        </p:spPr>
        <p:txBody>
          <a:bodyPr wrap="square" lIns="0" tIns="0" rIns="0" bIns="0" rtlCol="0" anchor="t">
            <a:spAutoFit/>
          </a:bodyPr>
          <a:lstStyle/>
          <a:p>
            <a:pPr marL="0" marR="0" lvl="0" indent="0" algn="l" defTabSz="609630" rtl="0" eaLnBrk="1" fontAlgn="auto" latinLnBrk="0" hangingPunct="1">
              <a:lnSpc>
                <a:spcPts val="5120"/>
              </a:lnSpc>
              <a:spcBef>
                <a:spcPts val="0"/>
              </a:spcBef>
              <a:spcAft>
                <a:spcPts val="0"/>
              </a:spcAft>
              <a:buClrTx/>
              <a:buSzTx/>
              <a:buFontTx/>
              <a:buNone/>
              <a:tabLst/>
              <a:defRPr/>
            </a:pPr>
            <a:r>
              <a:rPr kumimoji="0" lang="en-US" sz="5334" b="1" i="0" u="none" strike="noStrike" kern="1200" cap="none" spc="-555" normalizeH="0" baseline="0" noProof="0" dirty="0">
                <a:ln>
                  <a:noFill/>
                </a:ln>
                <a:solidFill>
                  <a:srgbClr val="D5D5D5"/>
                </a:solidFill>
                <a:effectLst/>
                <a:uLnTx/>
                <a:uFillTx/>
                <a:latin typeface="Poppins Bold"/>
                <a:ea typeface="+mn-ea"/>
                <a:cs typeface="Poppins Bold"/>
                <a:sym typeface="Poppins Ultra-Bold"/>
              </a:rPr>
              <a:t>AI  Models follow similar logic.</a:t>
            </a:r>
            <a:endParaRPr kumimoji="0" lang="en-US" sz="5334" b="1" i="1" u="none" strike="noStrike" kern="1200" cap="none" spc="-555" normalizeH="0" baseline="0" noProof="0" dirty="0">
              <a:ln>
                <a:noFill/>
              </a:ln>
              <a:solidFill>
                <a:srgbClr val="29EF97"/>
              </a:solidFill>
              <a:effectLst/>
              <a:uLnTx/>
              <a:uFillTx/>
              <a:latin typeface="Poppins Bold"/>
              <a:ea typeface="+mn-ea"/>
              <a:cs typeface="Poppins Bold"/>
              <a:sym typeface="Poppins Ultra-Bold"/>
            </a:endParaRPr>
          </a:p>
        </p:txBody>
      </p:sp>
      <p:sp>
        <p:nvSpPr>
          <p:cNvPr id="6" name="TextBox 6">
            <a:extLst>
              <a:ext uri="{FF2B5EF4-FFF2-40B4-BE49-F238E27FC236}">
                <a16:creationId xmlns:a16="http://schemas.microsoft.com/office/drawing/2014/main" id="{D86214EE-7559-6046-D5D9-B98451BEAAB6}"/>
              </a:ext>
            </a:extLst>
          </p:cNvPr>
          <p:cNvSpPr txBox="1"/>
          <p:nvPr/>
        </p:nvSpPr>
        <p:spPr>
          <a:xfrm>
            <a:off x="8166808" y="2913265"/>
            <a:ext cx="2821109" cy="215957"/>
          </a:xfrm>
          <a:prstGeom prst="rect">
            <a:avLst/>
          </a:prstGeom>
        </p:spPr>
        <p:txBody>
          <a:bodyPr lIns="0" tIns="0" rIns="0" bIns="0" rtlCol="0" anchor="t">
            <a:spAutoFit/>
          </a:bodyPr>
          <a:lstStyle/>
          <a:p>
            <a:pPr marL="0" marR="0" lvl="0" indent="0" algn="l" defTabSz="609630" rtl="0" eaLnBrk="1" fontAlgn="auto" latinLnBrk="0" hangingPunct="1">
              <a:lnSpc>
                <a:spcPts val="1199"/>
              </a:lnSpc>
              <a:spcBef>
                <a:spcPts val="0"/>
              </a:spcBef>
              <a:spcAft>
                <a:spcPts val="0"/>
              </a:spcAft>
              <a:buClrTx/>
              <a:buSzTx/>
              <a:buFontTx/>
              <a:buNone/>
              <a:tabLst/>
              <a:defRPr/>
            </a:pPr>
            <a:r>
              <a:rPr lang="en-US" sz="2800" spc="-21" dirty="0">
                <a:solidFill>
                  <a:srgbClr val="D5D5D5"/>
                </a:solidFill>
                <a:latin typeface="Poppins"/>
                <a:cs typeface="Poppins"/>
                <a:sym typeface="Poppins Bold"/>
              </a:rPr>
              <a:t>+ CONTEXT </a:t>
            </a:r>
          </a:p>
        </p:txBody>
      </p:sp>
      <p:sp>
        <p:nvSpPr>
          <p:cNvPr id="8" name="TextBox 8">
            <a:extLst>
              <a:ext uri="{FF2B5EF4-FFF2-40B4-BE49-F238E27FC236}">
                <a16:creationId xmlns:a16="http://schemas.microsoft.com/office/drawing/2014/main" id="{A502AB3B-E9AB-548B-62DF-4126EA82190E}"/>
              </a:ext>
            </a:extLst>
          </p:cNvPr>
          <p:cNvSpPr txBox="1"/>
          <p:nvPr/>
        </p:nvSpPr>
        <p:spPr>
          <a:xfrm>
            <a:off x="8166808" y="3517500"/>
            <a:ext cx="2821109" cy="215957"/>
          </a:xfrm>
          <a:prstGeom prst="rect">
            <a:avLst/>
          </a:prstGeom>
        </p:spPr>
        <p:txBody>
          <a:bodyPr lIns="0" tIns="0" rIns="0" bIns="0" rtlCol="0" anchor="t">
            <a:spAutoFit/>
          </a:bodyPr>
          <a:lstStyle/>
          <a:p>
            <a:pPr marL="0" marR="0" lvl="0" indent="0" algn="l" defTabSz="609630" rtl="0" eaLnBrk="1" fontAlgn="auto" latinLnBrk="0" hangingPunct="1">
              <a:lnSpc>
                <a:spcPts val="1199"/>
              </a:lnSpc>
              <a:spcBef>
                <a:spcPts val="0"/>
              </a:spcBef>
              <a:spcAft>
                <a:spcPts val="0"/>
              </a:spcAft>
              <a:buClrTx/>
              <a:buSzTx/>
              <a:buFontTx/>
              <a:buNone/>
              <a:tabLst/>
              <a:defRPr/>
            </a:pPr>
            <a:r>
              <a:rPr lang="en-US" sz="2800" spc="-21" dirty="0">
                <a:solidFill>
                  <a:srgbClr val="D5D5D5"/>
                </a:solidFill>
                <a:latin typeface="Poppins"/>
                <a:cs typeface="Poppins"/>
                <a:sym typeface="Poppins Bold"/>
              </a:rPr>
              <a:t>+ STRUCTURE</a:t>
            </a:r>
          </a:p>
        </p:txBody>
      </p:sp>
      <p:sp>
        <p:nvSpPr>
          <p:cNvPr id="10" name="TextBox 10">
            <a:extLst>
              <a:ext uri="{FF2B5EF4-FFF2-40B4-BE49-F238E27FC236}">
                <a16:creationId xmlns:a16="http://schemas.microsoft.com/office/drawing/2014/main" id="{851B29DE-664F-DEA2-20EA-36C887CAAC59}"/>
              </a:ext>
            </a:extLst>
          </p:cNvPr>
          <p:cNvSpPr txBox="1"/>
          <p:nvPr/>
        </p:nvSpPr>
        <p:spPr>
          <a:xfrm>
            <a:off x="8166808" y="4121734"/>
            <a:ext cx="2821109" cy="215957"/>
          </a:xfrm>
          <a:prstGeom prst="rect">
            <a:avLst/>
          </a:prstGeom>
        </p:spPr>
        <p:txBody>
          <a:bodyPr lIns="0" tIns="0" rIns="0" bIns="0" rtlCol="0" anchor="t">
            <a:spAutoFit/>
          </a:bodyPr>
          <a:lstStyle/>
          <a:p>
            <a:pPr marL="0" marR="0" lvl="0" indent="0" algn="l" defTabSz="609630" rtl="0" eaLnBrk="1" fontAlgn="auto" latinLnBrk="0" hangingPunct="1">
              <a:lnSpc>
                <a:spcPts val="1199"/>
              </a:lnSpc>
              <a:spcBef>
                <a:spcPts val="0"/>
              </a:spcBef>
              <a:spcAft>
                <a:spcPts val="0"/>
              </a:spcAft>
              <a:buClrTx/>
              <a:buSzTx/>
              <a:buFontTx/>
              <a:buNone/>
              <a:tabLst/>
              <a:defRPr/>
            </a:pPr>
            <a:r>
              <a:rPr lang="en-US" sz="2800" spc="-21" dirty="0">
                <a:solidFill>
                  <a:srgbClr val="D5D5D5"/>
                </a:solidFill>
                <a:latin typeface="Poppins"/>
                <a:cs typeface="Poppins"/>
                <a:sym typeface="Poppins Bold"/>
              </a:rPr>
              <a:t>+ PROBABILITY</a:t>
            </a:r>
          </a:p>
        </p:txBody>
      </p:sp>
      <p:pic>
        <p:nvPicPr>
          <p:cNvPr id="5" name="Picture 4">
            <a:extLst>
              <a:ext uri="{FF2B5EF4-FFF2-40B4-BE49-F238E27FC236}">
                <a16:creationId xmlns:a16="http://schemas.microsoft.com/office/drawing/2014/main" id="{AA0AD155-9481-5358-687C-2EC5D8CC3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 y="2246950"/>
            <a:ext cx="7249176" cy="3579751"/>
          </a:xfrm>
          <a:prstGeom prst="rect">
            <a:avLst/>
          </a:prstGeom>
        </p:spPr>
      </p:pic>
      <p:sp>
        <p:nvSpPr>
          <p:cNvPr id="7" name="TextBox 10">
            <a:extLst>
              <a:ext uri="{FF2B5EF4-FFF2-40B4-BE49-F238E27FC236}">
                <a16:creationId xmlns:a16="http://schemas.microsoft.com/office/drawing/2014/main" id="{1BE3B7FC-A178-38ED-65AE-3D9F987A541D}"/>
              </a:ext>
            </a:extLst>
          </p:cNvPr>
          <p:cNvSpPr txBox="1"/>
          <p:nvPr/>
        </p:nvSpPr>
        <p:spPr>
          <a:xfrm>
            <a:off x="7655142" y="4625385"/>
            <a:ext cx="3844439" cy="703782"/>
          </a:xfrm>
          <a:prstGeom prst="rect">
            <a:avLst/>
          </a:prstGeom>
        </p:spPr>
        <p:txBody>
          <a:bodyPr wrap="square" lIns="0" tIns="0" rIns="0" bIns="0" rtlCol="0" anchor="t">
            <a:spAutoFit/>
          </a:bodyPr>
          <a:lstStyle/>
          <a:p>
            <a:pPr marL="0" marR="0" lvl="0" indent="0" algn="l" defTabSz="609630" rtl="0" eaLnBrk="1" fontAlgn="auto" latinLnBrk="0" hangingPunct="1">
              <a:lnSpc>
                <a:spcPct val="80000"/>
              </a:lnSpc>
              <a:spcBef>
                <a:spcPts val="0"/>
              </a:spcBef>
              <a:spcAft>
                <a:spcPts val="0"/>
              </a:spcAft>
              <a:buClrTx/>
              <a:buSzTx/>
              <a:buFontTx/>
              <a:buNone/>
              <a:tabLst/>
              <a:defRPr/>
            </a:pPr>
            <a:r>
              <a:rPr lang="en-US" sz="2800" spc="-21" dirty="0">
                <a:solidFill>
                  <a:srgbClr val="D5D5D5"/>
                </a:solidFill>
                <a:latin typeface="Poppins"/>
                <a:cs typeface="Poppins"/>
                <a:sym typeface="Poppins Bold"/>
              </a:rPr>
              <a:t>To </a:t>
            </a:r>
            <a:r>
              <a:rPr lang="en-US" sz="2800" b="1" spc="-21" dirty="0">
                <a:solidFill>
                  <a:srgbClr val="29EF97"/>
                </a:solidFill>
                <a:latin typeface="Poppins"/>
                <a:cs typeface="Poppins"/>
                <a:sym typeface="Poppins Bold"/>
              </a:rPr>
              <a:t>predict</a:t>
            </a:r>
            <a:r>
              <a:rPr lang="en-US" sz="2800" spc="-21" dirty="0">
                <a:solidFill>
                  <a:srgbClr val="D5D5D5"/>
                </a:solidFill>
                <a:latin typeface="Poppins"/>
                <a:cs typeface="Poppins"/>
                <a:sym typeface="Poppins Bold"/>
              </a:rPr>
              <a:t> the next letter, word, or token…</a:t>
            </a:r>
          </a:p>
        </p:txBody>
      </p:sp>
    </p:spTree>
    <p:extLst>
      <p:ext uri="{BB962C8B-B14F-4D97-AF65-F5344CB8AC3E}">
        <p14:creationId xmlns:p14="http://schemas.microsoft.com/office/powerpoint/2010/main" val="2844337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11D58"/>
        </a:solidFill>
        <a:effectLst/>
      </p:bgPr>
    </p:bg>
    <p:spTree>
      <p:nvGrpSpPr>
        <p:cNvPr id="1" name=""/>
        <p:cNvGrpSpPr/>
        <p:nvPr/>
      </p:nvGrpSpPr>
      <p:grpSpPr>
        <a:xfrm>
          <a:off x="0" y="0"/>
          <a:ext cx="0" cy="0"/>
          <a:chOff x="0" y="0"/>
          <a:chExt cx="0" cy="0"/>
        </a:xfrm>
      </p:grpSpPr>
      <p:grpSp>
        <p:nvGrpSpPr>
          <p:cNvPr id="2" name="Group 2"/>
          <p:cNvGrpSpPr/>
          <p:nvPr/>
        </p:nvGrpSpPr>
        <p:grpSpPr>
          <a:xfrm>
            <a:off x="-620203" y="1067669"/>
            <a:ext cx="7891921" cy="3754323"/>
            <a:chOff x="0" y="0"/>
            <a:chExt cx="1408506" cy="670050"/>
          </a:xfrm>
        </p:grpSpPr>
        <p:sp>
          <p:nvSpPr>
            <p:cNvPr id="3" name="Freeform 3"/>
            <p:cNvSpPr/>
            <p:nvPr/>
          </p:nvSpPr>
          <p:spPr>
            <a:xfrm>
              <a:off x="0" y="0"/>
              <a:ext cx="1408506" cy="670050"/>
            </a:xfrm>
            <a:custGeom>
              <a:avLst/>
              <a:gdLst/>
              <a:ahLst/>
              <a:cxnLst/>
              <a:rect l="l" t="t" r="r" b="b"/>
              <a:pathLst>
                <a:path w="1408506" h="670050">
                  <a:moveTo>
                    <a:pt x="0" y="0"/>
                  </a:moveTo>
                  <a:lnTo>
                    <a:pt x="1408506" y="0"/>
                  </a:lnTo>
                  <a:lnTo>
                    <a:pt x="1408506" y="670050"/>
                  </a:lnTo>
                  <a:lnTo>
                    <a:pt x="0" y="670050"/>
                  </a:lnTo>
                  <a:close/>
                </a:path>
              </a:pathLst>
            </a:custGeom>
            <a:blipFill>
              <a:blip r:embed="rId3"/>
              <a:stretch>
                <a:fillRect t="-20157" b="-20157"/>
              </a:stretch>
            </a:blipFill>
          </p:spPr>
          <p:txBody>
            <a:bodyPr/>
            <a:lstStyle/>
            <a:p>
              <a:endParaRPr lang="en-US" sz="1200"/>
            </a:p>
          </p:txBody>
        </p:sp>
      </p:grpSp>
      <p:sp>
        <p:nvSpPr>
          <p:cNvPr id="5" name="TextBox 5"/>
          <p:cNvSpPr txBox="1"/>
          <p:nvPr/>
        </p:nvSpPr>
        <p:spPr>
          <a:xfrm>
            <a:off x="7619786" y="1585114"/>
            <a:ext cx="3273500" cy="2575064"/>
          </a:xfrm>
          <a:prstGeom prst="rect">
            <a:avLst/>
          </a:prstGeom>
        </p:spPr>
        <p:txBody>
          <a:bodyPr wrap="square" lIns="0" tIns="0" rIns="0" bIns="0" rtlCol="0" anchor="t">
            <a:spAutoFit/>
          </a:bodyPr>
          <a:lstStyle/>
          <a:p>
            <a:pPr lvl="0" defTabSz="609630">
              <a:lnSpc>
                <a:spcPct val="80000"/>
              </a:lnSpc>
              <a:defRPr/>
            </a:pPr>
            <a:r>
              <a:rPr lang="en-US" sz="3800" b="1" cap="all" spc="-21" dirty="0">
                <a:solidFill>
                  <a:srgbClr val="D5D5D5"/>
                </a:solidFill>
                <a:latin typeface="Poppins"/>
                <a:cs typeface="Poppins"/>
                <a:sym typeface="Poppins Bold"/>
              </a:rPr>
              <a:t>AI </a:t>
            </a:r>
            <a:br>
              <a:rPr lang="en-US" sz="3800" b="1" cap="all" spc="-21" dirty="0">
                <a:solidFill>
                  <a:srgbClr val="D5D5D5"/>
                </a:solidFill>
                <a:latin typeface="Poppins"/>
                <a:cs typeface="Poppins"/>
                <a:sym typeface="Poppins Bold"/>
              </a:rPr>
            </a:br>
            <a:r>
              <a:rPr lang="en-US" sz="3800" b="1" cap="all" spc="-21" dirty="0">
                <a:solidFill>
                  <a:srgbClr val="29EF97"/>
                </a:solidFill>
                <a:latin typeface="Poppins"/>
                <a:cs typeface="Poppins"/>
                <a:sym typeface="Poppins Bold"/>
              </a:rPr>
              <a:t>does not understand </a:t>
            </a:r>
            <a:r>
              <a:rPr lang="en-US" sz="3800" b="1" cap="all" spc="-21" dirty="0">
                <a:solidFill>
                  <a:srgbClr val="D5D5D5"/>
                </a:solidFill>
                <a:latin typeface="Poppins"/>
                <a:cs typeface="Poppins"/>
                <a:sym typeface="Poppins Bold"/>
              </a:rPr>
              <a:t>language </a:t>
            </a:r>
          </a:p>
          <a:p>
            <a:pPr lvl="0" defTabSz="609630">
              <a:lnSpc>
                <a:spcPct val="80000"/>
              </a:lnSpc>
              <a:defRPr/>
            </a:pPr>
            <a:r>
              <a:rPr lang="en-US" sz="2800" cap="all" spc="-21" dirty="0">
                <a:solidFill>
                  <a:srgbClr val="D5D5D5"/>
                </a:solidFill>
                <a:latin typeface="Poppins"/>
                <a:cs typeface="Poppins"/>
                <a:sym typeface="Poppins Bold"/>
              </a:rPr>
              <a:t>the way </a:t>
            </a:r>
            <a:br>
              <a:rPr lang="en-US" sz="2800" cap="all" spc="-21" dirty="0">
                <a:solidFill>
                  <a:srgbClr val="D5D5D5"/>
                </a:solidFill>
                <a:latin typeface="Poppins"/>
                <a:cs typeface="Poppins"/>
                <a:sym typeface="Poppins Bold"/>
              </a:rPr>
            </a:br>
            <a:r>
              <a:rPr lang="en-US" sz="2800" cap="all" spc="-21" dirty="0">
                <a:solidFill>
                  <a:srgbClr val="D5D5D5"/>
                </a:solidFill>
                <a:latin typeface="Poppins"/>
                <a:cs typeface="Poppins"/>
                <a:sym typeface="Poppins Bold"/>
              </a:rPr>
              <a:t>humans do</a:t>
            </a:r>
          </a:p>
        </p:txBody>
      </p:sp>
      <p:sp>
        <p:nvSpPr>
          <p:cNvPr id="13" name="TextBox 10">
            <a:extLst>
              <a:ext uri="{FF2B5EF4-FFF2-40B4-BE49-F238E27FC236}">
                <a16:creationId xmlns:a16="http://schemas.microsoft.com/office/drawing/2014/main" id="{5C7BDF00-678A-F522-F0EA-6B79B6126021}"/>
              </a:ext>
            </a:extLst>
          </p:cNvPr>
          <p:cNvSpPr txBox="1"/>
          <p:nvPr/>
        </p:nvSpPr>
        <p:spPr>
          <a:xfrm>
            <a:off x="830343" y="5066659"/>
            <a:ext cx="6441376" cy="804323"/>
          </a:xfrm>
          <a:prstGeom prst="rect">
            <a:avLst/>
          </a:prstGeom>
        </p:spPr>
        <p:txBody>
          <a:bodyPr wrap="square" lIns="0" tIns="0" rIns="0" bIns="0" rtlCol="0" anchor="t">
            <a:spAutoFit/>
          </a:bodyPr>
          <a:lstStyle/>
          <a:p>
            <a:pPr marL="0" marR="0" lvl="0" indent="0" algn="l" defTabSz="609630" rtl="0" eaLnBrk="1" fontAlgn="auto" latinLnBrk="0" hangingPunct="1">
              <a:lnSpc>
                <a:spcPct val="80000"/>
              </a:lnSpc>
              <a:spcBef>
                <a:spcPts val="0"/>
              </a:spcBef>
              <a:spcAft>
                <a:spcPts val="0"/>
              </a:spcAft>
              <a:buClrTx/>
              <a:buSzTx/>
              <a:buFontTx/>
              <a:buNone/>
              <a:tabLst/>
              <a:defRPr/>
            </a:pPr>
            <a:r>
              <a:rPr lang="en-US" sz="3200" spc="-21" dirty="0">
                <a:solidFill>
                  <a:srgbClr val="D5D5D5"/>
                </a:solidFill>
                <a:latin typeface="Poppins"/>
                <a:cs typeface="Poppins"/>
                <a:sym typeface="Poppins Bold"/>
              </a:rPr>
              <a:t>It is </a:t>
            </a:r>
            <a:r>
              <a:rPr lang="en-US" sz="3200" i="1" spc="-21" dirty="0">
                <a:solidFill>
                  <a:srgbClr val="29EF97"/>
                </a:solidFill>
                <a:latin typeface="Poppins"/>
                <a:cs typeface="Poppins"/>
                <a:sym typeface="Poppins Bold"/>
              </a:rPr>
              <a:t>solving your puzzle </a:t>
            </a:r>
            <a:r>
              <a:rPr lang="en-US" sz="3200" spc="-21" dirty="0">
                <a:solidFill>
                  <a:srgbClr val="D5D5D5"/>
                </a:solidFill>
                <a:latin typeface="Poppins"/>
                <a:cs typeface="Poppins"/>
                <a:sym typeface="Poppins Bold"/>
              </a:rPr>
              <a:t>using the ‘clues’ you give it.</a:t>
            </a:r>
          </a:p>
        </p:txBody>
      </p:sp>
      <p:cxnSp>
        <p:nvCxnSpPr>
          <p:cNvPr id="15" name="Straight Connector 14">
            <a:extLst>
              <a:ext uri="{FF2B5EF4-FFF2-40B4-BE49-F238E27FC236}">
                <a16:creationId xmlns:a16="http://schemas.microsoft.com/office/drawing/2014/main" id="{776047EF-07FC-4F4B-072C-84F55FD067B3}"/>
              </a:ext>
            </a:extLst>
          </p:cNvPr>
          <p:cNvCxnSpPr>
            <a:cxnSpLocks/>
          </p:cNvCxnSpPr>
          <p:nvPr/>
        </p:nvCxnSpPr>
        <p:spPr>
          <a:xfrm>
            <a:off x="-74428" y="4821992"/>
            <a:ext cx="11015330" cy="0"/>
          </a:xfrm>
          <a:prstGeom prst="line">
            <a:avLst/>
          </a:prstGeom>
          <a:ln w="38100">
            <a:solidFill>
              <a:srgbClr val="29EF9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C120C-351E-F9A9-7104-5F7D79B827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96B357-ADB3-6240-0DAD-AC885CDD1640}"/>
              </a:ext>
            </a:extLst>
          </p:cNvPr>
          <p:cNvSpPr/>
          <p:nvPr/>
        </p:nvSpPr>
        <p:spPr>
          <a:xfrm>
            <a:off x="-848810" y="0"/>
            <a:ext cx="13889620" cy="6858000"/>
          </a:xfrm>
          <a:custGeom>
            <a:avLst/>
            <a:gdLst/>
            <a:ahLst/>
            <a:cxnLst/>
            <a:rect l="l" t="t" r="r" b="b"/>
            <a:pathLst>
              <a:path w="20834430" h="10287000">
                <a:moveTo>
                  <a:pt x="0" y="0"/>
                </a:moveTo>
                <a:lnTo>
                  <a:pt x="20834430" y="0"/>
                </a:lnTo>
                <a:lnTo>
                  <a:pt x="20834430" y="10287000"/>
                </a:lnTo>
                <a:lnTo>
                  <a:pt x="0" y="10287000"/>
                </a:lnTo>
                <a:lnTo>
                  <a:pt x="0" y="0"/>
                </a:lnTo>
                <a:close/>
              </a:path>
            </a:pathLst>
          </a:custGeom>
          <a:blipFill>
            <a:blip r:embed="rId3"/>
            <a:stretch>
              <a:fillRect/>
            </a:stretch>
          </a:blipFill>
        </p:spPr>
        <p:txBody>
          <a:bodyPr/>
          <a:lstStyle/>
          <a:p>
            <a:endParaRPr lang="en-US" sz="1200"/>
          </a:p>
        </p:txBody>
      </p:sp>
      <p:grpSp>
        <p:nvGrpSpPr>
          <p:cNvPr id="3" name="Group 3">
            <a:extLst>
              <a:ext uri="{FF2B5EF4-FFF2-40B4-BE49-F238E27FC236}">
                <a16:creationId xmlns:a16="http://schemas.microsoft.com/office/drawing/2014/main" id="{5301CEC6-C5F7-9EA2-EEAB-15A6FA7A583D}"/>
              </a:ext>
            </a:extLst>
          </p:cNvPr>
          <p:cNvGrpSpPr/>
          <p:nvPr/>
        </p:nvGrpSpPr>
        <p:grpSpPr>
          <a:xfrm>
            <a:off x="3410184" y="2008696"/>
            <a:ext cx="609863" cy="785753"/>
            <a:chOff x="0" y="0"/>
            <a:chExt cx="240933" cy="310421"/>
          </a:xfrm>
        </p:grpSpPr>
        <p:sp>
          <p:nvSpPr>
            <p:cNvPr id="4" name="Freeform 4">
              <a:extLst>
                <a:ext uri="{FF2B5EF4-FFF2-40B4-BE49-F238E27FC236}">
                  <a16:creationId xmlns:a16="http://schemas.microsoft.com/office/drawing/2014/main" id="{57C226DE-5F1D-8C71-6AB7-670E78F9D2A1}"/>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5" name="TextBox 5">
              <a:extLst>
                <a:ext uri="{FF2B5EF4-FFF2-40B4-BE49-F238E27FC236}">
                  <a16:creationId xmlns:a16="http://schemas.microsoft.com/office/drawing/2014/main" id="{4E9304AC-896B-2BFD-B799-121AE9E93DFE}"/>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6" name="Group 3">
            <a:extLst>
              <a:ext uri="{FF2B5EF4-FFF2-40B4-BE49-F238E27FC236}">
                <a16:creationId xmlns:a16="http://schemas.microsoft.com/office/drawing/2014/main" id="{A6643280-AE22-BDDF-A7CE-A34C22025D8A}"/>
              </a:ext>
            </a:extLst>
          </p:cNvPr>
          <p:cNvGrpSpPr/>
          <p:nvPr/>
        </p:nvGrpSpPr>
        <p:grpSpPr>
          <a:xfrm>
            <a:off x="4158007" y="2008696"/>
            <a:ext cx="609863" cy="785753"/>
            <a:chOff x="0" y="0"/>
            <a:chExt cx="240933" cy="310421"/>
          </a:xfrm>
        </p:grpSpPr>
        <p:sp>
          <p:nvSpPr>
            <p:cNvPr id="7" name="Freeform 4">
              <a:extLst>
                <a:ext uri="{FF2B5EF4-FFF2-40B4-BE49-F238E27FC236}">
                  <a16:creationId xmlns:a16="http://schemas.microsoft.com/office/drawing/2014/main" id="{D1796536-D619-94D8-FC06-021AF316C67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8" name="TextBox 5">
              <a:extLst>
                <a:ext uri="{FF2B5EF4-FFF2-40B4-BE49-F238E27FC236}">
                  <a16:creationId xmlns:a16="http://schemas.microsoft.com/office/drawing/2014/main" id="{C4A2CC59-E701-7F99-E277-1B5941B2E24E}"/>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2" name="Group 3">
            <a:extLst>
              <a:ext uri="{FF2B5EF4-FFF2-40B4-BE49-F238E27FC236}">
                <a16:creationId xmlns:a16="http://schemas.microsoft.com/office/drawing/2014/main" id="{69D57340-5CAA-32EE-D656-E90EC91A1CEC}"/>
              </a:ext>
            </a:extLst>
          </p:cNvPr>
          <p:cNvGrpSpPr/>
          <p:nvPr/>
        </p:nvGrpSpPr>
        <p:grpSpPr>
          <a:xfrm>
            <a:off x="7793868" y="2008696"/>
            <a:ext cx="609863" cy="785753"/>
            <a:chOff x="0" y="0"/>
            <a:chExt cx="240933" cy="310421"/>
          </a:xfrm>
        </p:grpSpPr>
        <p:sp>
          <p:nvSpPr>
            <p:cNvPr id="13" name="Freeform 4">
              <a:extLst>
                <a:ext uri="{FF2B5EF4-FFF2-40B4-BE49-F238E27FC236}">
                  <a16:creationId xmlns:a16="http://schemas.microsoft.com/office/drawing/2014/main" id="{7F917CE8-D6A2-CE6B-D7BF-129D5CD689B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4" name="TextBox 5">
              <a:extLst>
                <a:ext uri="{FF2B5EF4-FFF2-40B4-BE49-F238E27FC236}">
                  <a16:creationId xmlns:a16="http://schemas.microsoft.com/office/drawing/2014/main" id="{4CF59069-13BF-BD2C-1C98-FF7C8D699254}"/>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5" name="Group 3">
            <a:extLst>
              <a:ext uri="{FF2B5EF4-FFF2-40B4-BE49-F238E27FC236}">
                <a16:creationId xmlns:a16="http://schemas.microsoft.com/office/drawing/2014/main" id="{C78144F0-E4D0-31C7-1B7A-F214D51FE87B}"/>
              </a:ext>
            </a:extLst>
          </p:cNvPr>
          <p:cNvGrpSpPr/>
          <p:nvPr/>
        </p:nvGrpSpPr>
        <p:grpSpPr>
          <a:xfrm>
            <a:off x="7069830" y="2008696"/>
            <a:ext cx="609863" cy="785753"/>
            <a:chOff x="0" y="0"/>
            <a:chExt cx="240933" cy="310421"/>
          </a:xfrm>
        </p:grpSpPr>
        <p:sp>
          <p:nvSpPr>
            <p:cNvPr id="16" name="Freeform 4">
              <a:extLst>
                <a:ext uri="{FF2B5EF4-FFF2-40B4-BE49-F238E27FC236}">
                  <a16:creationId xmlns:a16="http://schemas.microsoft.com/office/drawing/2014/main" id="{C8772257-A49F-BEE8-4F24-62EB93017FA7}"/>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7" name="TextBox 5">
              <a:extLst>
                <a:ext uri="{FF2B5EF4-FFF2-40B4-BE49-F238E27FC236}">
                  <a16:creationId xmlns:a16="http://schemas.microsoft.com/office/drawing/2014/main" id="{0D90277B-D2EA-870B-AE02-8A755432E7DA}"/>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8" name="Group 3">
            <a:extLst>
              <a:ext uri="{FF2B5EF4-FFF2-40B4-BE49-F238E27FC236}">
                <a16:creationId xmlns:a16="http://schemas.microsoft.com/office/drawing/2014/main" id="{D3204013-B2CC-C505-4311-A57A375EF134}"/>
              </a:ext>
            </a:extLst>
          </p:cNvPr>
          <p:cNvGrpSpPr/>
          <p:nvPr/>
        </p:nvGrpSpPr>
        <p:grpSpPr>
          <a:xfrm>
            <a:off x="6345793" y="2008696"/>
            <a:ext cx="609863" cy="785753"/>
            <a:chOff x="0" y="0"/>
            <a:chExt cx="240933" cy="310421"/>
          </a:xfrm>
        </p:grpSpPr>
        <p:sp>
          <p:nvSpPr>
            <p:cNvPr id="19" name="Freeform 4">
              <a:extLst>
                <a:ext uri="{FF2B5EF4-FFF2-40B4-BE49-F238E27FC236}">
                  <a16:creationId xmlns:a16="http://schemas.microsoft.com/office/drawing/2014/main" id="{424A8C1A-8F36-902D-B76A-C8E82AE43E10}"/>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0" name="TextBox 5">
              <a:extLst>
                <a:ext uri="{FF2B5EF4-FFF2-40B4-BE49-F238E27FC236}">
                  <a16:creationId xmlns:a16="http://schemas.microsoft.com/office/drawing/2014/main" id="{604F11BF-32D1-E7C9-1779-88BD52CEB05D}"/>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1" name="Group 3">
            <a:extLst>
              <a:ext uri="{FF2B5EF4-FFF2-40B4-BE49-F238E27FC236}">
                <a16:creationId xmlns:a16="http://schemas.microsoft.com/office/drawing/2014/main" id="{CCD72E9A-122F-7791-5296-98646635CD8D}"/>
              </a:ext>
            </a:extLst>
          </p:cNvPr>
          <p:cNvGrpSpPr/>
          <p:nvPr/>
        </p:nvGrpSpPr>
        <p:grpSpPr>
          <a:xfrm>
            <a:off x="5621756" y="2008696"/>
            <a:ext cx="609863" cy="785753"/>
            <a:chOff x="0" y="0"/>
            <a:chExt cx="240933" cy="310421"/>
          </a:xfrm>
        </p:grpSpPr>
        <p:sp>
          <p:nvSpPr>
            <p:cNvPr id="22" name="Freeform 4">
              <a:extLst>
                <a:ext uri="{FF2B5EF4-FFF2-40B4-BE49-F238E27FC236}">
                  <a16:creationId xmlns:a16="http://schemas.microsoft.com/office/drawing/2014/main" id="{3F13FD0F-EB38-57BD-FC75-675001DE93BD}"/>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3" name="TextBox 5">
              <a:extLst>
                <a:ext uri="{FF2B5EF4-FFF2-40B4-BE49-F238E27FC236}">
                  <a16:creationId xmlns:a16="http://schemas.microsoft.com/office/drawing/2014/main" id="{EBAF322F-DD49-A5EA-F9CE-98C3EF3325B4}"/>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4" name="Group 3">
            <a:extLst>
              <a:ext uri="{FF2B5EF4-FFF2-40B4-BE49-F238E27FC236}">
                <a16:creationId xmlns:a16="http://schemas.microsoft.com/office/drawing/2014/main" id="{E473940A-E73D-F8E1-8153-0B5524A33C59}"/>
              </a:ext>
            </a:extLst>
          </p:cNvPr>
          <p:cNvGrpSpPr/>
          <p:nvPr/>
        </p:nvGrpSpPr>
        <p:grpSpPr>
          <a:xfrm>
            <a:off x="5621756" y="2916007"/>
            <a:ext cx="609863" cy="785753"/>
            <a:chOff x="0" y="0"/>
            <a:chExt cx="240933" cy="310421"/>
          </a:xfrm>
        </p:grpSpPr>
        <p:sp>
          <p:nvSpPr>
            <p:cNvPr id="25" name="Freeform 4">
              <a:extLst>
                <a:ext uri="{FF2B5EF4-FFF2-40B4-BE49-F238E27FC236}">
                  <a16:creationId xmlns:a16="http://schemas.microsoft.com/office/drawing/2014/main" id="{DA4D0868-0E79-DD87-09E0-09D06864B3A2}"/>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6" name="TextBox 5">
              <a:extLst>
                <a:ext uri="{FF2B5EF4-FFF2-40B4-BE49-F238E27FC236}">
                  <a16:creationId xmlns:a16="http://schemas.microsoft.com/office/drawing/2014/main" id="{2A83AC9A-A41C-B93D-27E2-0450FA320117}"/>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7" name="Group 3">
            <a:extLst>
              <a:ext uri="{FF2B5EF4-FFF2-40B4-BE49-F238E27FC236}">
                <a16:creationId xmlns:a16="http://schemas.microsoft.com/office/drawing/2014/main" id="{77037411-6175-3FBC-1632-D2FB116E4418}"/>
              </a:ext>
            </a:extLst>
          </p:cNvPr>
          <p:cNvGrpSpPr/>
          <p:nvPr/>
        </p:nvGrpSpPr>
        <p:grpSpPr>
          <a:xfrm>
            <a:off x="4897718" y="2916007"/>
            <a:ext cx="609863" cy="785753"/>
            <a:chOff x="0" y="0"/>
            <a:chExt cx="240933" cy="310421"/>
          </a:xfrm>
        </p:grpSpPr>
        <p:sp>
          <p:nvSpPr>
            <p:cNvPr id="28" name="Freeform 4">
              <a:extLst>
                <a:ext uri="{FF2B5EF4-FFF2-40B4-BE49-F238E27FC236}">
                  <a16:creationId xmlns:a16="http://schemas.microsoft.com/office/drawing/2014/main" id="{448430D8-7515-75E4-CC27-B108D6C6FE10}"/>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9" name="TextBox 5">
              <a:extLst>
                <a:ext uri="{FF2B5EF4-FFF2-40B4-BE49-F238E27FC236}">
                  <a16:creationId xmlns:a16="http://schemas.microsoft.com/office/drawing/2014/main" id="{B64AF53D-85D4-73A2-9234-324D648891BD}"/>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0" name="Group 3">
            <a:extLst>
              <a:ext uri="{FF2B5EF4-FFF2-40B4-BE49-F238E27FC236}">
                <a16:creationId xmlns:a16="http://schemas.microsoft.com/office/drawing/2014/main" id="{D0275C6A-86D4-459E-A219-CA2AC396E416}"/>
              </a:ext>
            </a:extLst>
          </p:cNvPr>
          <p:cNvGrpSpPr/>
          <p:nvPr/>
        </p:nvGrpSpPr>
        <p:grpSpPr>
          <a:xfrm>
            <a:off x="4173681" y="2916007"/>
            <a:ext cx="609863" cy="785753"/>
            <a:chOff x="0" y="0"/>
            <a:chExt cx="240933" cy="310421"/>
          </a:xfrm>
        </p:grpSpPr>
        <p:sp>
          <p:nvSpPr>
            <p:cNvPr id="31" name="Freeform 4">
              <a:extLst>
                <a:ext uri="{FF2B5EF4-FFF2-40B4-BE49-F238E27FC236}">
                  <a16:creationId xmlns:a16="http://schemas.microsoft.com/office/drawing/2014/main" id="{A079264B-FB72-AA74-8FBB-8A8FA2E76FAD}"/>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2" name="TextBox 5">
              <a:extLst>
                <a:ext uri="{FF2B5EF4-FFF2-40B4-BE49-F238E27FC236}">
                  <a16:creationId xmlns:a16="http://schemas.microsoft.com/office/drawing/2014/main" id="{405B3159-60D3-14D1-D83D-0FCC6C0CD835}"/>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3" name="Group 3">
            <a:extLst>
              <a:ext uri="{FF2B5EF4-FFF2-40B4-BE49-F238E27FC236}">
                <a16:creationId xmlns:a16="http://schemas.microsoft.com/office/drawing/2014/main" id="{A2E2A433-5063-94C2-EA41-9744CF689DA0}"/>
              </a:ext>
            </a:extLst>
          </p:cNvPr>
          <p:cNvGrpSpPr/>
          <p:nvPr/>
        </p:nvGrpSpPr>
        <p:grpSpPr>
          <a:xfrm>
            <a:off x="3449644" y="2916007"/>
            <a:ext cx="609863" cy="785753"/>
            <a:chOff x="0" y="0"/>
            <a:chExt cx="240933" cy="310421"/>
          </a:xfrm>
        </p:grpSpPr>
        <p:sp>
          <p:nvSpPr>
            <p:cNvPr id="34" name="Freeform 4">
              <a:extLst>
                <a:ext uri="{FF2B5EF4-FFF2-40B4-BE49-F238E27FC236}">
                  <a16:creationId xmlns:a16="http://schemas.microsoft.com/office/drawing/2014/main" id="{F5989ACF-1488-C327-4AD4-6D737FDD36B7}"/>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5" name="TextBox 5">
              <a:extLst>
                <a:ext uri="{FF2B5EF4-FFF2-40B4-BE49-F238E27FC236}">
                  <a16:creationId xmlns:a16="http://schemas.microsoft.com/office/drawing/2014/main" id="{CA59F353-46A4-BF09-7053-4FBDC765C31D}"/>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6" name="Group 3">
            <a:extLst>
              <a:ext uri="{FF2B5EF4-FFF2-40B4-BE49-F238E27FC236}">
                <a16:creationId xmlns:a16="http://schemas.microsoft.com/office/drawing/2014/main" id="{9BC44FD3-4F21-ECB7-DCC3-5AC6D292F808}"/>
              </a:ext>
            </a:extLst>
          </p:cNvPr>
          <p:cNvGrpSpPr/>
          <p:nvPr/>
        </p:nvGrpSpPr>
        <p:grpSpPr>
          <a:xfrm>
            <a:off x="6345793" y="2916007"/>
            <a:ext cx="609863" cy="785753"/>
            <a:chOff x="0" y="0"/>
            <a:chExt cx="240933" cy="310421"/>
          </a:xfrm>
        </p:grpSpPr>
        <p:sp>
          <p:nvSpPr>
            <p:cNvPr id="37" name="Freeform 4">
              <a:extLst>
                <a:ext uri="{FF2B5EF4-FFF2-40B4-BE49-F238E27FC236}">
                  <a16:creationId xmlns:a16="http://schemas.microsoft.com/office/drawing/2014/main" id="{E95AFC69-FCAA-045C-35F0-CC26CE53106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8" name="TextBox 5">
              <a:extLst>
                <a:ext uri="{FF2B5EF4-FFF2-40B4-BE49-F238E27FC236}">
                  <a16:creationId xmlns:a16="http://schemas.microsoft.com/office/drawing/2014/main" id="{6B1C2192-4435-1F9F-5F6E-FAA79C84C469}"/>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sp>
        <p:nvSpPr>
          <p:cNvPr id="9" name="TextBox 8">
            <a:extLst>
              <a:ext uri="{FF2B5EF4-FFF2-40B4-BE49-F238E27FC236}">
                <a16:creationId xmlns:a16="http://schemas.microsoft.com/office/drawing/2014/main" id="{EFC1DD8A-E74A-3F54-C88D-9E26221722A1}"/>
              </a:ext>
            </a:extLst>
          </p:cNvPr>
          <p:cNvSpPr txBox="1"/>
          <p:nvPr/>
        </p:nvSpPr>
        <p:spPr>
          <a:xfrm>
            <a:off x="7917534" y="2169850"/>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Y</a:t>
            </a:r>
          </a:p>
        </p:txBody>
      </p:sp>
      <p:sp>
        <p:nvSpPr>
          <p:cNvPr id="10" name="TextBox 9">
            <a:extLst>
              <a:ext uri="{FF2B5EF4-FFF2-40B4-BE49-F238E27FC236}">
                <a16:creationId xmlns:a16="http://schemas.microsoft.com/office/drawing/2014/main" id="{05C11FEC-E304-7E3E-655F-6B0B09551659}"/>
              </a:ext>
            </a:extLst>
          </p:cNvPr>
          <p:cNvSpPr txBox="1"/>
          <p:nvPr/>
        </p:nvSpPr>
        <p:spPr>
          <a:xfrm>
            <a:off x="4266236" y="2169850"/>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N</a:t>
            </a:r>
          </a:p>
        </p:txBody>
      </p:sp>
      <p:sp>
        <p:nvSpPr>
          <p:cNvPr id="11" name="TextBox 10">
            <a:extLst>
              <a:ext uri="{FF2B5EF4-FFF2-40B4-BE49-F238E27FC236}">
                <a16:creationId xmlns:a16="http://schemas.microsoft.com/office/drawing/2014/main" id="{8140943A-49BD-EA53-2287-B1B22A8BDC33}"/>
              </a:ext>
            </a:extLst>
          </p:cNvPr>
          <p:cNvSpPr txBox="1"/>
          <p:nvPr/>
        </p:nvSpPr>
        <p:spPr>
          <a:xfrm>
            <a:off x="6469970" y="3069185"/>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D</a:t>
            </a:r>
          </a:p>
        </p:txBody>
      </p:sp>
      <p:sp>
        <p:nvSpPr>
          <p:cNvPr id="39" name="TextBox 38">
            <a:extLst>
              <a:ext uri="{FF2B5EF4-FFF2-40B4-BE49-F238E27FC236}">
                <a16:creationId xmlns:a16="http://schemas.microsoft.com/office/drawing/2014/main" id="{56A2B3B3-BDF6-3E4A-D55E-51DC79EDB0B0}"/>
              </a:ext>
            </a:extLst>
          </p:cNvPr>
          <p:cNvSpPr txBox="1"/>
          <p:nvPr/>
        </p:nvSpPr>
        <p:spPr>
          <a:xfrm>
            <a:off x="3537433"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C</a:t>
            </a:r>
          </a:p>
        </p:txBody>
      </p:sp>
      <p:sp>
        <p:nvSpPr>
          <p:cNvPr id="40" name="TextBox 39">
            <a:extLst>
              <a:ext uri="{FF2B5EF4-FFF2-40B4-BE49-F238E27FC236}">
                <a16:creationId xmlns:a16="http://schemas.microsoft.com/office/drawing/2014/main" id="{72540AF8-B0BC-46BB-221A-D7423EC8CF33}"/>
              </a:ext>
            </a:extLst>
          </p:cNvPr>
          <p:cNvSpPr txBox="1"/>
          <p:nvPr/>
        </p:nvSpPr>
        <p:spPr>
          <a:xfrm>
            <a:off x="4303373"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H</a:t>
            </a:r>
          </a:p>
        </p:txBody>
      </p:sp>
      <p:sp>
        <p:nvSpPr>
          <p:cNvPr id="41" name="TextBox 40">
            <a:extLst>
              <a:ext uri="{FF2B5EF4-FFF2-40B4-BE49-F238E27FC236}">
                <a16:creationId xmlns:a16="http://schemas.microsoft.com/office/drawing/2014/main" id="{C06078B0-A47B-D50F-B5CA-46C611012155}"/>
              </a:ext>
            </a:extLst>
          </p:cNvPr>
          <p:cNvSpPr txBox="1"/>
          <p:nvPr/>
        </p:nvSpPr>
        <p:spPr>
          <a:xfrm>
            <a:off x="3537433" y="2143269"/>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A</a:t>
            </a:r>
          </a:p>
        </p:txBody>
      </p:sp>
      <p:sp>
        <p:nvSpPr>
          <p:cNvPr id="42" name="TextBox 41">
            <a:extLst>
              <a:ext uri="{FF2B5EF4-FFF2-40B4-BE49-F238E27FC236}">
                <a16:creationId xmlns:a16="http://schemas.microsoft.com/office/drawing/2014/main" id="{1E5063D2-D0B3-C54A-F77F-B0CB9CBC2F56}"/>
              </a:ext>
            </a:extLst>
          </p:cNvPr>
          <p:cNvSpPr txBox="1"/>
          <p:nvPr/>
        </p:nvSpPr>
        <p:spPr>
          <a:xfrm>
            <a:off x="5017407"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I</a:t>
            </a:r>
          </a:p>
        </p:txBody>
      </p:sp>
      <p:sp>
        <p:nvSpPr>
          <p:cNvPr id="43" name="TextBox 42">
            <a:extLst>
              <a:ext uri="{FF2B5EF4-FFF2-40B4-BE49-F238E27FC236}">
                <a16:creationId xmlns:a16="http://schemas.microsoft.com/office/drawing/2014/main" id="{67993C79-D423-1D5F-D322-E4CBA4A712F0}"/>
              </a:ext>
            </a:extLst>
          </p:cNvPr>
          <p:cNvSpPr txBox="1"/>
          <p:nvPr/>
        </p:nvSpPr>
        <p:spPr>
          <a:xfrm>
            <a:off x="5769900"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L</a:t>
            </a:r>
          </a:p>
        </p:txBody>
      </p:sp>
      <p:sp>
        <p:nvSpPr>
          <p:cNvPr id="44" name="TextBox 43">
            <a:extLst>
              <a:ext uri="{FF2B5EF4-FFF2-40B4-BE49-F238E27FC236}">
                <a16:creationId xmlns:a16="http://schemas.microsoft.com/office/drawing/2014/main" id="{3189CBEE-4962-0F2F-3EF6-F8A3FE7A75C8}"/>
              </a:ext>
            </a:extLst>
          </p:cNvPr>
          <p:cNvSpPr txBox="1"/>
          <p:nvPr/>
        </p:nvSpPr>
        <p:spPr>
          <a:xfrm>
            <a:off x="1619693" y="5582088"/>
            <a:ext cx="8952614" cy="707886"/>
          </a:xfrm>
          <a:prstGeom prst="rect">
            <a:avLst/>
          </a:prstGeom>
          <a:noFill/>
        </p:spPr>
        <p:txBody>
          <a:bodyPr wrap="square" rtlCol="0">
            <a:spAutoFit/>
          </a:bodyPr>
          <a:lstStyle/>
          <a:p>
            <a:pPr algn="ctr"/>
            <a:r>
              <a:rPr lang="en-US" sz="4000" b="1" dirty="0">
                <a:solidFill>
                  <a:schemeClr val="bg1"/>
                </a:solidFill>
                <a:latin typeface="Aptos Black" panose="020B0004020202020204" pitchFamily="34" charset="0"/>
              </a:rPr>
              <a:t>PERSON</a:t>
            </a:r>
          </a:p>
        </p:txBody>
      </p:sp>
      <p:cxnSp>
        <p:nvCxnSpPr>
          <p:cNvPr id="45" name="Straight Connector 44">
            <a:extLst>
              <a:ext uri="{FF2B5EF4-FFF2-40B4-BE49-F238E27FC236}">
                <a16:creationId xmlns:a16="http://schemas.microsoft.com/office/drawing/2014/main" id="{35484A47-1053-A167-3A1F-A9A7F73C1B1A}"/>
              </a:ext>
            </a:extLst>
          </p:cNvPr>
          <p:cNvCxnSpPr>
            <a:cxnSpLocks/>
          </p:cNvCxnSpPr>
          <p:nvPr/>
        </p:nvCxnSpPr>
        <p:spPr>
          <a:xfrm>
            <a:off x="3946773" y="5582088"/>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655BA83-4008-F5CD-ED9C-D38B4F8D7370}"/>
              </a:ext>
            </a:extLst>
          </p:cNvPr>
          <p:cNvCxnSpPr>
            <a:cxnSpLocks/>
          </p:cNvCxnSpPr>
          <p:nvPr/>
        </p:nvCxnSpPr>
        <p:spPr>
          <a:xfrm>
            <a:off x="3946773" y="6261615"/>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sp>
        <p:nvSpPr>
          <p:cNvPr id="47" name="Freeform 19">
            <a:extLst>
              <a:ext uri="{FF2B5EF4-FFF2-40B4-BE49-F238E27FC236}">
                <a16:creationId xmlns:a16="http://schemas.microsoft.com/office/drawing/2014/main" id="{2D06529F-F3B0-8074-05CB-F27D19681090}"/>
              </a:ext>
            </a:extLst>
          </p:cNvPr>
          <p:cNvSpPr/>
          <p:nvPr/>
        </p:nvSpPr>
        <p:spPr>
          <a:xfrm rot="9952933" flipH="1" flipV="1">
            <a:off x="1291071" y="1865956"/>
            <a:ext cx="2217319" cy="2442447"/>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72D0D54A-7AD2-C00C-9D94-5B75D9184765}"/>
              </a:ext>
            </a:extLst>
          </p:cNvPr>
          <p:cNvSpPr txBox="1"/>
          <p:nvPr/>
        </p:nvSpPr>
        <p:spPr>
          <a:xfrm>
            <a:off x="419461" y="4785968"/>
            <a:ext cx="2669463" cy="1150058"/>
          </a:xfrm>
          <a:prstGeom prst="rect">
            <a:avLst/>
          </a:prstGeom>
          <a:noFill/>
        </p:spPr>
        <p:txBody>
          <a:bodyPr wrap="square" rtlCol="0">
            <a:spAutoFit/>
          </a:bodyPr>
          <a:lstStyle/>
          <a:p>
            <a:pPr>
              <a:lnSpc>
                <a:spcPct val="85000"/>
              </a:lnSpc>
            </a:pPr>
            <a:r>
              <a:rPr lang="en-US" sz="4000" b="1" dirty="0">
                <a:solidFill>
                  <a:schemeClr val="bg1"/>
                </a:solidFill>
                <a:latin typeface="Aptos Black" panose="020B0004020202020204" pitchFamily="34" charset="0"/>
              </a:rPr>
              <a:t>Probably </a:t>
            </a:r>
            <a:r>
              <a:rPr lang="en-US" sz="4000" b="1" dirty="0">
                <a:solidFill>
                  <a:srgbClr val="29EF97"/>
                </a:solidFill>
                <a:latin typeface="Aptos Black" panose="020B0004020202020204" pitchFamily="34" charset="0"/>
              </a:rPr>
              <a:t>an Article</a:t>
            </a:r>
          </a:p>
        </p:txBody>
      </p:sp>
      <p:sp>
        <p:nvSpPr>
          <p:cNvPr id="51" name="Freeform 19">
            <a:extLst>
              <a:ext uri="{FF2B5EF4-FFF2-40B4-BE49-F238E27FC236}">
                <a16:creationId xmlns:a16="http://schemas.microsoft.com/office/drawing/2014/main" id="{0A6DFFB6-7836-0F2E-3A62-7FB012F01020}"/>
              </a:ext>
            </a:extLst>
          </p:cNvPr>
          <p:cNvSpPr/>
          <p:nvPr/>
        </p:nvSpPr>
        <p:spPr>
          <a:xfrm rot="10022187" flipV="1">
            <a:off x="8684949" y="1362223"/>
            <a:ext cx="2480594" cy="1686455"/>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2" name="TextBox 51">
            <a:extLst>
              <a:ext uri="{FF2B5EF4-FFF2-40B4-BE49-F238E27FC236}">
                <a16:creationId xmlns:a16="http://schemas.microsoft.com/office/drawing/2014/main" id="{A92AC1F3-308A-66E4-F60C-E4A5404DBAD1}"/>
              </a:ext>
            </a:extLst>
          </p:cNvPr>
          <p:cNvSpPr txBox="1"/>
          <p:nvPr/>
        </p:nvSpPr>
        <p:spPr>
          <a:xfrm>
            <a:off x="9846805" y="2794449"/>
            <a:ext cx="2833739" cy="1673279"/>
          </a:xfrm>
          <a:prstGeom prst="rect">
            <a:avLst/>
          </a:prstGeom>
          <a:noFill/>
          <a:effectLst>
            <a:glow rad="101600">
              <a:schemeClr val="accent1">
                <a:satMod val="175000"/>
                <a:alpha val="40000"/>
              </a:schemeClr>
            </a:glow>
          </a:effectLst>
        </p:spPr>
        <p:txBody>
          <a:bodyPr wrap="square" rtlCol="0">
            <a:spAutoFit/>
          </a:bodyPr>
          <a:lstStyle/>
          <a:p>
            <a:pPr>
              <a:lnSpc>
                <a:spcPct val="85000"/>
              </a:lnSpc>
            </a:pPr>
            <a:r>
              <a:rPr lang="en-US" sz="4000" b="1" dirty="0">
                <a:solidFill>
                  <a:schemeClr val="bg1"/>
                </a:solidFill>
                <a:effectLst>
                  <a:glow rad="101600">
                    <a:schemeClr val="tx1">
                      <a:lumMod val="75000"/>
                      <a:lumOff val="25000"/>
                      <a:alpha val="40000"/>
                    </a:schemeClr>
                  </a:glow>
                </a:effectLst>
                <a:latin typeface="Aptos Black" panose="020B0004020202020204" pitchFamily="34" charset="0"/>
              </a:rPr>
              <a:t>Probably </a:t>
            </a:r>
            <a:r>
              <a:rPr lang="en-US" sz="4000" b="1" dirty="0">
                <a:solidFill>
                  <a:srgbClr val="29EF97"/>
                </a:solidFill>
                <a:effectLst>
                  <a:glow rad="101600">
                    <a:schemeClr val="tx1">
                      <a:lumMod val="75000"/>
                      <a:lumOff val="25000"/>
                      <a:alpha val="40000"/>
                    </a:schemeClr>
                  </a:glow>
                </a:effectLst>
                <a:latin typeface="Aptos Black" panose="020B0004020202020204" pitchFamily="34" charset="0"/>
              </a:rPr>
              <a:t>modifies Noun</a:t>
            </a:r>
          </a:p>
        </p:txBody>
      </p:sp>
      <p:sp>
        <p:nvSpPr>
          <p:cNvPr id="53" name="Freeform 19">
            <a:extLst>
              <a:ext uri="{FF2B5EF4-FFF2-40B4-BE49-F238E27FC236}">
                <a16:creationId xmlns:a16="http://schemas.microsoft.com/office/drawing/2014/main" id="{297F6A55-5142-6F13-95F5-6CA5945991BB}"/>
              </a:ext>
            </a:extLst>
          </p:cNvPr>
          <p:cNvSpPr/>
          <p:nvPr/>
        </p:nvSpPr>
        <p:spPr>
          <a:xfrm rot="11890347" flipV="1">
            <a:off x="6990139" y="2854785"/>
            <a:ext cx="2217319" cy="2442447"/>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2AB5BE30-3C3B-CCA4-4014-E3078022653B}"/>
              </a:ext>
            </a:extLst>
          </p:cNvPr>
          <p:cNvSpPr txBox="1"/>
          <p:nvPr/>
        </p:nvSpPr>
        <p:spPr>
          <a:xfrm>
            <a:off x="8563997" y="5582087"/>
            <a:ext cx="2669463" cy="1150058"/>
          </a:xfrm>
          <a:prstGeom prst="rect">
            <a:avLst/>
          </a:prstGeom>
          <a:noFill/>
        </p:spPr>
        <p:txBody>
          <a:bodyPr wrap="square" rtlCol="0">
            <a:spAutoFit/>
          </a:bodyPr>
          <a:lstStyle/>
          <a:p>
            <a:pPr>
              <a:lnSpc>
                <a:spcPct val="85000"/>
              </a:lnSpc>
            </a:pPr>
            <a:r>
              <a:rPr lang="en-US" sz="4000" b="1" dirty="0">
                <a:solidFill>
                  <a:schemeClr val="bg1"/>
                </a:solidFill>
                <a:latin typeface="Aptos Black" panose="020B0004020202020204" pitchFamily="34" charset="0"/>
              </a:rPr>
              <a:t>Probably </a:t>
            </a:r>
            <a:r>
              <a:rPr lang="en-US" sz="4000" b="1" dirty="0">
                <a:solidFill>
                  <a:srgbClr val="29EF97"/>
                </a:solidFill>
                <a:latin typeface="Aptos Black" panose="020B0004020202020204" pitchFamily="34" charset="0"/>
              </a:rPr>
              <a:t>a NOUN</a:t>
            </a:r>
          </a:p>
        </p:txBody>
      </p:sp>
    </p:spTree>
    <p:extLst>
      <p:ext uri="{BB962C8B-B14F-4D97-AF65-F5344CB8AC3E}">
        <p14:creationId xmlns:p14="http://schemas.microsoft.com/office/powerpoint/2010/main" val="322056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 presetClass="exit"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53"/>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54"/>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childTnLst>
                                </p:cTn>
                              </p:par>
                            </p:childTnLst>
                          </p:cTn>
                        </p:par>
                        <p:par>
                          <p:cTn id="32" fill="hold">
                            <p:stCondLst>
                              <p:cond delay="8000"/>
                            </p:stCondLst>
                            <p:childTnLst>
                              <p:par>
                                <p:cTn id="33" presetID="10"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2000"/>
                                        <p:tgtEl>
                                          <p:spTgt spid="40"/>
                                        </p:tgtEl>
                                      </p:cBhvr>
                                    </p:animEffect>
                                  </p:childTnLst>
                                </p:cTn>
                              </p:par>
                            </p:childTnLst>
                          </p:cTn>
                        </p:par>
                        <p:par>
                          <p:cTn id="36" fill="hold">
                            <p:stCondLst>
                              <p:cond delay="100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2000"/>
                                        <p:tgtEl>
                                          <p:spTgt spid="41"/>
                                        </p:tgtEl>
                                      </p:cBhvr>
                                    </p:animEffect>
                                  </p:childTnLst>
                                </p:cTn>
                              </p:par>
                            </p:childTnLst>
                          </p:cTn>
                        </p:par>
                        <p:par>
                          <p:cTn id="40" fill="hold">
                            <p:stCondLst>
                              <p:cond delay="120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000"/>
                                        <p:tgtEl>
                                          <p:spTgt spid="42"/>
                                        </p:tgtEl>
                                      </p:cBhvr>
                                    </p:animEffect>
                                  </p:childTnLst>
                                </p:cTn>
                              </p:par>
                            </p:childTnLst>
                          </p:cTn>
                        </p:par>
                        <p:par>
                          <p:cTn id="44" fill="hold">
                            <p:stCondLst>
                              <p:cond delay="14000"/>
                            </p:stCondLst>
                            <p:childTnLst>
                              <p:par>
                                <p:cTn id="45" presetID="10"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9" grpId="0"/>
      <p:bldP spid="40" grpId="0"/>
      <p:bldP spid="41" grpId="0"/>
      <p:bldP spid="42" grpId="0"/>
      <p:bldP spid="43" grpId="0"/>
      <p:bldP spid="47" grpId="0" animBg="1"/>
      <p:bldP spid="48" grpId="0"/>
      <p:bldP spid="51" grpId="0" animBg="1"/>
      <p:bldP spid="52" grpId="0"/>
      <p:bldP spid="53" grpId="0" animBg="1"/>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00" y="603250"/>
            <a:ext cx="442680" cy="0"/>
          </a:xfrm>
          <a:prstGeom prst="line">
            <a:avLst/>
          </a:prstGeom>
          <a:ln w="76200" cap="flat">
            <a:solidFill>
              <a:srgbClr val="29EF97"/>
            </a:solidFill>
            <a:prstDash val="solid"/>
            <a:headEnd type="none" w="sm" len="sm"/>
            <a:tailEnd type="none" w="sm" len="sm"/>
          </a:ln>
        </p:spPr>
        <p:txBody>
          <a:bodyPr/>
          <a:lstStyle/>
          <a:p>
            <a:endParaRPr lang="en-US" sz="1200"/>
          </a:p>
        </p:txBody>
      </p:sp>
      <p:grpSp>
        <p:nvGrpSpPr>
          <p:cNvPr id="3" name="Group 3"/>
          <p:cNvGrpSpPr/>
          <p:nvPr/>
        </p:nvGrpSpPr>
        <p:grpSpPr>
          <a:xfrm>
            <a:off x="685801" y="1323721"/>
            <a:ext cx="3120343" cy="5534279"/>
            <a:chOff x="0" y="0"/>
            <a:chExt cx="1232728" cy="2186382"/>
          </a:xfrm>
        </p:grpSpPr>
        <p:sp>
          <p:nvSpPr>
            <p:cNvPr id="4" name="Freeform 4"/>
            <p:cNvSpPr/>
            <p:nvPr/>
          </p:nvSpPr>
          <p:spPr>
            <a:xfrm>
              <a:off x="0" y="0"/>
              <a:ext cx="1232728" cy="2186382"/>
            </a:xfrm>
            <a:custGeom>
              <a:avLst/>
              <a:gdLst/>
              <a:ahLst/>
              <a:cxnLst/>
              <a:rect l="l" t="t" r="r" b="b"/>
              <a:pathLst>
                <a:path w="1232728" h="2186382">
                  <a:moveTo>
                    <a:pt x="0" y="0"/>
                  </a:moveTo>
                  <a:lnTo>
                    <a:pt x="1232728" y="0"/>
                  </a:lnTo>
                  <a:lnTo>
                    <a:pt x="1232728" y="2186382"/>
                  </a:lnTo>
                  <a:lnTo>
                    <a:pt x="0" y="2186382"/>
                  </a:lnTo>
                  <a:close/>
                </a:path>
              </a:pathLst>
            </a:custGeom>
            <a:solidFill>
              <a:srgbClr val="011D58"/>
            </a:solidFill>
          </p:spPr>
          <p:txBody>
            <a:bodyPr/>
            <a:lstStyle/>
            <a:p>
              <a:endParaRPr lang="en-US" sz="1200"/>
            </a:p>
          </p:txBody>
        </p:sp>
        <p:sp>
          <p:nvSpPr>
            <p:cNvPr id="5" name="TextBox 5"/>
            <p:cNvSpPr txBox="1"/>
            <p:nvPr/>
          </p:nvSpPr>
          <p:spPr>
            <a:xfrm>
              <a:off x="0" y="-9525"/>
              <a:ext cx="1232728" cy="2195907"/>
            </a:xfrm>
            <a:prstGeom prst="rect">
              <a:avLst/>
            </a:prstGeom>
          </p:spPr>
          <p:txBody>
            <a:bodyPr lIns="33867" tIns="33867" rIns="33867" bIns="33867" rtlCol="0" anchor="ctr"/>
            <a:lstStyle/>
            <a:p>
              <a:pPr algn="ctr">
                <a:lnSpc>
                  <a:spcPts val="1919"/>
                </a:lnSpc>
              </a:pPr>
              <a:endParaRPr sz="1200"/>
            </a:p>
          </p:txBody>
        </p:sp>
      </p:grpSp>
      <p:grpSp>
        <p:nvGrpSpPr>
          <p:cNvPr id="7" name="Group 7"/>
          <p:cNvGrpSpPr/>
          <p:nvPr/>
        </p:nvGrpSpPr>
        <p:grpSpPr>
          <a:xfrm>
            <a:off x="870874" y="1582318"/>
            <a:ext cx="2750197" cy="2750197"/>
            <a:chOff x="0" y="0"/>
            <a:chExt cx="812800" cy="812800"/>
          </a:xfrm>
        </p:grpSpPr>
        <p:sp>
          <p:nvSpPr>
            <p:cNvPr id="8" name="Freeform 8"/>
            <p:cNvSpPr/>
            <p:nvPr/>
          </p:nvSpPr>
          <p:spPr>
            <a:xfrm>
              <a:off x="0" y="0"/>
              <a:ext cx="812800" cy="812800"/>
            </a:xfrm>
            <a:custGeom>
              <a:avLst/>
              <a:gdLst/>
              <a:ahLst/>
              <a:cxnLst/>
              <a:rect l="l" t="t" r="r" b="b"/>
              <a:pathLst>
                <a:path w="812800" h="812800">
                  <a:moveTo>
                    <a:pt x="63981" y="0"/>
                  </a:moveTo>
                  <a:lnTo>
                    <a:pt x="748818" y="0"/>
                  </a:lnTo>
                  <a:cubicBezTo>
                    <a:pt x="765787" y="0"/>
                    <a:pt x="782061" y="6741"/>
                    <a:pt x="794060" y="18740"/>
                  </a:cubicBezTo>
                  <a:cubicBezTo>
                    <a:pt x="806059" y="30739"/>
                    <a:pt x="812800" y="47013"/>
                    <a:pt x="812800" y="63981"/>
                  </a:cubicBezTo>
                  <a:lnTo>
                    <a:pt x="812800" y="748818"/>
                  </a:lnTo>
                  <a:cubicBezTo>
                    <a:pt x="812800" y="765787"/>
                    <a:pt x="806059" y="782061"/>
                    <a:pt x="794060" y="794060"/>
                  </a:cubicBezTo>
                  <a:cubicBezTo>
                    <a:pt x="782061" y="806059"/>
                    <a:pt x="765787" y="812800"/>
                    <a:pt x="748818" y="812800"/>
                  </a:cubicBezTo>
                  <a:lnTo>
                    <a:pt x="63981" y="812800"/>
                  </a:lnTo>
                  <a:cubicBezTo>
                    <a:pt x="47013" y="812800"/>
                    <a:pt x="30739" y="806059"/>
                    <a:pt x="18740" y="794060"/>
                  </a:cubicBezTo>
                  <a:cubicBezTo>
                    <a:pt x="6741" y="782061"/>
                    <a:pt x="0" y="765787"/>
                    <a:pt x="0" y="748818"/>
                  </a:cubicBezTo>
                  <a:lnTo>
                    <a:pt x="0" y="63981"/>
                  </a:lnTo>
                  <a:cubicBezTo>
                    <a:pt x="0" y="47013"/>
                    <a:pt x="6741" y="30739"/>
                    <a:pt x="18740" y="18740"/>
                  </a:cubicBezTo>
                  <a:cubicBezTo>
                    <a:pt x="30739" y="6741"/>
                    <a:pt x="47013" y="0"/>
                    <a:pt x="63981" y="0"/>
                  </a:cubicBezTo>
                  <a:close/>
                </a:path>
              </a:pathLst>
            </a:custGeom>
            <a:blipFill>
              <a:blip r:embed="rId3"/>
              <a:stretch>
                <a:fillRect/>
              </a:stretch>
            </a:blipFill>
          </p:spPr>
          <p:txBody>
            <a:bodyPr/>
            <a:lstStyle/>
            <a:p>
              <a:endParaRPr lang="en-US" sz="1200"/>
            </a:p>
          </p:txBody>
        </p:sp>
      </p:grpSp>
      <p:grpSp>
        <p:nvGrpSpPr>
          <p:cNvPr id="9" name="Group 9"/>
          <p:cNvGrpSpPr/>
          <p:nvPr/>
        </p:nvGrpSpPr>
        <p:grpSpPr>
          <a:xfrm>
            <a:off x="870874" y="1582318"/>
            <a:ext cx="2750197" cy="2750197"/>
            <a:chOff x="0" y="0"/>
            <a:chExt cx="732986" cy="732986"/>
          </a:xfrm>
        </p:grpSpPr>
        <p:sp>
          <p:nvSpPr>
            <p:cNvPr id="10" name="Freeform 10"/>
            <p:cNvSpPr/>
            <p:nvPr/>
          </p:nvSpPr>
          <p:spPr>
            <a:xfrm>
              <a:off x="0" y="0"/>
              <a:ext cx="732986" cy="732986"/>
            </a:xfrm>
            <a:custGeom>
              <a:avLst/>
              <a:gdLst/>
              <a:ahLst/>
              <a:cxnLst/>
              <a:rect l="l" t="t" r="r" b="b"/>
              <a:pathLst>
                <a:path w="732986" h="732986">
                  <a:moveTo>
                    <a:pt x="61200" y="0"/>
                  </a:moveTo>
                  <a:lnTo>
                    <a:pt x="671787" y="0"/>
                  </a:lnTo>
                  <a:cubicBezTo>
                    <a:pt x="705586" y="0"/>
                    <a:pt x="732986" y="27400"/>
                    <a:pt x="732986" y="61200"/>
                  </a:cubicBezTo>
                  <a:lnTo>
                    <a:pt x="732986" y="671787"/>
                  </a:lnTo>
                  <a:cubicBezTo>
                    <a:pt x="732986" y="705586"/>
                    <a:pt x="705586" y="732986"/>
                    <a:pt x="671787" y="732986"/>
                  </a:cubicBezTo>
                  <a:lnTo>
                    <a:pt x="61200" y="732986"/>
                  </a:lnTo>
                  <a:cubicBezTo>
                    <a:pt x="44969" y="732986"/>
                    <a:pt x="29402" y="726538"/>
                    <a:pt x="17925" y="715061"/>
                  </a:cubicBezTo>
                  <a:cubicBezTo>
                    <a:pt x="6448" y="703584"/>
                    <a:pt x="0" y="688018"/>
                    <a:pt x="0" y="671787"/>
                  </a:cubicBezTo>
                  <a:lnTo>
                    <a:pt x="0" y="61200"/>
                  </a:lnTo>
                  <a:cubicBezTo>
                    <a:pt x="0" y="27400"/>
                    <a:pt x="27400" y="0"/>
                    <a:pt x="61200" y="0"/>
                  </a:cubicBezTo>
                  <a:close/>
                </a:path>
              </a:pathLst>
            </a:custGeom>
            <a:solidFill>
              <a:srgbClr val="000000">
                <a:alpha val="0"/>
              </a:srgbClr>
            </a:solidFill>
            <a:ln w="38100" cap="rnd">
              <a:solidFill>
                <a:srgbClr val="29EF97"/>
              </a:solidFill>
              <a:prstDash val="solid"/>
              <a:round/>
            </a:ln>
          </p:spPr>
          <p:txBody>
            <a:bodyPr/>
            <a:lstStyle/>
            <a:p>
              <a:endParaRPr lang="en-US" sz="1200"/>
            </a:p>
          </p:txBody>
        </p:sp>
        <p:sp>
          <p:nvSpPr>
            <p:cNvPr id="11" name="TextBox 11"/>
            <p:cNvSpPr txBox="1"/>
            <p:nvPr/>
          </p:nvSpPr>
          <p:spPr>
            <a:xfrm>
              <a:off x="0" y="-9525"/>
              <a:ext cx="732986" cy="742511"/>
            </a:xfrm>
            <a:prstGeom prst="rect">
              <a:avLst/>
            </a:prstGeom>
          </p:spPr>
          <p:txBody>
            <a:bodyPr lIns="33867" tIns="33867" rIns="33867" bIns="33867" rtlCol="0" anchor="ctr"/>
            <a:lstStyle/>
            <a:p>
              <a:pPr algn="ctr">
                <a:lnSpc>
                  <a:spcPts val="1920"/>
                </a:lnSpc>
              </a:pPr>
              <a:endParaRPr sz="1200"/>
            </a:p>
          </p:txBody>
        </p:sp>
      </p:grpSp>
      <p:grpSp>
        <p:nvGrpSpPr>
          <p:cNvPr id="12" name="Group 12"/>
          <p:cNvGrpSpPr/>
          <p:nvPr/>
        </p:nvGrpSpPr>
        <p:grpSpPr>
          <a:xfrm>
            <a:off x="8869447" y="3882772"/>
            <a:ext cx="2738688" cy="143562"/>
            <a:chOff x="0" y="0"/>
            <a:chExt cx="1081951" cy="56716"/>
          </a:xfrm>
        </p:grpSpPr>
        <p:sp>
          <p:nvSpPr>
            <p:cNvPr id="13" name="Freeform 13"/>
            <p:cNvSpPr/>
            <p:nvPr/>
          </p:nvSpPr>
          <p:spPr>
            <a:xfrm>
              <a:off x="0" y="0"/>
              <a:ext cx="1081951" cy="56716"/>
            </a:xfrm>
            <a:custGeom>
              <a:avLst/>
              <a:gdLst/>
              <a:ahLst/>
              <a:cxnLst/>
              <a:rect l="l" t="t" r="r" b="b"/>
              <a:pathLst>
                <a:path w="1081951" h="56716">
                  <a:moveTo>
                    <a:pt x="0" y="0"/>
                  </a:moveTo>
                  <a:lnTo>
                    <a:pt x="1081951" y="0"/>
                  </a:lnTo>
                  <a:lnTo>
                    <a:pt x="1081951" y="56716"/>
                  </a:lnTo>
                  <a:lnTo>
                    <a:pt x="0" y="56716"/>
                  </a:lnTo>
                  <a:close/>
                </a:path>
              </a:pathLst>
            </a:custGeom>
            <a:solidFill>
              <a:srgbClr val="29EF97"/>
            </a:solidFill>
          </p:spPr>
          <p:txBody>
            <a:bodyPr/>
            <a:lstStyle/>
            <a:p>
              <a:endParaRPr lang="en-US" sz="1200"/>
            </a:p>
          </p:txBody>
        </p:sp>
        <p:sp>
          <p:nvSpPr>
            <p:cNvPr id="14" name="TextBox 14"/>
            <p:cNvSpPr txBox="1"/>
            <p:nvPr/>
          </p:nvSpPr>
          <p:spPr>
            <a:xfrm>
              <a:off x="0" y="-9525"/>
              <a:ext cx="1081951" cy="66241"/>
            </a:xfrm>
            <a:prstGeom prst="rect">
              <a:avLst/>
            </a:prstGeom>
          </p:spPr>
          <p:txBody>
            <a:bodyPr lIns="33867" tIns="33867" rIns="33867" bIns="33867" rtlCol="0" anchor="ctr"/>
            <a:lstStyle/>
            <a:p>
              <a:pPr algn="ctr">
                <a:lnSpc>
                  <a:spcPts val="1919"/>
                </a:lnSpc>
              </a:pPr>
              <a:endParaRPr sz="1200"/>
            </a:p>
          </p:txBody>
        </p:sp>
      </p:grpSp>
      <p:sp>
        <p:nvSpPr>
          <p:cNvPr id="15" name="TextBox 15"/>
          <p:cNvSpPr txBox="1"/>
          <p:nvPr/>
        </p:nvSpPr>
        <p:spPr>
          <a:xfrm>
            <a:off x="685800" y="804672"/>
            <a:ext cx="8887968" cy="377924"/>
          </a:xfrm>
          <a:prstGeom prst="rect">
            <a:avLst/>
          </a:prstGeom>
        </p:spPr>
        <p:txBody>
          <a:bodyPr wrap="square" lIns="0" tIns="0" rIns="0" bIns="0" rtlCol="0" anchor="t">
            <a:spAutoFit/>
          </a:bodyPr>
          <a:lstStyle/>
          <a:p>
            <a:pPr>
              <a:lnSpc>
                <a:spcPts val="2640"/>
              </a:lnSpc>
            </a:pPr>
            <a:r>
              <a:rPr lang="en-US" sz="3600" b="1" dirty="0">
                <a:latin typeface="+mj-lt"/>
                <a:ea typeface="+mj-ea"/>
                <a:cs typeface="+mj-cs"/>
                <a:sym typeface="Poppins Bold"/>
              </a:rPr>
              <a:t>Cheryl Wilson Griffin, VP of Advisory</a:t>
            </a:r>
          </a:p>
        </p:txBody>
      </p:sp>
      <p:sp>
        <p:nvSpPr>
          <p:cNvPr id="16" name="TextBox 16"/>
          <p:cNvSpPr txBox="1"/>
          <p:nvPr/>
        </p:nvSpPr>
        <p:spPr>
          <a:xfrm>
            <a:off x="870874" y="4554365"/>
            <a:ext cx="2750197" cy="1074012"/>
          </a:xfrm>
          <a:prstGeom prst="rect">
            <a:avLst/>
          </a:prstGeom>
        </p:spPr>
        <p:txBody>
          <a:bodyPr lIns="0" tIns="0" rIns="0" bIns="0" rtlCol="0" anchor="t">
            <a:spAutoFit/>
          </a:bodyPr>
          <a:lstStyle/>
          <a:p>
            <a:pPr>
              <a:lnSpc>
                <a:spcPts val="1679"/>
              </a:lnSpc>
            </a:pPr>
            <a:r>
              <a:rPr lang="en-US" sz="1199" b="1" dirty="0">
                <a:solidFill>
                  <a:srgbClr val="FFFFFF"/>
                </a:solidFill>
                <a:latin typeface="Roboto Bold"/>
                <a:ea typeface="Roboto Bold"/>
                <a:cs typeface="Roboto Bold"/>
                <a:sym typeface="Roboto Bold"/>
              </a:rPr>
              <a:t>OVERVIEW</a:t>
            </a:r>
          </a:p>
          <a:p>
            <a:pPr>
              <a:lnSpc>
                <a:spcPts val="1679"/>
              </a:lnSpc>
            </a:pPr>
            <a:r>
              <a:rPr lang="en-US" sz="1199" dirty="0">
                <a:solidFill>
                  <a:srgbClr val="FFFFFF"/>
                </a:solidFill>
                <a:latin typeface="Roboto"/>
                <a:ea typeface="Roboto"/>
                <a:cs typeface="Roboto"/>
                <a:sym typeface="Roboto"/>
              </a:rPr>
              <a:t>Cheryl Wilson Griffin is an experienced legal tech strategist with over 20 years of developing products and services that enable the business and practice of law.</a:t>
            </a:r>
          </a:p>
        </p:txBody>
      </p:sp>
      <p:sp>
        <p:nvSpPr>
          <p:cNvPr id="17" name="TextBox 17"/>
          <p:cNvSpPr txBox="1"/>
          <p:nvPr/>
        </p:nvSpPr>
        <p:spPr>
          <a:xfrm>
            <a:off x="8869447" y="3793501"/>
            <a:ext cx="2738688" cy="225511"/>
          </a:xfrm>
          <a:prstGeom prst="rect">
            <a:avLst/>
          </a:prstGeom>
        </p:spPr>
        <p:txBody>
          <a:bodyPr wrap="square" lIns="0" tIns="0" rIns="0" bIns="0" rtlCol="0" anchor="t">
            <a:spAutoFit/>
          </a:bodyPr>
          <a:lstStyle/>
          <a:p>
            <a:pPr>
              <a:lnSpc>
                <a:spcPts val="1866"/>
              </a:lnSpc>
            </a:pPr>
            <a:r>
              <a:rPr lang="en-US" sz="1333" b="1">
                <a:solidFill>
                  <a:srgbClr val="000000"/>
                </a:solidFill>
                <a:latin typeface="Roboto Bold"/>
                <a:ea typeface="Roboto Bold"/>
                <a:cs typeface="Roboto Bold"/>
                <a:sym typeface="Roboto Bold"/>
              </a:rPr>
              <a:t>EDUCATION and CERTIFICATIONS</a:t>
            </a:r>
          </a:p>
        </p:txBody>
      </p:sp>
      <p:sp>
        <p:nvSpPr>
          <p:cNvPr id="18" name="TextBox 18"/>
          <p:cNvSpPr txBox="1"/>
          <p:nvPr/>
        </p:nvSpPr>
        <p:spPr>
          <a:xfrm>
            <a:off x="8869447" y="4029361"/>
            <a:ext cx="2738688" cy="2471831"/>
          </a:xfrm>
          <a:prstGeom prst="rect">
            <a:avLst/>
          </a:prstGeom>
        </p:spPr>
        <p:txBody>
          <a:bodyPr wrap="square" lIns="0" tIns="0" rIns="0" bIns="0" rtlCol="0" anchor="t">
            <a:spAutoFit/>
          </a:bodyPr>
          <a:lstStyle/>
          <a:p>
            <a:pPr marL="259093" lvl="1" indent="-129546">
              <a:lnSpc>
                <a:spcPts val="1680"/>
              </a:lnSpc>
              <a:buFont typeface="Arial"/>
              <a:buChar char="•"/>
            </a:pPr>
            <a:r>
              <a:rPr lang="en-US" sz="1200">
                <a:solidFill>
                  <a:srgbClr val="000000"/>
                </a:solidFill>
                <a:latin typeface="Roboto"/>
                <a:ea typeface="Roboto"/>
                <a:cs typeface="Roboto"/>
                <a:sym typeface="Roboto"/>
              </a:rPr>
              <a:t>MBA from Purdue University with specialization in the </a:t>
            </a:r>
            <a:r>
              <a:rPr lang="en-US" sz="1200" i="1">
                <a:solidFill>
                  <a:srgbClr val="000000"/>
                </a:solidFill>
                <a:latin typeface="Roboto Italics"/>
                <a:ea typeface="Roboto Italics"/>
                <a:cs typeface="Roboto Italics"/>
                <a:sym typeface="Roboto Italics"/>
              </a:rPr>
              <a:t>Management of Information Systems</a:t>
            </a:r>
            <a:r>
              <a:rPr lang="en-US" sz="1200">
                <a:solidFill>
                  <a:srgbClr val="000000"/>
                </a:solidFill>
                <a:latin typeface="Roboto"/>
                <a:ea typeface="Roboto"/>
                <a:cs typeface="Roboto"/>
                <a:sym typeface="Roboto"/>
              </a:rPr>
              <a:t>.</a:t>
            </a:r>
          </a:p>
          <a:p>
            <a:pPr>
              <a:lnSpc>
                <a:spcPts val="840"/>
              </a:lnSpc>
            </a:pPr>
            <a:endParaRPr lang="en-US" sz="1200">
              <a:solidFill>
                <a:srgbClr val="000000"/>
              </a:solidFill>
              <a:latin typeface="Roboto"/>
              <a:ea typeface="Roboto"/>
              <a:cs typeface="Roboto"/>
              <a:sym typeface="Roboto"/>
            </a:endParaRPr>
          </a:p>
          <a:p>
            <a:pPr marL="259093" lvl="1" indent="-129546">
              <a:lnSpc>
                <a:spcPts val="1680"/>
              </a:lnSpc>
              <a:buFont typeface="Arial"/>
              <a:buChar char="•"/>
            </a:pPr>
            <a:r>
              <a:rPr lang="en-US" sz="1200">
                <a:solidFill>
                  <a:srgbClr val="000000"/>
                </a:solidFill>
                <a:latin typeface="Roboto"/>
                <a:ea typeface="Roboto"/>
                <a:cs typeface="Roboto"/>
                <a:sym typeface="Roboto"/>
              </a:rPr>
              <a:t>Professional Certificate in </a:t>
            </a:r>
            <a:r>
              <a:rPr lang="en-US" sz="1200" i="1">
                <a:solidFill>
                  <a:srgbClr val="000000"/>
                </a:solidFill>
                <a:latin typeface="Roboto Italics"/>
                <a:ea typeface="Roboto Italics"/>
                <a:cs typeface="Roboto Italics"/>
                <a:sym typeface="Roboto Italics"/>
              </a:rPr>
              <a:t>Venture Capital Financing</a:t>
            </a:r>
            <a:r>
              <a:rPr lang="en-US" sz="1200">
                <a:solidFill>
                  <a:srgbClr val="000000"/>
                </a:solidFill>
                <a:latin typeface="Roboto"/>
                <a:ea typeface="Roboto"/>
                <a:cs typeface="Roboto"/>
                <a:sym typeface="Roboto"/>
              </a:rPr>
              <a:t> from National Venture Capital Association.</a:t>
            </a:r>
          </a:p>
          <a:p>
            <a:pPr>
              <a:lnSpc>
                <a:spcPts val="840"/>
              </a:lnSpc>
            </a:pPr>
            <a:endParaRPr lang="en-US" sz="1200">
              <a:solidFill>
                <a:srgbClr val="000000"/>
              </a:solidFill>
              <a:latin typeface="Roboto"/>
              <a:ea typeface="Roboto"/>
              <a:cs typeface="Roboto"/>
              <a:sym typeface="Roboto"/>
            </a:endParaRPr>
          </a:p>
          <a:p>
            <a:pPr marL="259093" lvl="1" indent="-129546">
              <a:lnSpc>
                <a:spcPts val="1680"/>
              </a:lnSpc>
              <a:buFont typeface="Arial"/>
              <a:buChar char="•"/>
            </a:pPr>
            <a:r>
              <a:rPr lang="en-US" sz="1200">
                <a:solidFill>
                  <a:srgbClr val="000000"/>
                </a:solidFill>
                <a:latin typeface="Roboto"/>
                <a:ea typeface="Roboto"/>
                <a:cs typeface="Roboto"/>
                <a:sym typeface="Roboto"/>
              </a:rPr>
              <a:t>Certified Information Privacy Professional for Europe (CIPP/E).</a:t>
            </a:r>
          </a:p>
          <a:p>
            <a:pPr>
              <a:lnSpc>
                <a:spcPts val="840"/>
              </a:lnSpc>
            </a:pPr>
            <a:endParaRPr lang="en-US" sz="1200">
              <a:solidFill>
                <a:srgbClr val="000000"/>
              </a:solidFill>
              <a:latin typeface="Roboto"/>
              <a:ea typeface="Roboto"/>
              <a:cs typeface="Roboto"/>
              <a:sym typeface="Roboto"/>
            </a:endParaRPr>
          </a:p>
          <a:p>
            <a:pPr marL="259093" lvl="1" indent="-129546">
              <a:lnSpc>
                <a:spcPts val="1680"/>
              </a:lnSpc>
              <a:buFont typeface="Arial"/>
              <a:buChar char="•"/>
            </a:pPr>
            <a:r>
              <a:rPr lang="en-US" sz="1200">
                <a:solidFill>
                  <a:srgbClr val="000000"/>
                </a:solidFill>
                <a:latin typeface="Roboto"/>
                <a:ea typeface="Roboto"/>
                <a:cs typeface="Roboto"/>
                <a:sym typeface="Roboto"/>
              </a:rPr>
              <a:t>Certified Project Management Professional (PMP).</a:t>
            </a:r>
          </a:p>
        </p:txBody>
      </p:sp>
      <p:grpSp>
        <p:nvGrpSpPr>
          <p:cNvPr id="19" name="Group 19"/>
          <p:cNvGrpSpPr/>
          <p:nvPr/>
        </p:nvGrpSpPr>
        <p:grpSpPr>
          <a:xfrm>
            <a:off x="8869447" y="1381243"/>
            <a:ext cx="2738688" cy="143562"/>
            <a:chOff x="0" y="0"/>
            <a:chExt cx="1081951" cy="56716"/>
          </a:xfrm>
        </p:grpSpPr>
        <p:sp>
          <p:nvSpPr>
            <p:cNvPr id="20" name="Freeform 20"/>
            <p:cNvSpPr/>
            <p:nvPr/>
          </p:nvSpPr>
          <p:spPr>
            <a:xfrm>
              <a:off x="0" y="0"/>
              <a:ext cx="1081951" cy="56716"/>
            </a:xfrm>
            <a:custGeom>
              <a:avLst/>
              <a:gdLst/>
              <a:ahLst/>
              <a:cxnLst/>
              <a:rect l="l" t="t" r="r" b="b"/>
              <a:pathLst>
                <a:path w="1081951" h="56716">
                  <a:moveTo>
                    <a:pt x="0" y="0"/>
                  </a:moveTo>
                  <a:lnTo>
                    <a:pt x="1081951" y="0"/>
                  </a:lnTo>
                  <a:lnTo>
                    <a:pt x="1081951" y="56716"/>
                  </a:lnTo>
                  <a:lnTo>
                    <a:pt x="0" y="56716"/>
                  </a:lnTo>
                  <a:close/>
                </a:path>
              </a:pathLst>
            </a:custGeom>
            <a:solidFill>
              <a:srgbClr val="29EF97"/>
            </a:solidFill>
          </p:spPr>
          <p:txBody>
            <a:bodyPr/>
            <a:lstStyle/>
            <a:p>
              <a:endParaRPr lang="en-US" sz="1200"/>
            </a:p>
          </p:txBody>
        </p:sp>
        <p:sp>
          <p:nvSpPr>
            <p:cNvPr id="21" name="TextBox 21"/>
            <p:cNvSpPr txBox="1"/>
            <p:nvPr/>
          </p:nvSpPr>
          <p:spPr>
            <a:xfrm>
              <a:off x="0" y="-9525"/>
              <a:ext cx="1081951" cy="66241"/>
            </a:xfrm>
            <a:prstGeom prst="rect">
              <a:avLst/>
            </a:prstGeom>
          </p:spPr>
          <p:txBody>
            <a:bodyPr lIns="33867" tIns="33867" rIns="33867" bIns="33867" rtlCol="0" anchor="ctr"/>
            <a:lstStyle/>
            <a:p>
              <a:pPr algn="ctr">
                <a:lnSpc>
                  <a:spcPts val="1919"/>
                </a:lnSpc>
              </a:pPr>
              <a:endParaRPr sz="1200"/>
            </a:p>
          </p:txBody>
        </p:sp>
      </p:grpSp>
      <p:sp>
        <p:nvSpPr>
          <p:cNvPr id="22" name="TextBox 22"/>
          <p:cNvSpPr txBox="1"/>
          <p:nvPr/>
        </p:nvSpPr>
        <p:spPr>
          <a:xfrm>
            <a:off x="8869447" y="1291972"/>
            <a:ext cx="2217696" cy="225511"/>
          </a:xfrm>
          <a:prstGeom prst="rect">
            <a:avLst/>
          </a:prstGeom>
        </p:spPr>
        <p:txBody>
          <a:bodyPr wrap="square" lIns="0" tIns="0" rIns="0" bIns="0" rtlCol="0" anchor="t">
            <a:spAutoFit/>
          </a:bodyPr>
          <a:lstStyle/>
          <a:p>
            <a:pPr>
              <a:lnSpc>
                <a:spcPts val="1866"/>
              </a:lnSpc>
            </a:pPr>
            <a:r>
              <a:rPr lang="en-US" sz="1333" b="1">
                <a:solidFill>
                  <a:srgbClr val="000000"/>
                </a:solidFill>
                <a:latin typeface="Roboto Bold"/>
                <a:ea typeface="Roboto Bold"/>
                <a:cs typeface="Roboto Bold"/>
                <a:sym typeface="Roboto Bold"/>
              </a:rPr>
              <a:t>RECENT SPEAKING TOPICS</a:t>
            </a:r>
          </a:p>
        </p:txBody>
      </p:sp>
      <p:sp>
        <p:nvSpPr>
          <p:cNvPr id="23" name="TextBox 23"/>
          <p:cNvSpPr txBox="1"/>
          <p:nvPr/>
        </p:nvSpPr>
        <p:spPr>
          <a:xfrm>
            <a:off x="8869447" y="1527832"/>
            <a:ext cx="2738688" cy="2151230"/>
          </a:xfrm>
          <a:prstGeom prst="rect">
            <a:avLst/>
          </a:prstGeom>
        </p:spPr>
        <p:txBody>
          <a:bodyPr wrap="square" lIns="0" tIns="0" rIns="0" bIns="0" rtlCol="0" anchor="t">
            <a:spAutoFit/>
          </a:bodyPr>
          <a:lstStyle/>
          <a:p>
            <a:pPr marL="259093" lvl="1" indent="-129546">
              <a:lnSpc>
                <a:spcPts val="1680"/>
              </a:lnSpc>
              <a:buFont typeface="Arial"/>
              <a:buChar char="•"/>
            </a:pPr>
            <a:r>
              <a:rPr lang="en-US" sz="1200" i="1" dirty="0">
                <a:solidFill>
                  <a:srgbClr val="000000"/>
                </a:solidFill>
                <a:latin typeface="Roboto Italics"/>
                <a:ea typeface="Roboto Italics"/>
                <a:cs typeface="Roboto Italics"/>
                <a:sym typeface="Roboto Italics"/>
              </a:rPr>
              <a:t>Data Governance, Regulations and Ethics in an AI-Driven World</a:t>
            </a:r>
            <a:r>
              <a:rPr lang="en-US" sz="1200" dirty="0">
                <a:solidFill>
                  <a:srgbClr val="000000"/>
                </a:solidFill>
                <a:latin typeface="Roboto"/>
                <a:ea typeface="Roboto"/>
                <a:cs typeface="Roboto"/>
                <a:sym typeface="Roboto"/>
              </a:rPr>
              <a:t>, ILTACON 2024.</a:t>
            </a:r>
          </a:p>
          <a:p>
            <a:pPr>
              <a:lnSpc>
                <a:spcPts val="840"/>
              </a:lnSpc>
            </a:pPr>
            <a:endParaRPr lang="en-US" sz="1200" dirty="0">
              <a:solidFill>
                <a:srgbClr val="000000"/>
              </a:solidFill>
              <a:latin typeface="Roboto"/>
              <a:ea typeface="Roboto"/>
              <a:cs typeface="Roboto"/>
              <a:sym typeface="Roboto"/>
            </a:endParaRPr>
          </a:p>
          <a:p>
            <a:pPr marL="259093" lvl="1" indent="-129546">
              <a:lnSpc>
                <a:spcPts val="1680"/>
              </a:lnSpc>
              <a:buFont typeface="Arial"/>
              <a:buChar char="•"/>
            </a:pPr>
            <a:r>
              <a:rPr lang="en-US" sz="1200" i="1" dirty="0">
                <a:solidFill>
                  <a:srgbClr val="000000"/>
                </a:solidFill>
                <a:latin typeface="Roboto Italics"/>
                <a:ea typeface="Roboto Italics"/>
                <a:cs typeface="Roboto Italics"/>
                <a:sym typeface="Roboto Italics"/>
              </a:rPr>
              <a:t>Innovation and Entrepreneurship in Legal</a:t>
            </a:r>
            <a:r>
              <a:rPr lang="en-US" sz="1200" dirty="0">
                <a:solidFill>
                  <a:srgbClr val="000000"/>
                </a:solidFill>
                <a:latin typeface="Roboto"/>
                <a:ea typeface="Roboto"/>
                <a:cs typeface="Roboto"/>
                <a:sym typeface="Roboto"/>
              </a:rPr>
              <a:t>, Georgia State Law School.</a:t>
            </a:r>
          </a:p>
          <a:p>
            <a:pPr>
              <a:lnSpc>
                <a:spcPts val="840"/>
              </a:lnSpc>
            </a:pPr>
            <a:endParaRPr lang="en-US" sz="1200" dirty="0">
              <a:solidFill>
                <a:srgbClr val="000000"/>
              </a:solidFill>
              <a:latin typeface="Roboto"/>
              <a:ea typeface="Roboto"/>
              <a:cs typeface="Roboto"/>
              <a:sym typeface="Roboto"/>
            </a:endParaRPr>
          </a:p>
          <a:p>
            <a:pPr marL="259093" lvl="1" indent="-129546">
              <a:lnSpc>
                <a:spcPts val="1680"/>
              </a:lnSpc>
              <a:buFont typeface="Arial"/>
              <a:buChar char="•"/>
            </a:pPr>
            <a:r>
              <a:rPr lang="en-US" sz="1200" i="1" dirty="0">
                <a:solidFill>
                  <a:srgbClr val="000000"/>
                </a:solidFill>
                <a:latin typeface="Roboto Italics"/>
                <a:ea typeface="Roboto Italics"/>
                <a:cs typeface="Roboto Italics"/>
                <a:sym typeface="Roboto Italics"/>
              </a:rPr>
              <a:t>Best Practices for Working with Large Language Models</a:t>
            </a:r>
            <a:r>
              <a:rPr lang="en-US" sz="1200" dirty="0">
                <a:solidFill>
                  <a:srgbClr val="000000"/>
                </a:solidFill>
                <a:latin typeface="Roboto"/>
                <a:ea typeface="Roboto"/>
                <a:cs typeface="Roboto"/>
                <a:sym typeface="Roboto"/>
              </a:rPr>
              <a:t>, LTH and EY GenAI and Data Enablement Conference.</a:t>
            </a:r>
          </a:p>
        </p:txBody>
      </p:sp>
      <p:sp>
        <p:nvSpPr>
          <p:cNvPr id="24" name="TextBox 24"/>
          <p:cNvSpPr txBox="1"/>
          <p:nvPr/>
        </p:nvSpPr>
        <p:spPr>
          <a:xfrm>
            <a:off x="4112609" y="1349493"/>
            <a:ext cx="4366985" cy="2905732"/>
          </a:xfrm>
          <a:prstGeom prst="rect">
            <a:avLst/>
          </a:prstGeom>
        </p:spPr>
        <p:txBody>
          <a:bodyPr lIns="0" tIns="0" rIns="0" bIns="0" rtlCol="0" anchor="t">
            <a:spAutoFit/>
          </a:bodyPr>
          <a:lstStyle/>
          <a:p>
            <a:pPr>
              <a:lnSpc>
                <a:spcPts val="1866"/>
              </a:lnSpc>
            </a:pPr>
            <a:r>
              <a:rPr lang="en-US" sz="1333" dirty="0">
                <a:solidFill>
                  <a:srgbClr val="000000"/>
                </a:solidFill>
                <a:latin typeface="Roboto"/>
                <a:ea typeface="Roboto"/>
                <a:cs typeface="Roboto"/>
                <a:sym typeface="Roboto"/>
              </a:rPr>
              <a:t>Cheryl is a pioneer of legal technology, spending about a dozen years launching some of the earliest legal technology teams at firms like Kirkland, Mayer Brown, and King &amp; Spalding. Along the way, she also helped launch two legal tech startups, Opus 2 and </a:t>
            </a:r>
            <a:r>
              <a:rPr lang="en-US" sz="1333" dirty="0" err="1">
                <a:solidFill>
                  <a:srgbClr val="000000"/>
                </a:solidFill>
                <a:latin typeface="Roboto"/>
                <a:ea typeface="Roboto"/>
                <a:cs typeface="Roboto"/>
                <a:sym typeface="Roboto"/>
              </a:rPr>
              <a:t>Lupl</a:t>
            </a:r>
            <a:r>
              <a:rPr lang="en-US" sz="1333" dirty="0">
                <a:solidFill>
                  <a:srgbClr val="000000"/>
                </a:solidFill>
                <a:latin typeface="Roboto"/>
                <a:ea typeface="Roboto"/>
                <a:cs typeface="Roboto"/>
                <a:sym typeface="Roboto"/>
              </a:rPr>
              <a:t>, built and exited a successful consulting practice including work as a strategic advisor for VC and PE firms totaling $500M. Today, as VP of Vendor Advisory at Legal Tech Hub, she leverages her unique 360-degree perspective to advise law firms, investors, and legal tech companies on product strategy, go-to-market execution, and operational excellence.</a:t>
            </a:r>
          </a:p>
        </p:txBody>
      </p:sp>
      <p:grpSp>
        <p:nvGrpSpPr>
          <p:cNvPr id="25" name="Group 25"/>
          <p:cNvGrpSpPr/>
          <p:nvPr/>
        </p:nvGrpSpPr>
        <p:grpSpPr>
          <a:xfrm>
            <a:off x="4112609" y="4448338"/>
            <a:ext cx="2738688" cy="143562"/>
            <a:chOff x="0" y="0"/>
            <a:chExt cx="1081951" cy="56716"/>
          </a:xfrm>
        </p:grpSpPr>
        <p:sp>
          <p:nvSpPr>
            <p:cNvPr id="26" name="Freeform 26"/>
            <p:cNvSpPr/>
            <p:nvPr/>
          </p:nvSpPr>
          <p:spPr>
            <a:xfrm>
              <a:off x="0" y="0"/>
              <a:ext cx="1081951" cy="56716"/>
            </a:xfrm>
            <a:custGeom>
              <a:avLst/>
              <a:gdLst/>
              <a:ahLst/>
              <a:cxnLst/>
              <a:rect l="l" t="t" r="r" b="b"/>
              <a:pathLst>
                <a:path w="1081951" h="56716">
                  <a:moveTo>
                    <a:pt x="0" y="0"/>
                  </a:moveTo>
                  <a:lnTo>
                    <a:pt x="1081951" y="0"/>
                  </a:lnTo>
                  <a:lnTo>
                    <a:pt x="1081951" y="56716"/>
                  </a:lnTo>
                  <a:lnTo>
                    <a:pt x="0" y="56716"/>
                  </a:lnTo>
                  <a:close/>
                </a:path>
              </a:pathLst>
            </a:custGeom>
            <a:solidFill>
              <a:srgbClr val="29EF97"/>
            </a:solidFill>
          </p:spPr>
          <p:txBody>
            <a:bodyPr/>
            <a:lstStyle/>
            <a:p>
              <a:endParaRPr lang="en-US" sz="1200"/>
            </a:p>
          </p:txBody>
        </p:sp>
        <p:sp>
          <p:nvSpPr>
            <p:cNvPr id="27" name="TextBox 27"/>
            <p:cNvSpPr txBox="1"/>
            <p:nvPr/>
          </p:nvSpPr>
          <p:spPr>
            <a:xfrm>
              <a:off x="0" y="-9525"/>
              <a:ext cx="1081951" cy="66241"/>
            </a:xfrm>
            <a:prstGeom prst="rect">
              <a:avLst/>
            </a:prstGeom>
          </p:spPr>
          <p:txBody>
            <a:bodyPr lIns="33867" tIns="33867" rIns="33867" bIns="33867" rtlCol="0" anchor="ctr"/>
            <a:lstStyle/>
            <a:p>
              <a:pPr algn="ctr">
                <a:lnSpc>
                  <a:spcPts val="1919"/>
                </a:lnSpc>
              </a:pPr>
              <a:endParaRPr sz="1200"/>
            </a:p>
          </p:txBody>
        </p:sp>
      </p:grpSp>
      <p:sp>
        <p:nvSpPr>
          <p:cNvPr id="28" name="TextBox 28"/>
          <p:cNvSpPr txBox="1"/>
          <p:nvPr/>
        </p:nvSpPr>
        <p:spPr>
          <a:xfrm>
            <a:off x="4112609" y="4359066"/>
            <a:ext cx="2318411" cy="518283"/>
          </a:xfrm>
          <a:prstGeom prst="rect">
            <a:avLst/>
          </a:prstGeom>
        </p:spPr>
        <p:txBody>
          <a:bodyPr lIns="0" tIns="0" rIns="0" bIns="0" rtlCol="0" anchor="t">
            <a:spAutoFit/>
          </a:bodyPr>
          <a:lstStyle/>
          <a:p>
            <a:pPr>
              <a:lnSpc>
                <a:spcPts val="2053"/>
              </a:lnSpc>
            </a:pPr>
            <a:r>
              <a:rPr lang="en-US" sz="1466" b="1" dirty="0">
                <a:solidFill>
                  <a:srgbClr val="000000"/>
                </a:solidFill>
                <a:latin typeface="Roboto Bold"/>
                <a:ea typeface="Roboto Bold"/>
                <a:cs typeface="Roboto Bold"/>
                <a:sym typeface="Roboto Bold"/>
              </a:rPr>
              <a:t>RELEVANT ENGAGEMENTS</a:t>
            </a:r>
          </a:p>
        </p:txBody>
      </p:sp>
      <p:sp>
        <p:nvSpPr>
          <p:cNvPr id="29" name="TextBox 29"/>
          <p:cNvSpPr txBox="1"/>
          <p:nvPr/>
        </p:nvSpPr>
        <p:spPr>
          <a:xfrm>
            <a:off x="4112609" y="4898338"/>
            <a:ext cx="4366985" cy="1738746"/>
          </a:xfrm>
          <a:prstGeom prst="rect">
            <a:avLst/>
          </a:prstGeom>
        </p:spPr>
        <p:txBody>
          <a:bodyPr lIns="0" tIns="0" rIns="0" bIns="0" rtlCol="0" anchor="t">
            <a:spAutoFit/>
          </a:bodyPr>
          <a:lstStyle/>
          <a:p>
            <a:pPr marL="287880" lvl="1" indent="-143940">
              <a:lnSpc>
                <a:spcPts val="1866"/>
              </a:lnSpc>
              <a:buFont typeface="Arial"/>
              <a:buChar char="•"/>
            </a:pPr>
            <a:r>
              <a:rPr lang="en-US" sz="1333" dirty="0">
                <a:solidFill>
                  <a:srgbClr val="000000"/>
                </a:solidFill>
                <a:latin typeface="Roboto"/>
                <a:ea typeface="Roboto"/>
                <a:cs typeface="Roboto"/>
                <a:sym typeface="Roboto"/>
              </a:rPr>
              <a:t>Advised a 250-lawyer firm to draft its first </a:t>
            </a:r>
            <a:r>
              <a:rPr lang="en-US" sz="1333" b="1" dirty="0">
                <a:solidFill>
                  <a:srgbClr val="000000"/>
                </a:solidFill>
                <a:latin typeface="Roboto"/>
                <a:ea typeface="Roboto"/>
                <a:cs typeface="Roboto"/>
                <a:sym typeface="Roboto"/>
              </a:rPr>
              <a:t>AI standards and policies</a:t>
            </a:r>
            <a:r>
              <a:rPr lang="en-US" sz="1333" dirty="0">
                <a:solidFill>
                  <a:srgbClr val="000000"/>
                </a:solidFill>
                <a:latin typeface="Roboto"/>
                <a:ea typeface="Roboto"/>
                <a:cs typeface="Roboto"/>
                <a:sym typeface="Roboto"/>
              </a:rPr>
              <a:t>, ensuring alignment with regulatory and ethical, and operational requirements.</a:t>
            </a:r>
          </a:p>
          <a:p>
            <a:pPr marL="287880" lvl="1" indent="-143940">
              <a:lnSpc>
                <a:spcPts val="1866"/>
              </a:lnSpc>
              <a:spcBef>
                <a:spcPts val="400"/>
              </a:spcBef>
              <a:buFont typeface="Arial"/>
              <a:buChar char="•"/>
            </a:pPr>
            <a:r>
              <a:rPr lang="en-US" sz="1333" dirty="0">
                <a:solidFill>
                  <a:srgbClr val="000000"/>
                </a:solidFill>
                <a:latin typeface="Roboto"/>
                <a:ea typeface="Roboto"/>
                <a:cs typeface="Roboto"/>
                <a:sym typeface="Roboto"/>
              </a:rPr>
              <a:t>Partnered with a leading AI development team to </a:t>
            </a:r>
            <a:r>
              <a:rPr lang="en-US" sz="1333" b="1" dirty="0">
                <a:solidFill>
                  <a:srgbClr val="000000"/>
                </a:solidFill>
                <a:latin typeface="Roboto"/>
                <a:ea typeface="Roboto"/>
                <a:cs typeface="Roboto"/>
                <a:sym typeface="Roboto"/>
              </a:rPr>
              <a:t>design a bespoke AI-driven analytics platform </a:t>
            </a:r>
            <a:r>
              <a:rPr lang="en-US" sz="1333" dirty="0">
                <a:solidFill>
                  <a:srgbClr val="000000"/>
                </a:solidFill>
                <a:latin typeface="Roboto"/>
                <a:ea typeface="Roboto"/>
                <a:cs typeface="Roboto"/>
                <a:sym typeface="Roboto"/>
              </a:rPr>
              <a:t>assessing likelihood of success on contingency matters based on internal knowledge and strategy.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AFAC6-88EF-EA0C-675C-D0C3766EC55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C8EE60C-A1E7-B6DE-E6F2-9DA2A65E4F72}"/>
              </a:ext>
            </a:extLst>
          </p:cNvPr>
          <p:cNvPicPr>
            <a:picLocks noChangeAspect="1"/>
          </p:cNvPicPr>
          <p:nvPr/>
        </p:nvPicPr>
        <p:blipFill>
          <a:blip r:embed="rId5">
            <a:extLst>
              <a:ext uri="{28A0092B-C50C-407E-A947-70E740481C1C}">
                <a14:useLocalDpi xmlns:a14="http://schemas.microsoft.com/office/drawing/2010/main" val="0"/>
              </a:ext>
            </a:extLst>
          </a:blip>
          <a:srcRect b="8033"/>
          <a:stretch>
            <a:fillRect/>
          </a:stretch>
        </p:blipFill>
        <p:spPr>
          <a:xfrm>
            <a:off x="0" y="0"/>
            <a:ext cx="12192000" cy="7070942"/>
          </a:xfrm>
          <a:prstGeom prst="rect">
            <a:avLst/>
          </a:prstGeom>
        </p:spPr>
      </p:pic>
      <p:sp>
        <p:nvSpPr>
          <p:cNvPr id="7" name="Rectangle 6">
            <a:extLst>
              <a:ext uri="{FF2B5EF4-FFF2-40B4-BE49-F238E27FC236}">
                <a16:creationId xmlns:a16="http://schemas.microsoft.com/office/drawing/2014/main" id="{B936BB2F-DE13-5111-D1CB-B39CE92ED045}"/>
              </a:ext>
            </a:extLst>
          </p:cNvPr>
          <p:cNvSpPr/>
          <p:nvPr/>
        </p:nvSpPr>
        <p:spPr>
          <a:xfrm>
            <a:off x="-1" y="0"/>
            <a:ext cx="12192001" cy="7070942"/>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Ugly">
            <a:hlinkClick r:id="" action="ppaction://media"/>
            <a:extLst>
              <a:ext uri="{FF2B5EF4-FFF2-40B4-BE49-F238E27FC236}">
                <a16:creationId xmlns:a16="http://schemas.microsoft.com/office/drawing/2014/main" id="{F5D5E830-27F1-CB77-428C-A2727DE77B7A}"/>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7711" b="7087"/>
          <a:stretch>
            <a:fillRect/>
          </a:stretch>
        </p:blipFill>
        <p:spPr>
          <a:xfrm>
            <a:off x="145311" y="669851"/>
            <a:ext cx="12046690" cy="5773479"/>
          </a:xfrm>
          <a:prstGeom prst="rect">
            <a:avLst/>
          </a:prstGeom>
        </p:spPr>
      </p:pic>
    </p:spTree>
    <p:extLst>
      <p:ext uri="{BB962C8B-B14F-4D97-AF65-F5344CB8AC3E}">
        <p14:creationId xmlns:p14="http://schemas.microsoft.com/office/powerpoint/2010/main" val="38583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2AF31-12B1-C873-8155-7792B68D586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F5E5706-34E8-21CB-405E-C8D52BB4D332}"/>
              </a:ext>
            </a:extLst>
          </p:cNvPr>
          <p:cNvSpPr/>
          <p:nvPr/>
        </p:nvSpPr>
        <p:spPr>
          <a:xfrm>
            <a:off x="-848810" y="0"/>
            <a:ext cx="13889620" cy="6858000"/>
          </a:xfrm>
          <a:custGeom>
            <a:avLst/>
            <a:gdLst/>
            <a:ahLst/>
            <a:cxnLst/>
            <a:rect l="l" t="t" r="r" b="b"/>
            <a:pathLst>
              <a:path w="20834430" h="10287000">
                <a:moveTo>
                  <a:pt x="0" y="0"/>
                </a:moveTo>
                <a:lnTo>
                  <a:pt x="20834430" y="0"/>
                </a:lnTo>
                <a:lnTo>
                  <a:pt x="20834430" y="10287000"/>
                </a:lnTo>
                <a:lnTo>
                  <a:pt x="0" y="10287000"/>
                </a:lnTo>
                <a:lnTo>
                  <a:pt x="0" y="0"/>
                </a:lnTo>
                <a:close/>
              </a:path>
            </a:pathLst>
          </a:custGeom>
          <a:blipFill>
            <a:blip r:embed="rId3"/>
            <a:stretch>
              <a:fillRect/>
            </a:stretch>
          </a:blipFill>
        </p:spPr>
        <p:txBody>
          <a:bodyPr/>
          <a:lstStyle/>
          <a:p>
            <a:endParaRPr lang="en-US" sz="1200"/>
          </a:p>
        </p:txBody>
      </p:sp>
      <p:grpSp>
        <p:nvGrpSpPr>
          <p:cNvPr id="3" name="Group 3">
            <a:extLst>
              <a:ext uri="{FF2B5EF4-FFF2-40B4-BE49-F238E27FC236}">
                <a16:creationId xmlns:a16="http://schemas.microsoft.com/office/drawing/2014/main" id="{51D54363-895F-DC94-FE43-739173906D49}"/>
              </a:ext>
            </a:extLst>
          </p:cNvPr>
          <p:cNvGrpSpPr/>
          <p:nvPr/>
        </p:nvGrpSpPr>
        <p:grpSpPr>
          <a:xfrm>
            <a:off x="3410184" y="2008696"/>
            <a:ext cx="609863" cy="785753"/>
            <a:chOff x="0" y="0"/>
            <a:chExt cx="240933" cy="310421"/>
          </a:xfrm>
        </p:grpSpPr>
        <p:sp>
          <p:nvSpPr>
            <p:cNvPr id="4" name="Freeform 4">
              <a:extLst>
                <a:ext uri="{FF2B5EF4-FFF2-40B4-BE49-F238E27FC236}">
                  <a16:creationId xmlns:a16="http://schemas.microsoft.com/office/drawing/2014/main" id="{1C56747A-6AA2-F3CE-5314-530486103115}"/>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5" name="TextBox 5">
              <a:extLst>
                <a:ext uri="{FF2B5EF4-FFF2-40B4-BE49-F238E27FC236}">
                  <a16:creationId xmlns:a16="http://schemas.microsoft.com/office/drawing/2014/main" id="{60664246-83E0-DCEB-BA89-9FF510318D34}"/>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6" name="Group 3">
            <a:extLst>
              <a:ext uri="{FF2B5EF4-FFF2-40B4-BE49-F238E27FC236}">
                <a16:creationId xmlns:a16="http://schemas.microsoft.com/office/drawing/2014/main" id="{0B0958A7-5676-409D-1CCE-8234FB1960D9}"/>
              </a:ext>
            </a:extLst>
          </p:cNvPr>
          <p:cNvGrpSpPr/>
          <p:nvPr/>
        </p:nvGrpSpPr>
        <p:grpSpPr>
          <a:xfrm>
            <a:off x="4158007" y="2008696"/>
            <a:ext cx="609863" cy="785753"/>
            <a:chOff x="0" y="0"/>
            <a:chExt cx="240933" cy="310421"/>
          </a:xfrm>
        </p:grpSpPr>
        <p:sp>
          <p:nvSpPr>
            <p:cNvPr id="7" name="Freeform 4">
              <a:extLst>
                <a:ext uri="{FF2B5EF4-FFF2-40B4-BE49-F238E27FC236}">
                  <a16:creationId xmlns:a16="http://schemas.microsoft.com/office/drawing/2014/main" id="{E12F57BD-677A-779F-28BF-13F49EA6595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8" name="TextBox 5">
              <a:extLst>
                <a:ext uri="{FF2B5EF4-FFF2-40B4-BE49-F238E27FC236}">
                  <a16:creationId xmlns:a16="http://schemas.microsoft.com/office/drawing/2014/main" id="{C0BA81D7-5199-E987-1AC1-ABFD480B5C1C}"/>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2" name="Group 3">
            <a:extLst>
              <a:ext uri="{FF2B5EF4-FFF2-40B4-BE49-F238E27FC236}">
                <a16:creationId xmlns:a16="http://schemas.microsoft.com/office/drawing/2014/main" id="{922F279E-7160-59CB-508F-6C7E9C734A72}"/>
              </a:ext>
            </a:extLst>
          </p:cNvPr>
          <p:cNvGrpSpPr/>
          <p:nvPr/>
        </p:nvGrpSpPr>
        <p:grpSpPr>
          <a:xfrm>
            <a:off x="7793868" y="2008696"/>
            <a:ext cx="609863" cy="785753"/>
            <a:chOff x="0" y="0"/>
            <a:chExt cx="240933" cy="310421"/>
          </a:xfrm>
        </p:grpSpPr>
        <p:sp>
          <p:nvSpPr>
            <p:cNvPr id="13" name="Freeform 4">
              <a:extLst>
                <a:ext uri="{FF2B5EF4-FFF2-40B4-BE49-F238E27FC236}">
                  <a16:creationId xmlns:a16="http://schemas.microsoft.com/office/drawing/2014/main" id="{13633713-EDFE-B2EB-738E-4D757166AEE7}"/>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4" name="TextBox 5">
              <a:extLst>
                <a:ext uri="{FF2B5EF4-FFF2-40B4-BE49-F238E27FC236}">
                  <a16:creationId xmlns:a16="http://schemas.microsoft.com/office/drawing/2014/main" id="{4C48C4F4-953E-3C9E-9556-254120EBE3AB}"/>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5" name="Group 3">
            <a:extLst>
              <a:ext uri="{FF2B5EF4-FFF2-40B4-BE49-F238E27FC236}">
                <a16:creationId xmlns:a16="http://schemas.microsoft.com/office/drawing/2014/main" id="{DFE1EEF1-E9C9-15D8-36FE-8B03DA08072E}"/>
              </a:ext>
            </a:extLst>
          </p:cNvPr>
          <p:cNvGrpSpPr/>
          <p:nvPr/>
        </p:nvGrpSpPr>
        <p:grpSpPr>
          <a:xfrm>
            <a:off x="7069830" y="2008696"/>
            <a:ext cx="609863" cy="785753"/>
            <a:chOff x="0" y="0"/>
            <a:chExt cx="240933" cy="310421"/>
          </a:xfrm>
        </p:grpSpPr>
        <p:sp>
          <p:nvSpPr>
            <p:cNvPr id="16" name="Freeform 4">
              <a:extLst>
                <a:ext uri="{FF2B5EF4-FFF2-40B4-BE49-F238E27FC236}">
                  <a16:creationId xmlns:a16="http://schemas.microsoft.com/office/drawing/2014/main" id="{DDA69DE1-BBEB-BFD8-8072-AB7C4F516571}"/>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7" name="TextBox 5">
              <a:extLst>
                <a:ext uri="{FF2B5EF4-FFF2-40B4-BE49-F238E27FC236}">
                  <a16:creationId xmlns:a16="http://schemas.microsoft.com/office/drawing/2014/main" id="{28B68051-D719-D27B-D4FA-F1AC23A06250}"/>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8" name="Group 3">
            <a:extLst>
              <a:ext uri="{FF2B5EF4-FFF2-40B4-BE49-F238E27FC236}">
                <a16:creationId xmlns:a16="http://schemas.microsoft.com/office/drawing/2014/main" id="{D9CD0180-EF8E-0ED6-9D70-4112A2FF9F5C}"/>
              </a:ext>
            </a:extLst>
          </p:cNvPr>
          <p:cNvGrpSpPr/>
          <p:nvPr/>
        </p:nvGrpSpPr>
        <p:grpSpPr>
          <a:xfrm>
            <a:off x="6345793" y="2008696"/>
            <a:ext cx="609863" cy="785753"/>
            <a:chOff x="0" y="0"/>
            <a:chExt cx="240933" cy="310421"/>
          </a:xfrm>
        </p:grpSpPr>
        <p:sp>
          <p:nvSpPr>
            <p:cNvPr id="19" name="Freeform 4">
              <a:extLst>
                <a:ext uri="{FF2B5EF4-FFF2-40B4-BE49-F238E27FC236}">
                  <a16:creationId xmlns:a16="http://schemas.microsoft.com/office/drawing/2014/main" id="{B4EB261D-8610-F05F-825C-57EA1C327E8D}"/>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0" name="TextBox 5">
              <a:extLst>
                <a:ext uri="{FF2B5EF4-FFF2-40B4-BE49-F238E27FC236}">
                  <a16:creationId xmlns:a16="http://schemas.microsoft.com/office/drawing/2014/main" id="{3010C061-27FC-2DD8-B59B-88F22EFF276F}"/>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1" name="Group 3">
            <a:extLst>
              <a:ext uri="{FF2B5EF4-FFF2-40B4-BE49-F238E27FC236}">
                <a16:creationId xmlns:a16="http://schemas.microsoft.com/office/drawing/2014/main" id="{C7682D3B-9D3A-AF7E-56D9-060FA978A232}"/>
              </a:ext>
            </a:extLst>
          </p:cNvPr>
          <p:cNvGrpSpPr/>
          <p:nvPr/>
        </p:nvGrpSpPr>
        <p:grpSpPr>
          <a:xfrm>
            <a:off x="5621756" y="2008696"/>
            <a:ext cx="609863" cy="785753"/>
            <a:chOff x="0" y="0"/>
            <a:chExt cx="240933" cy="310421"/>
          </a:xfrm>
        </p:grpSpPr>
        <p:sp>
          <p:nvSpPr>
            <p:cNvPr id="22" name="Freeform 4">
              <a:extLst>
                <a:ext uri="{FF2B5EF4-FFF2-40B4-BE49-F238E27FC236}">
                  <a16:creationId xmlns:a16="http://schemas.microsoft.com/office/drawing/2014/main" id="{3B722AF2-3B4F-241B-672A-B9F44EF23476}"/>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3" name="TextBox 5">
              <a:extLst>
                <a:ext uri="{FF2B5EF4-FFF2-40B4-BE49-F238E27FC236}">
                  <a16:creationId xmlns:a16="http://schemas.microsoft.com/office/drawing/2014/main" id="{843545DE-5613-7E15-A938-8D65F1560D8D}"/>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4" name="Group 3">
            <a:extLst>
              <a:ext uri="{FF2B5EF4-FFF2-40B4-BE49-F238E27FC236}">
                <a16:creationId xmlns:a16="http://schemas.microsoft.com/office/drawing/2014/main" id="{5DB2356A-68D6-22B4-43C4-946B31D159B4}"/>
              </a:ext>
            </a:extLst>
          </p:cNvPr>
          <p:cNvGrpSpPr/>
          <p:nvPr/>
        </p:nvGrpSpPr>
        <p:grpSpPr>
          <a:xfrm>
            <a:off x="5621756" y="2916007"/>
            <a:ext cx="609863" cy="785753"/>
            <a:chOff x="0" y="0"/>
            <a:chExt cx="240933" cy="310421"/>
          </a:xfrm>
        </p:grpSpPr>
        <p:sp>
          <p:nvSpPr>
            <p:cNvPr id="25" name="Freeform 4">
              <a:extLst>
                <a:ext uri="{FF2B5EF4-FFF2-40B4-BE49-F238E27FC236}">
                  <a16:creationId xmlns:a16="http://schemas.microsoft.com/office/drawing/2014/main" id="{7C31AC32-BFC6-027C-041C-302E16FCD99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6" name="TextBox 5">
              <a:extLst>
                <a:ext uri="{FF2B5EF4-FFF2-40B4-BE49-F238E27FC236}">
                  <a16:creationId xmlns:a16="http://schemas.microsoft.com/office/drawing/2014/main" id="{58896326-9F4B-444E-753C-45FCA1BDCF9B}"/>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7" name="Group 3">
            <a:extLst>
              <a:ext uri="{FF2B5EF4-FFF2-40B4-BE49-F238E27FC236}">
                <a16:creationId xmlns:a16="http://schemas.microsoft.com/office/drawing/2014/main" id="{8DC3A232-BFA1-94E0-0CD0-C3FEAA6BFD35}"/>
              </a:ext>
            </a:extLst>
          </p:cNvPr>
          <p:cNvGrpSpPr/>
          <p:nvPr/>
        </p:nvGrpSpPr>
        <p:grpSpPr>
          <a:xfrm>
            <a:off x="4897718" y="2916007"/>
            <a:ext cx="609863" cy="785753"/>
            <a:chOff x="0" y="0"/>
            <a:chExt cx="240933" cy="310421"/>
          </a:xfrm>
        </p:grpSpPr>
        <p:sp>
          <p:nvSpPr>
            <p:cNvPr id="28" name="Freeform 4">
              <a:extLst>
                <a:ext uri="{FF2B5EF4-FFF2-40B4-BE49-F238E27FC236}">
                  <a16:creationId xmlns:a16="http://schemas.microsoft.com/office/drawing/2014/main" id="{857A9AE5-F46F-F93A-7005-A7A7B760F5F5}"/>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9" name="TextBox 5">
              <a:extLst>
                <a:ext uri="{FF2B5EF4-FFF2-40B4-BE49-F238E27FC236}">
                  <a16:creationId xmlns:a16="http://schemas.microsoft.com/office/drawing/2014/main" id="{7F1749A0-8223-1DAC-92EF-16F89B4B49E5}"/>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0" name="Group 3">
            <a:extLst>
              <a:ext uri="{FF2B5EF4-FFF2-40B4-BE49-F238E27FC236}">
                <a16:creationId xmlns:a16="http://schemas.microsoft.com/office/drawing/2014/main" id="{11EFEDF4-834B-15E3-59C2-524DFA1E9F96}"/>
              </a:ext>
            </a:extLst>
          </p:cNvPr>
          <p:cNvGrpSpPr/>
          <p:nvPr/>
        </p:nvGrpSpPr>
        <p:grpSpPr>
          <a:xfrm>
            <a:off x="4173681" y="2916007"/>
            <a:ext cx="609863" cy="785753"/>
            <a:chOff x="0" y="0"/>
            <a:chExt cx="240933" cy="310421"/>
          </a:xfrm>
        </p:grpSpPr>
        <p:sp>
          <p:nvSpPr>
            <p:cNvPr id="31" name="Freeform 4">
              <a:extLst>
                <a:ext uri="{FF2B5EF4-FFF2-40B4-BE49-F238E27FC236}">
                  <a16:creationId xmlns:a16="http://schemas.microsoft.com/office/drawing/2014/main" id="{08E76780-0F60-41B9-9093-DBE09D2A1BF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2" name="TextBox 5">
              <a:extLst>
                <a:ext uri="{FF2B5EF4-FFF2-40B4-BE49-F238E27FC236}">
                  <a16:creationId xmlns:a16="http://schemas.microsoft.com/office/drawing/2014/main" id="{48628DED-B305-96A6-C019-8AC26815FA57}"/>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3" name="Group 3">
            <a:extLst>
              <a:ext uri="{FF2B5EF4-FFF2-40B4-BE49-F238E27FC236}">
                <a16:creationId xmlns:a16="http://schemas.microsoft.com/office/drawing/2014/main" id="{805A7385-4496-8232-5B62-988AB9995439}"/>
              </a:ext>
            </a:extLst>
          </p:cNvPr>
          <p:cNvGrpSpPr/>
          <p:nvPr/>
        </p:nvGrpSpPr>
        <p:grpSpPr>
          <a:xfrm>
            <a:off x="3449644" y="2916007"/>
            <a:ext cx="609863" cy="785753"/>
            <a:chOff x="0" y="0"/>
            <a:chExt cx="240933" cy="310421"/>
          </a:xfrm>
        </p:grpSpPr>
        <p:sp>
          <p:nvSpPr>
            <p:cNvPr id="34" name="Freeform 4">
              <a:extLst>
                <a:ext uri="{FF2B5EF4-FFF2-40B4-BE49-F238E27FC236}">
                  <a16:creationId xmlns:a16="http://schemas.microsoft.com/office/drawing/2014/main" id="{724C9AE5-33A3-341C-A639-AC4F85494D94}"/>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5" name="TextBox 5">
              <a:extLst>
                <a:ext uri="{FF2B5EF4-FFF2-40B4-BE49-F238E27FC236}">
                  <a16:creationId xmlns:a16="http://schemas.microsoft.com/office/drawing/2014/main" id="{848A8670-6522-E06F-032D-C5F519CFE28A}"/>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6" name="Group 3">
            <a:extLst>
              <a:ext uri="{FF2B5EF4-FFF2-40B4-BE49-F238E27FC236}">
                <a16:creationId xmlns:a16="http://schemas.microsoft.com/office/drawing/2014/main" id="{388A2A02-DE4D-0CD1-BE8F-DC84428B25CC}"/>
              </a:ext>
            </a:extLst>
          </p:cNvPr>
          <p:cNvGrpSpPr/>
          <p:nvPr/>
        </p:nvGrpSpPr>
        <p:grpSpPr>
          <a:xfrm>
            <a:off x="6345793" y="2916007"/>
            <a:ext cx="609863" cy="785753"/>
            <a:chOff x="0" y="0"/>
            <a:chExt cx="240933" cy="310421"/>
          </a:xfrm>
        </p:grpSpPr>
        <p:sp>
          <p:nvSpPr>
            <p:cNvPr id="37" name="Freeform 4">
              <a:extLst>
                <a:ext uri="{FF2B5EF4-FFF2-40B4-BE49-F238E27FC236}">
                  <a16:creationId xmlns:a16="http://schemas.microsoft.com/office/drawing/2014/main" id="{32D46D44-0F36-2224-BE3A-6C5CE4A3CD0B}"/>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8" name="TextBox 5">
              <a:extLst>
                <a:ext uri="{FF2B5EF4-FFF2-40B4-BE49-F238E27FC236}">
                  <a16:creationId xmlns:a16="http://schemas.microsoft.com/office/drawing/2014/main" id="{47410A23-C073-DA84-6ED9-0BE2F9E6A803}"/>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sp>
        <p:nvSpPr>
          <p:cNvPr id="9" name="TextBox 8">
            <a:extLst>
              <a:ext uri="{FF2B5EF4-FFF2-40B4-BE49-F238E27FC236}">
                <a16:creationId xmlns:a16="http://schemas.microsoft.com/office/drawing/2014/main" id="{73FD450A-4640-8EEF-6AC9-DB56EDABF706}"/>
              </a:ext>
            </a:extLst>
          </p:cNvPr>
          <p:cNvSpPr txBox="1"/>
          <p:nvPr/>
        </p:nvSpPr>
        <p:spPr>
          <a:xfrm>
            <a:off x="7917534" y="2169850"/>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Y</a:t>
            </a:r>
          </a:p>
        </p:txBody>
      </p:sp>
      <p:sp>
        <p:nvSpPr>
          <p:cNvPr id="10" name="TextBox 9">
            <a:extLst>
              <a:ext uri="{FF2B5EF4-FFF2-40B4-BE49-F238E27FC236}">
                <a16:creationId xmlns:a16="http://schemas.microsoft.com/office/drawing/2014/main" id="{14D2413F-33A0-9F77-473A-B28DCD4C5722}"/>
              </a:ext>
            </a:extLst>
          </p:cNvPr>
          <p:cNvSpPr txBox="1"/>
          <p:nvPr/>
        </p:nvSpPr>
        <p:spPr>
          <a:xfrm>
            <a:off x="4266236" y="2169850"/>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N</a:t>
            </a:r>
          </a:p>
        </p:txBody>
      </p:sp>
      <p:sp>
        <p:nvSpPr>
          <p:cNvPr id="11" name="TextBox 10">
            <a:extLst>
              <a:ext uri="{FF2B5EF4-FFF2-40B4-BE49-F238E27FC236}">
                <a16:creationId xmlns:a16="http://schemas.microsoft.com/office/drawing/2014/main" id="{5A527D8B-0D9A-C3D6-C6B1-871BECFC50AF}"/>
              </a:ext>
            </a:extLst>
          </p:cNvPr>
          <p:cNvSpPr txBox="1"/>
          <p:nvPr/>
        </p:nvSpPr>
        <p:spPr>
          <a:xfrm>
            <a:off x="6469970" y="3069185"/>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D</a:t>
            </a:r>
          </a:p>
        </p:txBody>
      </p:sp>
      <p:sp>
        <p:nvSpPr>
          <p:cNvPr id="39" name="TextBox 38">
            <a:extLst>
              <a:ext uri="{FF2B5EF4-FFF2-40B4-BE49-F238E27FC236}">
                <a16:creationId xmlns:a16="http://schemas.microsoft.com/office/drawing/2014/main" id="{5A123CEA-CA78-F76A-6BD0-15B38DB28EC5}"/>
              </a:ext>
            </a:extLst>
          </p:cNvPr>
          <p:cNvSpPr txBox="1"/>
          <p:nvPr/>
        </p:nvSpPr>
        <p:spPr>
          <a:xfrm>
            <a:off x="3537433"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C</a:t>
            </a:r>
          </a:p>
        </p:txBody>
      </p:sp>
      <p:sp>
        <p:nvSpPr>
          <p:cNvPr id="40" name="TextBox 39">
            <a:extLst>
              <a:ext uri="{FF2B5EF4-FFF2-40B4-BE49-F238E27FC236}">
                <a16:creationId xmlns:a16="http://schemas.microsoft.com/office/drawing/2014/main" id="{BAD706BF-5679-D59C-A9AD-7E81EB5F7375}"/>
              </a:ext>
            </a:extLst>
          </p:cNvPr>
          <p:cNvSpPr txBox="1"/>
          <p:nvPr/>
        </p:nvSpPr>
        <p:spPr>
          <a:xfrm>
            <a:off x="4303373"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H</a:t>
            </a:r>
          </a:p>
        </p:txBody>
      </p:sp>
      <p:sp>
        <p:nvSpPr>
          <p:cNvPr id="41" name="TextBox 40">
            <a:extLst>
              <a:ext uri="{FF2B5EF4-FFF2-40B4-BE49-F238E27FC236}">
                <a16:creationId xmlns:a16="http://schemas.microsoft.com/office/drawing/2014/main" id="{93D681F2-2981-A0D5-BF7C-4EC7F14BAB1F}"/>
              </a:ext>
            </a:extLst>
          </p:cNvPr>
          <p:cNvSpPr txBox="1"/>
          <p:nvPr/>
        </p:nvSpPr>
        <p:spPr>
          <a:xfrm>
            <a:off x="3537433" y="2143269"/>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A</a:t>
            </a:r>
          </a:p>
        </p:txBody>
      </p:sp>
      <p:sp>
        <p:nvSpPr>
          <p:cNvPr id="42" name="TextBox 41">
            <a:extLst>
              <a:ext uri="{FF2B5EF4-FFF2-40B4-BE49-F238E27FC236}">
                <a16:creationId xmlns:a16="http://schemas.microsoft.com/office/drawing/2014/main" id="{3DAB60C6-DA6E-BC89-97CB-BA193F8BD1BB}"/>
              </a:ext>
            </a:extLst>
          </p:cNvPr>
          <p:cNvSpPr txBox="1"/>
          <p:nvPr/>
        </p:nvSpPr>
        <p:spPr>
          <a:xfrm>
            <a:off x="5017407"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I</a:t>
            </a:r>
          </a:p>
        </p:txBody>
      </p:sp>
      <p:sp>
        <p:nvSpPr>
          <p:cNvPr id="43" name="TextBox 42">
            <a:extLst>
              <a:ext uri="{FF2B5EF4-FFF2-40B4-BE49-F238E27FC236}">
                <a16:creationId xmlns:a16="http://schemas.microsoft.com/office/drawing/2014/main" id="{9D00EAB4-CB06-74BE-D157-2424F8CBDDE1}"/>
              </a:ext>
            </a:extLst>
          </p:cNvPr>
          <p:cNvSpPr txBox="1"/>
          <p:nvPr/>
        </p:nvSpPr>
        <p:spPr>
          <a:xfrm>
            <a:off x="5769900"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L</a:t>
            </a:r>
          </a:p>
        </p:txBody>
      </p:sp>
      <p:sp>
        <p:nvSpPr>
          <p:cNvPr id="44" name="TextBox 43">
            <a:extLst>
              <a:ext uri="{FF2B5EF4-FFF2-40B4-BE49-F238E27FC236}">
                <a16:creationId xmlns:a16="http://schemas.microsoft.com/office/drawing/2014/main" id="{4AAF05D8-78F4-53A3-DAF5-D1CB9BD820DB}"/>
              </a:ext>
            </a:extLst>
          </p:cNvPr>
          <p:cNvSpPr txBox="1"/>
          <p:nvPr/>
        </p:nvSpPr>
        <p:spPr>
          <a:xfrm>
            <a:off x="1619693" y="5582088"/>
            <a:ext cx="8952614" cy="707886"/>
          </a:xfrm>
          <a:prstGeom prst="rect">
            <a:avLst/>
          </a:prstGeom>
          <a:noFill/>
        </p:spPr>
        <p:txBody>
          <a:bodyPr wrap="square" rtlCol="0">
            <a:spAutoFit/>
          </a:bodyPr>
          <a:lstStyle/>
          <a:p>
            <a:pPr algn="ctr"/>
            <a:r>
              <a:rPr lang="en-US" sz="4000" b="1" dirty="0">
                <a:solidFill>
                  <a:schemeClr val="bg1"/>
                </a:solidFill>
                <a:latin typeface="Aptos Black" panose="020B0004020202020204" pitchFamily="34" charset="0"/>
              </a:rPr>
              <a:t>PERSON</a:t>
            </a:r>
          </a:p>
        </p:txBody>
      </p:sp>
      <p:cxnSp>
        <p:nvCxnSpPr>
          <p:cNvPr id="45" name="Straight Connector 44">
            <a:extLst>
              <a:ext uri="{FF2B5EF4-FFF2-40B4-BE49-F238E27FC236}">
                <a16:creationId xmlns:a16="http://schemas.microsoft.com/office/drawing/2014/main" id="{CCE46B22-C956-374A-F20A-B941DABE0E2F}"/>
              </a:ext>
            </a:extLst>
          </p:cNvPr>
          <p:cNvCxnSpPr>
            <a:cxnSpLocks/>
          </p:cNvCxnSpPr>
          <p:nvPr/>
        </p:nvCxnSpPr>
        <p:spPr>
          <a:xfrm>
            <a:off x="3946773" y="5582088"/>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33CC08-FFEC-FAC7-D3AD-9810B4708368}"/>
              </a:ext>
            </a:extLst>
          </p:cNvPr>
          <p:cNvCxnSpPr>
            <a:cxnSpLocks/>
          </p:cNvCxnSpPr>
          <p:nvPr/>
        </p:nvCxnSpPr>
        <p:spPr>
          <a:xfrm>
            <a:off x="3946773" y="6261615"/>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sp>
        <p:nvSpPr>
          <p:cNvPr id="47" name="Freeform 19">
            <a:extLst>
              <a:ext uri="{FF2B5EF4-FFF2-40B4-BE49-F238E27FC236}">
                <a16:creationId xmlns:a16="http://schemas.microsoft.com/office/drawing/2014/main" id="{3D1A047B-1C04-1066-F8AD-F54E8470E292}"/>
              </a:ext>
            </a:extLst>
          </p:cNvPr>
          <p:cNvSpPr/>
          <p:nvPr/>
        </p:nvSpPr>
        <p:spPr>
          <a:xfrm rot="9952933" flipH="1" flipV="1">
            <a:off x="1291071" y="1865956"/>
            <a:ext cx="2217319" cy="2442447"/>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AE6E80F6-C14D-927B-2DCF-9079953A9C4C}"/>
              </a:ext>
            </a:extLst>
          </p:cNvPr>
          <p:cNvSpPr txBox="1"/>
          <p:nvPr/>
        </p:nvSpPr>
        <p:spPr>
          <a:xfrm>
            <a:off x="419461" y="4785968"/>
            <a:ext cx="2669463" cy="1150058"/>
          </a:xfrm>
          <a:prstGeom prst="rect">
            <a:avLst/>
          </a:prstGeom>
          <a:noFill/>
        </p:spPr>
        <p:txBody>
          <a:bodyPr wrap="square" rtlCol="0">
            <a:spAutoFit/>
          </a:bodyPr>
          <a:lstStyle/>
          <a:p>
            <a:pPr>
              <a:lnSpc>
                <a:spcPct val="85000"/>
              </a:lnSpc>
            </a:pPr>
            <a:r>
              <a:rPr lang="en-US" sz="4000" b="1" dirty="0">
                <a:solidFill>
                  <a:schemeClr val="bg1"/>
                </a:solidFill>
                <a:latin typeface="Aptos Black" panose="020B0004020202020204" pitchFamily="34" charset="0"/>
              </a:rPr>
              <a:t>It is </a:t>
            </a:r>
            <a:r>
              <a:rPr lang="en-US" sz="4000" b="1" dirty="0">
                <a:solidFill>
                  <a:srgbClr val="29EF97"/>
                </a:solidFill>
                <a:latin typeface="Aptos Black" panose="020B0004020202020204" pitchFamily="34" charset="0"/>
              </a:rPr>
              <a:t>an Article</a:t>
            </a:r>
          </a:p>
        </p:txBody>
      </p:sp>
      <p:sp>
        <p:nvSpPr>
          <p:cNvPr id="51" name="Freeform 19">
            <a:extLst>
              <a:ext uri="{FF2B5EF4-FFF2-40B4-BE49-F238E27FC236}">
                <a16:creationId xmlns:a16="http://schemas.microsoft.com/office/drawing/2014/main" id="{F9624FAF-E9D2-379B-8270-5E8A5E8DAB96}"/>
              </a:ext>
            </a:extLst>
          </p:cNvPr>
          <p:cNvSpPr/>
          <p:nvPr/>
        </p:nvSpPr>
        <p:spPr>
          <a:xfrm rot="10022187" flipV="1">
            <a:off x="8684949" y="1362223"/>
            <a:ext cx="2480594" cy="1686455"/>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2" name="TextBox 51">
            <a:extLst>
              <a:ext uri="{FF2B5EF4-FFF2-40B4-BE49-F238E27FC236}">
                <a16:creationId xmlns:a16="http://schemas.microsoft.com/office/drawing/2014/main" id="{67C53A8D-C375-FDBD-74D7-2213EF0283E2}"/>
              </a:ext>
            </a:extLst>
          </p:cNvPr>
          <p:cNvSpPr txBox="1"/>
          <p:nvPr/>
        </p:nvSpPr>
        <p:spPr>
          <a:xfrm>
            <a:off x="9846805" y="2794449"/>
            <a:ext cx="2833739" cy="1673279"/>
          </a:xfrm>
          <a:prstGeom prst="rect">
            <a:avLst/>
          </a:prstGeom>
          <a:noFill/>
          <a:effectLst>
            <a:glow rad="101600">
              <a:schemeClr val="accent1">
                <a:satMod val="175000"/>
                <a:alpha val="40000"/>
              </a:schemeClr>
            </a:glow>
          </a:effectLst>
        </p:spPr>
        <p:txBody>
          <a:bodyPr wrap="square" rtlCol="0">
            <a:spAutoFit/>
          </a:bodyPr>
          <a:lstStyle/>
          <a:p>
            <a:pPr>
              <a:lnSpc>
                <a:spcPct val="85000"/>
              </a:lnSpc>
            </a:pPr>
            <a:r>
              <a:rPr lang="en-US" sz="4000" b="1" dirty="0">
                <a:solidFill>
                  <a:schemeClr val="bg1"/>
                </a:solidFill>
                <a:effectLst>
                  <a:glow rad="101600">
                    <a:schemeClr val="tx1">
                      <a:lumMod val="75000"/>
                      <a:lumOff val="25000"/>
                      <a:alpha val="40000"/>
                    </a:schemeClr>
                  </a:glow>
                </a:effectLst>
                <a:latin typeface="Aptos Black" panose="020B0004020202020204" pitchFamily="34" charset="0"/>
              </a:rPr>
              <a:t>It does </a:t>
            </a:r>
            <a:r>
              <a:rPr lang="en-US" sz="4000" b="1" dirty="0">
                <a:solidFill>
                  <a:srgbClr val="29EF97"/>
                </a:solidFill>
                <a:effectLst>
                  <a:glow rad="101600">
                    <a:schemeClr val="tx1">
                      <a:lumMod val="75000"/>
                      <a:lumOff val="25000"/>
                      <a:alpha val="40000"/>
                    </a:schemeClr>
                  </a:glow>
                </a:effectLst>
                <a:latin typeface="Aptos Black" panose="020B0004020202020204" pitchFamily="34" charset="0"/>
              </a:rPr>
              <a:t>modify Noun</a:t>
            </a:r>
          </a:p>
        </p:txBody>
      </p:sp>
      <p:sp>
        <p:nvSpPr>
          <p:cNvPr id="53" name="Freeform 19">
            <a:extLst>
              <a:ext uri="{FF2B5EF4-FFF2-40B4-BE49-F238E27FC236}">
                <a16:creationId xmlns:a16="http://schemas.microsoft.com/office/drawing/2014/main" id="{13AAA9A5-EA23-CFC5-AD88-12237D4F9D79}"/>
              </a:ext>
            </a:extLst>
          </p:cNvPr>
          <p:cNvSpPr/>
          <p:nvPr/>
        </p:nvSpPr>
        <p:spPr>
          <a:xfrm rot="11890347" flipV="1">
            <a:off x="6990139" y="2854785"/>
            <a:ext cx="2217319" cy="2442447"/>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0315D4B6-761F-2DE1-6718-39BBD232BD44}"/>
              </a:ext>
            </a:extLst>
          </p:cNvPr>
          <p:cNvSpPr txBox="1"/>
          <p:nvPr/>
        </p:nvSpPr>
        <p:spPr>
          <a:xfrm>
            <a:off x="8563997" y="5582087"/>
            <a:ext cx="3208542" cy="626838"/>
          </a:xfrm>
          <a:prstGeom prst="rect">
            <a:avLst/>
          </a:prstGeom>
          <a:noFill/>
        </p:spPr>
        <p:txBody>
          <a:bodyPr wrap="square" rtlCol="0">
            <a:spAutoFit/>
          </a:bodyPr>
          <a:lstStyle/>
          <a:p>
            <a:pPr>
              <a:lnSpc>
                <a:spcPct val="85000"/>
              </a:lnSpc>
            </a:pPr>
            <a:r>
              <a:rPr lang="en-US" sz="4000" b="1" dirty="0">
                <a:solidFill>
                  <a:schemeClr val="bg1"/>
                </a:solidFill>
                <a:latin typeface="Aptos Black" panose="020B0004020202020204" pitchFamily="34" charset="0"/>
              </a:rPr>
              <a:t>It is </a:t>
            </a:r>
            <a:r>
              <a:rPr lang="en-US" sz="4000" b="1" dirty="0">
                <a:solidFill>
                  <a:srgbClr val="29EF97"/>
                </a:solidFill>
                <a:latin typeface="Aptos Black" panose="020B0004020202020204" pitchFamily="34" charset="0"/>
              </a:rPr>
              <a:t>a NOUN</a:t>
            </a:r>
          </a:p>
        </p:txBody>
      </p:sp>
      <p:sp>
        <p:nvSpPr>
          <p:cNvPr id="49" name="TextBox 48">
            <a:extLst>
              <a:ext uri="{FF2B5EF4-FFF2-40B4-BE49-F238E27FC236}">
                <a16:creationId xmlns:a16="http://schemas.microsoft.com/office/drawing/2014/main" id="{FA1EBEFA-4E16-B15D-FDEF-324ECB7FF796}"/>
              </a:ext>
            </a:extLst>
          </p:cNvPr>
          <p:cNvSpPr txBox="1"/>
          <p:nvPr/>
        </p:nvSpPr>
        <p:spPr>
          <a:xfrm>
            <a:off x="5761775" y="2169849"/>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O</a:t>
            </a:r>
          </a:p>
        </p:txBody>
      </p:sp>
      <p:sp>
        <p:nvSpPr>
          <p:cNvPr id="50" name="TextBox 49">
            <a:extLst>
              <a:ext uri="{FF2B5EF4-FFF2-40B4-BE49-F238E27FC236}">
                <a16:creationId xmlns:a16="http://schemas.microsoft.com/office/drawing/2014/main" id="{7FF7A6F5-9EC5-D5D4-5C91-56B55D49B798}"/>
              </a:ext>
            </a:extLst>
          </p:cNvPr>
          <p:cNvSpPr txBox="1"/>
          <p:nvPr/>
        </p:nvSpPr>
        <p:spPr>
          <a:xfrm>
            <a:off x="6457886" y="2169849"/>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N</a:t>
            </a:r>
          </a:p>
        </p:txBody>
      </p:sp>
      <p:sp>
        <p:nvSpPr>
          <p:cNvPr id="55" name="TextBox 54">
            <a:extLst>
              <a:ext uri="{FF2B5EF4-FFF2-40B4-BE49-F238E27FC236}">
                <a16:creationId xmlns:a16="http://schemas.microsoft.com/office/drawing/2014/main" id="{DC0ADB55-081A-ED8A-A2C9-DA1E31014E29}"/>
              </a:ext>
            </a:extLst>
          </p:cNvPr>
          <p:cNvSpPr txBox="1"/>
          <p:nvPr/>
        </p:nvSpPr>
        <p:spPr>
          <a:xfrm>
            <a:off x="7205256" y="2156559"/>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L</a:t>
            </a:r>
          </a:p>
        </p:txBody>
      </p:sp>
    </p:spTree>
    <p:extLst>
      <p:ext uri="{BB962C8B-B14F-4D97-AF65-F5344CB8AC3E}">
        <p14:creationId xmlns:p14="http://schemas.microsoft.com/office/powerpoint/2010/main" val="2095725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51" grpId="0" animBg="1"/>
      <p:bldP spid="52" grpId="0"/>
      <p:bldP spid="53" grpId="0" animBg="1"/>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6A8BD-0507-8A96-3BCF-AF17C21FEA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5B255F2-2EB8-48CE-F1BC-5C08967EDFA9}"/>
              </a:ext>
            </a:extLst>
          </p:cNvPr>
          <p:cNvSpPr/>
          <p:nvPr/>
        </p:nvSpPr>
        <p:spPr>
          <a:xfrm>
            <a:off x="-848810" y="0"/>
            <a:ext cx="13889620" cy="6858000"/>
          </a:xfrm>
          <a:custGeom>
            <a:avLst/>
            <a:gdLst/>
            <a:ahLst/>
            <a:cxnLst/>
            <a:rect l="l" t="t" r="r" b="b"/>
            <a:pathLst>
              <a:path w="20834430" h="10287000">
                <a:moveTo>
                  <a:pt x="0" y="0"/>
                </a:moveTo>
                <a:lnTo>
                  <a:pt x="20834430" y="0"/>
                </a:lnTo>
                <a:lnTo>
                  <a:pt x="20834430" y="10287000"/>
                </a:lnTo>
                <a:lnTo>
                  <a:pt x="0" y="10287000"/>
                </a:lnTo>
                <a:lnTo>
                  <a:pt x="0" y="0"/>
                </a:lnTo>
                <a:close/>
              </a:path>
            </a:pathLst>
          </a:custGeom>
          <a:blipFill>
            <a:blip r:embed="rId3"/>
            <a:stretch>
              <a:fillRect/>
            </a:stretch>
          </a:blipFill>
        </p:spPr>
        <p:txBody>
          <a:bodyPr/>
          <a:lstStyle/>
          <a:p>
            <a:endParaRPr lang="en-US" sz="1200"/>
          </a:p>
        </p:txBody>
      </p:sp>
      <p:grpSp>
        <p:nvGrpSpPr>
          <p:cNvPr id="3" name="Group 3">
            <a:extLst>
              <a:ext uri="{FF2B5EF4-FFF2-40B4-BE49-F238E27FC236}">
                <a16:creationId xmlns:a16="http://schemas.microsoft.com/office/drawing/2014/main" id="{6783DC3F-CDEE-7266-1951-927D0A5DFF3E}"/>
              </a:ext>
            </a:extLst>
          </p:cNvPr>
          <p:cNvGrpSpPr/>
          <p:nvPr/>
        </p:nvGrpSpPr>
        <p:grpSpPr>
          <a:xfrm>
            <a:off x="3410184" y="2008696"/>
            <a:ext cx="609863" cy="785753"/>
            <a:chOff x="0" y="0"/>
            <a:chExt cx="240933" cy="310421"/>
          </a:xfrm>
        </p:grpSpPr>
        <p:sp>
          <p:nvSpPr>
            <p:cNvPr id="4" name="Freeform 4">
              <a:extLst>
                <a:ext uri="{FF2B5EF4-FFF2-40B4-BE49-F238E27FC236}">
                  <a16:creationId xmlns:a16="http://schemas.microsoft.com/office/drawing/2014/main" id="{B2B2117E-59A7-8470-063A-51568C2AFCDF}"/>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5" name="TextBox 5">
              <a:extLst>
                <a:ext uri="{FF2B5EF4-FFF2-40B4-BE49-F238E27FC236}">
                  <a16:creationId xmlns:a16="http://schemas.microsoft.com/office/drawing/2014/main" id="{0F693837-4FF3-1DD8-CAF7-E2B085ED1243}"/>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6" name="Group 3">
            <a:extLst>
              <a:ext uri="{FF2B5EF4-FFF2-40B4-BE49-F238E27FC236}">
                <a16:creationId xmlns:a16="http://schemas.microsoft.com/office/drawing/2014/main" id="{06670CB0-0466-966C-3A19-7BBEF992A70F}"/>
              </a:ext>
            </a:extLst>
          </p:cNvPr>
          <p:cNvGrpSpPr/>
          <p:nvPr/>
        </p:nvGrpSpPr>
        <p:grpSpPr>
          <a:xfrm>
            <a:off x="4158007" y="2008696"/>
            <a:ext cx="609863" cy="785753"/>
            <a:chOff x="0" y="0"/>
            <a:chExt cx="240933" cy="310421"/>
          </a:xfrm>
        </p:grpSpPr>
        <p:sp>
          <p:nvSpPr>
            <p:cNvPr id="7" name="Freeform 4">
              <a:extLst>
                <a:ext uri="{FF2B5EF4-FFF2-40B4-BE49-F238E27FC236}">
                  <a16:creationId xmlns:a16="http://schemas.microsoft.com/office/drawing/2014/main" id="{11DEBC4B-01FF-52C1-5064-01A7B7FB4F49}"/>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8" name="TextBox 5">
              <a:extLst>
                <a:ext uri="{FF2B5EF4-FFF2-40B4-BE49-F238E27FC236}">
                  <a16:creationId xmlns:a16="http://schemas.microsoft.com/office/drawing/2014/main" id="{E38412E1-98D4-0BBB-FF88-271E9597D537}"/>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2" name="Group 3">
            <a:extLst>
              <a:ext uri="{FF2B5EF4-FFF2-40B4-BE49-F238E27FC236}">
                <a16:creationId xmlns:a16="http://schemas.microsoft.com/office/drawing/2014/main" id="{2641DE5D-CD5A-0084-2A34-4F4FFAED1F10}"/>
              </a:ext>
            </a:extLst>
          </p:cNvPr>
          <p:cNvGrpSpPr/>
          <p:nvPr/>
        </p:nvGrpSpPr>
        <p:grpSpPr>
          <a:xfrm>
            <a:off x="7793868" y="2008696"/>
            <a:ext cx="609863" cy="785753"/>
            <a:chOff x="0" y="0"/>
            <a:chExt cx="240933" cy="310421"/>
          </a:xfrm>
        </p:grpSpPr>
        <p:sp>
          <p:nvSpPr>
            <p:cNvPr id="13" name="Freeform 4">
              <a:extLst>
                <a:ext uri="{FF2B5EF4-FFF2-40B4-BE49-F238E27FC236}">
                  <a16:creationId xmlns:a16="http://schemas.microsoft.com/office/drawing/2014/main" id="{017E783B-889F-255C-8481-9B0A4B7C5683}"/>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4" name="TextBox 5">
              <a:extLst>
                <a:ext uri="{FF2B5EF4-FFF2-40B4-BE49-F238E27FC236}">
                  <a16:creationId xmlns:a16="http://schemas.microsoft.com/office/drawing/2014/main" id="{DE614053-82CC-1866-45E8-DACEEEA7CBE3}"/>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5" name="Group 3">
            <a:extLst>
              <a:ext uri="{FF2B5EF4-FFF2-40B4-BE49-F238E27FC236}">
                <a16:creationId xmlns:a16="http://schemas.microsoft.com/office/drawing/2014/main" id="{919570C9-A285-DB54-3E1B-8BCCFC7309D9}"/>
              </a:ext>
            </a:extLst>
          </p:cNvPr>
          <p:cNvGrpSpPr/>
          <p:nvPr/>
        </p:nvGrpSpPr>
        <p:grpSpPr>
          <a:xfrm>
            <a:off x="7069830" y="2008696"/>
            <a:ext cx="609863" cy="785753"/>
            <a:chOff x="0" y="0"/>
            <a:chExt cx="240933" cy="310421"/>
          </a:xfrm>
        </p:grpSpPr>
        <p:sp>
          <p:nvSpPr>
            <p:cNvPr id="16" name="Freeform 4">
              <a:extLst>
                <a:ext uri="{FF2B5EF4-FFF2-40B4-BE49-F238E27FC236}">
                  <a16:creationId xmlns:a16="http://schemas.microsoft.com/office/drawing/2014/main" id="{232A57F5-4BE3-1E8C-740B-C1EB59E99E05}"/>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17" name="TextBox 5">
              <a:extLst>
                <a:ext uri="{FF2B5EF4-FFF2-40B4-BE49-F238E27FC236}">
                  <a16:creationId xmlns:a16="http://schemas.microsoft.com/office/drawing/2014/main" id="{D5B6D656-514A-C946-AF17-90AA7B171278}"/>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18" name="Group 3">
            <a:extLst>
              <a:ext uri="{FF2B5EF4-FFF2-40B4-BE49-F238E27FC236}">
                <a16:creationId xmlns:a16="http://schemas.microsoft.com/office/drawing/2014/main" id="{15594FD3-83FC-A5F2-59E6-FAF77208753A}"/>
              </a:ext>
            </a:extLst>
          </p:cNvPr>
          <p:cNvGrpSpPr/>
          <p:nvPr/>
        </p:nvGrpSpPr>
        <p:grpSpPr>
          <a:xfrm>
            <a:off x="6345793" y="2008696"/>
            <a:ext cx="609863" cy="785753"/>
            <a:chOff x="0" y="0"/>
            <a:chExt cx="240933" cy="310421"/>
          </a:xfrm>
        </p:grpSpPr>
        <p:sp>
          <p:nvSpPr>
            <p:cNvPr id="19" name="Freeform 4">
              <a:extLst>
                <a:ext uri="{FF2B5EF4-FFF2-40B4-BE49-F238E27FC236}">
                  <a16:creationId xmlns:a16="http://schemas.microsoft.com/office/drawing/2014/main" id="{F24DED10-457E-0E4E-F4F7-9073DB6E29C5}"/>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0" name="TextBox 5">
              <a:extLst>
                <a:ext uri="{FF2B5EF4-FFF2-40B4-BE49-F238E27FC236}">
                  <a16:creationId xmlns:a16="http://schemas.microsoft.com/office/drawing/2014/main" id="{CE045A31-D851-E1CE-BE57-7DAD7C7CD93C}"/>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1" name="Group 3">
            <a:extLst>
              <a:ext uri="{FF2B5EF4-FFF2-40B4-BE49-F238E27FC236}">
                <a16:creationId xmlns:a16="http://schemas.microsoft.com/office/drawing/2014/main" id="{818E9256-3912-CFDD-1AEF-9088FDD20936}"/>
              </a:ext>
            </a:extLst>
          </p:cNvPr>
          <p:cNvGrpSpPr/>
          <p:nvPr/>
        </p:nvGrpSpPr>
        <p:grpSpPr>
          <a:xfrm>
            <a:off x="5621756" y="2008696"/>
            <a:ext cx="609863" cy="785753"/>
            <a:chOff x="0" y="0"/>
            <a:chExt cx="240933" cy="310421"/>
          </a:xfrm>
        </p:grpSpPr>
        <p:sp>
          <p:nvSpPr>
            <p:cNvPr id="22" name="Freeform 4">
              <a:extLst>
                <a:ext uri="{FF2B5EF4-FFF2-40B4-BE49-F238E27FC236}">
                  <a16:creationId xmlns:a16="http://schemas.microsoft.com/office/drawing/2014/main" id="{A1E9B836-DF76-DB11-0588-B7683621E2F8}"/>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3" name="TextBox 5">
              <a:extLst>
                <a:ext uri="{FF2B5EF4-FFF2-40B4-BE49-F238E27FC236}">
                  <a16:creationId xmlns:a16="http://schemas.microsoft.com/office/drawing/2014/main" id="{0804CFB9-EDAD-09D6-7269-6B56EFFDCCEC}"/>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4" name="Group 3">
            <a:extLst>
              <a:ext uri="{FF2B5EF4-FFF2-40B4-BE49-F238E27FC236}">
                <a16:creationId xmlns:a16="http://schemas.microsoft.com/office/drawing/2014/main" id="{0CDF3C31-FA81-9DE9-A859-3DF5D7B02BC9}"/>
              </a:ext>
            </a:extLst>
          </p:cNvPr>
          <p:cNvGrpSpPr/>
          <p:nvPr/>
        </p:nvGrpSpPr>
        <p:grpSpPr>
          <a:xfrm>
            <a:off x="5621756" y="2916007"/>
            <a:ext cx="609863" cy="785753"/>
            <a:chOff x="0" y="0"/>
            <a:chExt cx="240933" cy="310421"/>
          </a:xfrm>
        </p:grpSpPr>
        <p:sp>
          <p:nvSpPr>
            <p:cNvPr id="25" name="Freeform 4">
              <a:extLst>
                <a:ext uri="{FF2B5EF4-FFF2-40B4-BE49-F238E27FC236}">
                  <a16:creationId xmlns:a16="http://schemas.microsoft.com/office/drawing/2014/main" id="{754D960B-B6E2-D219-7986-EF96B8621085}"/>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6" name="TextBox 5">
              <a:extLst>
                <a:ext uri="{FF2B5EF4-FFF2-40B4-BE49-F238E27FC236}">
                  <a16:creationId xmlns:a16="http://schemas.microsoft.com/office/drawing/2014/main" id="{E0FB0B28-F5EC-81A3-9E51-2044613972CF}"/>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27" name="Group 3">
            <a:extLst>
              <a:ext uri="{FF2B5EF4-FFF2-40B4-BE49-F238E27FC236}">
                <a16:creationId xmlns:a16="http://schemas.microsoft.com/office/drawing/2014/main" id="{562B3474-E192-7800-F35A-E44D3C1376F8}"/>
              </a:ext>
            </a:extLst>
          </p:cNvPr>
          <p:cNvGrpSpPr/>
          <p:nvPr/>
        </p:nvGrpSpPr>
        <p:grpSpPr>
          <a:xfrm>
            <a:off x="4897718" y="2916007"/>
            <a:ext cx="609863" cy="785753"/>
            <a:chOff x="0" y="0"/>
            <a:chExt cx="240933" cy="310421"/>
          </a:xfrm>
        </p:grpSpPr>
        <p:sp>
          <p:nvSpPr>
            <p:cNvPr id="28" name="Freeform 4">
              <a:extLst>
                <a:ext uri="{FF2B5EF4-FFF2-40B4-BE49-F238E27FC236}">
                  <a16:creationId xmlns:a16="http://schemas.microsoft.com/office/drawing/2014/main" id="{7D282A20-6BCB-34DA-8F3A-EF9B37BBD903}"/>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29" name="TextBox 5">
              <a:extLst>
                <a:ext uri="{FF2B5EF4-FFF2-40B4-BE49-F238E27FC236}">
                  <a16:creationId xmlns:a16="http://schemas.microsoft.com/office/drawing/2014/main" id="{215DF54E-EF87-E6AF-ABFC-25FDC29BC7C3}"/>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0" name="Group 3">
            <a:extLst>
              <a:ext uri="{FF2B5EF4-FFF2-40B4-BE49-F238E27FC236}">
                <a16:creationId xmlns:a16="http://schemas.microsoft.com/office/drawing/2014/main" id="{7BB16CB9-0297-1A21-4804-5C68576E7D33}"/>
              </a:ext>
            </a:extLst>
          </p:cNvPr>
          <p:cNvGrpSpPr/>
          <p:nvPr/>
        </p:nvGrpSpPr>
        <p:grpSpPr>
          <a:xfrm>
            <a:off x="4173681" y="2916007"/>
            <a:ext cx="609863" cy="785753"/>
            <a:chOff x="0" y="0"/>
            <a:chExt cx="240933" cy="310421"/>
          </a:xfrm>
        </p:grpSpPr>
        <p:sp>
          <p:nvSpPr>
            <p:cNvPr id="31" name="Freeform 4">
              <a:extLst>
                <a:ext uri="{FF2B5EF4-FFF2-40B4-BE49-F238E27FC236}">
                  <a16:creationId xmlns:a16="http://schemas.microsoft.com/office/drawing/2014/main" id="{78EFCC7A-852E-8AEB-A290-B9895076D62C}"/>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2" name="TextBox 5">
              <a:extLst>
                <a:ext uri="{FF2B5EF4-FFF2-40B4-BE49-F238E27FC236}">
                  <a16:creationId xmlns:a16="http://schemas.microsoft.com/office/drawing/2014/main" id="{3D4DC6D9-D31F-A420-4605-CF0DF272D91D}"/>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3" name="Group 3">
            <a:extLst>
              <a:ext uri="{FF2B5EF4-FFF2-40B4-BE49-F238E27FC236}">
                <a16:creationId xmlns:a16="http://schemas.microsoft.com/office/drawing/2014/main" id="{AB27099D-CDFA-54C2-9D4C-28688134D0A2}"/>
              </a:ext>
            </a:extLst>
          </p:cNvPr>
          <p:cNvGrpSpPr/>
          <p:nvPr/>
        </p:nvGrpSpPr>
        <p:grpSpPr>
          <a:xfrm>
            <a:off x="3449644" y="2916007"/>
            <a:ext cx="609863" cy="785753"/>
            <a:chOff x="0" y="0"/>
            <a:chExt cx="240933" cy="310421"/>
          </a:xfrm>
        </p:grpSpPr>
        <p:sp>
          <p:nvSpPr>
            <p:cNvPr id="34" name="Freeform 4">
              <a:extLst>
                <a:ext uri="{FF2B5EF4-FFF2-40B4-BE49-F238E27FC236}">
                  <a16:creationId xmlns:a16="http://schemas.microsoft.com/office/drawing/2014/main" id="{ADF77AEC-89F3-BACE-DD39-99F50F0C229D}"/>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5" name="TextBox 5">
              <a:extLst>
                <a:ext uri="{FF2B5EF4-FFF2-40B4-BE49-F238E27FC236}">
                  <a16:creationId xmlns:a16="http://schemas.microsoft.com/office/drawing/2014/main" id="{E57EEEC5-3C5E-606A-756A-AF8B19BAB86B}"/>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grpSp>
        <p:nvGrpSpPr>
          <p:cNvPr id="36" name="Group 3">
            <a:extLst>
              <a:ext uri="{FF2B5EF4-FFF2-40B4-BE49-F238E27FC236}">
                <a16:creationId xmlns:a16="http://schemas.microsoft.com/office/drawing/2014/main" id="{EE073BB8-4FE2-0DB7-540E-3D8FD4BC3A1D}"/>
              </a:ext>
            </a:extLst>
          </p:cNvPr>
          <p:cNvGrpSpPr/>
          <p:nvPr/>
        </p:nvGrpSpPr>
        <p:grpSpPr>
          <a:xfrm>
            <a:off x="6345793" y="2916007"/>
            <a:ext cx="609863" cy="785753"/>
            <a:chOff x="0" y="0"/>
            <a:chExt cx="240933" cy="310421"/>
          </a:xfrm>
        </p:grpSpPr>
        <p:sp>
          <p:nvSpPr>
            <p:cNvPr id="37" name="Freeform 4">
              <a:extLst>
                <a:ext uri="{FF2B5EF4-FFF2-40B4-BE49-F238E27FC236}">
                  <a16:creationId xmlns:a16="http://schemas.microsoft.com/office/drawing/2014/main" id="{048088F0-E5E8-0481-E89D-1B3F3873EACA}"/>
                </a:ext>
              </a:extLst>
            </p:cNvPr>
            <p:cNvSpPr/>
            <p:nvPr/>
          </p:nvSpPr>
          <p:spPr>
            <a:xfrm>
              <a:off x="0" y="0"/>
              <a:ext cx="240933" cy="310421"/>
            </a:xfrm>
            <a:custGeom>
              <a:avLst/>
              <a:gdLst/>
              <a:ahLst/>
              <a:cxnLst/>
              <a:rect l="l" t="t" r="r" b="b"/>
              <a:pathLst>
                <a:path w="240933" h="310421">
                  <a:moveTo>
                    <a:pt x="0" y="0"/>
                  </a:moveTo>
                  <a:lnTo>
                    <a:pt x="240933" y="0"/>
                  </a:lnTo>
                  <a:lnTo>
                    <a:pt x="240933" y="310421"/>
                  </a:lnTo>
                  <a:lnTo>
                    <a:pt x="0" y="310421"/>
                  </a:lnTo>
                  <a:close/>
                </a:path>
              </a:pathLst>
            </a:custGeom>
            <a:solidFill>
              <a:srgbClr val="FFFFFF"/>
            </a:solidFill>
            <a:ln w="85725" cap="sq">
              <a:solidFill>
                <a:srgbClr val="000000"/>
              </a:solidFill>
              <a:prstDash val="solid"/>
              <a:miter/>
            </a:ln>
          </p:spPr>
          <p:txBody>
            <a:bodyPr/>
            <a:lstStyle/>
            <a:p>
              <a:endParaRPr lang="en-US" sz="1200"/>
            </a:p>
          </p:txBody>
        </p:sp>
        <p:sp>
          <p:nvSpPr>
            <p:cNvPr id="38" name="TextBox 5">
              <a:extLst>
                <a:ext uri="{FF2B5EF4-FFF2-40B4-BE49-F238E27FC236}">
                  <a16:creationId xmlns:a16="http://schemas.microsoft.com/office/drawing/2014/main" id="{D06B0A6B-6585-3327-E6F5-AF68A93A99DC}"/>
                </a:ext>
              </a:extLst>
            </p:cNvPr>
            <p:cNvSpPr txBox="1"/>
            <p:nvPr/>
          </p:nvSpPr>
          <p:spPr>
            <a:xfrm>
              <a:off x="0" y="161925"/>
              <a:ext cx="240933" cy="148496"/>
            </a:xfrm>
            <a:prstGeom prst="rect">
              <a:avLst/>
            </a:prstGeom>
          </p:spPr>
          <p:txBody>
            <a:bodyPr lIns="59267" tIns="59267" rIns="59267" bIns="59267" rtlCol="0" anchor="ctr"/>
            <a:lstStyle/>
            <a:p>
              <a:pPr algn="ctr">
                <a:lnSpc>
                  <a:spcPts val="2897"/>
                </a:lnSpc>
              </a:pPr>
              <a:endParaRPr sz="1200"/>
            </a:p>
          </p:txBody>
        </p:sp>
      </p:grpSp>
      <p:sp>
        <p:nvSpPr>
          <p:cNvPr id="9" name="TextBox 8">
            <a:extLst>
              <a:ext uri="{FF2B5EF4-FFF2-40B4-BE49-F238E27FC236}">
                <a16:creationId xmlns:a16="http://schemas.microsoft.com/office/drawing/2014/main" id="{1B920BA2-0B12-17D6-9D69-0E633FA1E45B}"/>
              </a:ext>
            </a:extLst>
          </p:cNvPr>
          <p:cNvSpPr txBox="1"/>
          <p:nvPr/>
        </p:nvSpPr>
        <p:spPr>
          <a:xfrm>
            <a:off x="7917534" y="2169850"/>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Y</a:t>
            </a:r>
          </a:p>
        </p:txBody>
      </p:sp>
      <p:sp>
        <p:nvSpPr>
          <p:cNvPr id="10" name="TextBox 9">
            <a:extLst>
              <a:ext uri="{FF2B5EF4-FFF2-40B4-BE49-F238E27FC236}">
                <a16:creationId xmlns:a16="http://schemas.microsoft.com/office/drawing/2014/main" id="{64BF5A7F-847E-66B6-0271-ACF2E693F046}"/>
              </a:ext>
            </a:extLst>
          </p:cNvPr>
          <p:cNvSpPr txBox="1"/>
          <p:nvPr/>
        </p:nvSpPr>
        <p:spPr>
          <a:xfrm>
            <a:off x="4266236" y="2169850"/>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N</a:t>
            </a:r>
          </a:p>
        </p:txBody>
      </p:sp>
      <p:sp>
        <p:nvSpPr>
          <p:cNvPr id="11" name="TextBox 10">
            <a:extLst>
              <a:ext uri="{FF2B5EF4-FFF2-40B4-BE49-F238E27FC236}">
                <a16:creationId xmlns:a16="http://schemas.microsoft.com/office/drawing/2014/main" id="{E7662F60-4B4C-675A-086D-B2FEB522DAB1}"/>
              </a:ext>
            </a:extLst>
          </p:cNvPr>
          <p:cNvSpPr txBox="1"/>
          <p:nvPr/>
        </p:nvSpPr>
        <p:spPr>
          <a:xfrm>
            <a:off x="6469970" y="3069185"/>
            <a:ext cx="361507" cy="497438"/>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D</a:t>
            </a:r>
          </a:p>
        </p:txBody>
      </p:sp>
      <p:sp>
        <p:nvSpPr>
          <p:cNvPr id="39" name="TextBox 38">
            <a:extLst>
              <a:ext uri="{FF2B5EF4-FFF2-40B4-BE49-F238E27FC236}">
                <a16:creationId xmlns:a16="http://schemas.microsoft.com/office/drawing/2014/main" id="{032C4147-077C-5764-BBAB-FF1B40B381AB}"/>
              </a:ext>
            </a:extLst>
          </p:cNvPr>
          <p:cNvSpPr txBox="1"/>
          <p:nvPr/>
        </p:nvSpPr>
        <p:spPr>
          <a:xfrm>
            <a:off x="3537433"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C</a:t>
            </a:r>
          </a:p>
        </p:txBody>
      </p:sp>
      <p:sp>
        <p:nvSpPr>
          <p:cNvPr id="40" name="TextBox 39">
            <a:extLst>
              <a:ext uri="{FF2B5EF4-FFF2-40B4-BE49-F238E27FC236}">
                <a16:creationId xmlns:a16="http://schemas.microsoft.com/office/drawing/2014/main" id="{6E084DB5-BE5B-86CB-2F36-3A6D0594E99A}"/>
              </a:ext>
            </a:extLst>
          </p:cNvPr>
          <p:cNvSpPr txBox="1"/>
          <p:nvPr/>
        </p:nvSpPr>
        <p:spPr>
          <a:xfrm>
            <a:off x="4303373"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H</a:t>
            </a:r>
          </a:p>
        </p:txBody>
      </p:sp>
      <p:sp>
        <p:nvSpPr>
          <p:cNvPr id="41" name="TextBox 40">
            <a:extLst>
              <a:ext uri="{FF2B5EF4-FFF2-40B4-BE49-F238E27FC236}">
                <a16:creationId xmlns:a16="http://schemas.microsoft.com/office/drawing/2014/main" id="{F693B45F-898B-9445-63B2-8D44DE16D20C}"/>
              </a:ext>
            </a:extLst>
          </p:cNvPr>
          <p:cNvSpPr txBox="1"/>
          <p:nvPr/>
        </p:nvSpPr>
        <p:spPr>
          <a:xfrm>
            <a:off x="3537433" y="2143269"/>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A</a:t>
            </a:r>
          </a:p>
        </p:txBody>
      </p:sp>
      <p:sp>
        <p:nvSpPr>
          <p:cNvPr id="42" name="TextBox 41">
            <a:extLst>
              <a:ext uri="{FF2B5EF4-FFF2-40B4-BE49-F238E27FC236}">
                <a16:creationId xmlns:a16="http://schemas.microsoft.com/office/drawing/2014/main" id="{743557C4-9260-8AF5-9152-DAC501C5B6B6}"/>
              </a:ext>
            </a:extLst>
          </p:cNvPr>
          <p:cNvSpPr txBox="1"/>
          <p:nvPr/>
        </p:nvSpPr>
        <p:spPr>
          <a:xfrm>
            <a:off x="5017407"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I</a:t>
            </a:r>
          </a:p>
        </p:txBody>
      </p:sp>
      <p:sp>
        <p:nvSpPr>
          <p:cNvPr id="43" name="TextBox 42">
            <a:extLst>
              <a:ext uri="{FF2B5EF4-FFF2-40B4-BE49-F238E27FC236}">
                <a16:creationId xmlns:a16="http://schemas.microsoft.com/office/drawing/2014/main" id="{29950FB3-7C58-E85C-2600-D55B0E06ABF6}"/>
              </a:ext>
            </a:extLst>
          </p:cNvPr>
          <p:cNvSpPr txBox="1"/>
          <p:nvPr/>
        </p:nvSpPr>
        <p:spPr>
          <a:xfrm>
            <a:off x="5769900" y="3042604"/>
            <a:ext cx="361507" cy="524019"/>
          </a:xfrm>
          <a:prstGeom prst="rect">
            <a:avLst/>
          </a:prstGeom>
          <a:noFill/>
        </p:spPr>
        <p:txBody>
          <a:bodyPr wrap="square" lIns="0" tIns="0" rIns="0" bIns="0" rtlCol="0" anchor="ctr" anchorCtr="0">
            <a:noAutofit/>
          </a:bodyPr>
          <a:lstStyle/>
          <a:p>
            <a:pPr algn="ctr"/>
            <a:r>
              <a:rPr lang="en-US" sz="4800" dirty="0">
                <a:latin typeface="Aptos Black" panose="020B0004020202020204" pitchFamily="34" charset="0"/>
              </a:rPr>
              <a:t>L</a:t>
            </a:r>
          </a:p>
        </p:txBody>
      </p:sp>
      <p:sp>
        <p:nvSpPr>
          <p:cNvPr id="44" name="TextBox 43">
            <a:extLst>
              <a:ext uri="{FF2B5EF4-FFF2-40B4-BE49-F238E27FC236}">
                <a16:creationId xmlns:a16="http://schemas.microsoft.com/office/drawing/2014/main" id="{01A76F7F-1FD2-C085-65C2-8050F59003D5}"/>
              </a:ext>
            </a:extLst>
          </p:cNvPr>
          <p:cNvSpPr txBox="1"/>
          <p:nvPr/>
        </p:nvSpPr>
        <p:spPr>
          <a:xfrm>
            <a:off x="1619693" y="5582088"/>
            <a:ext cx="8952614" cy="707886"/>
          </a:xfrm>
          <a:prstGeom prst="rect">
            <a:avLst/>
          </a:prstGeom>
          <a:noFill/>
        </p:spPr>
        <p:txBody>
          <a:bodyPr wrap="square" rtlCol="0">
            <a:spAutoFit/>
          </a:bodyPr>
          <a:lstStyle/>
          <a:p>
            <a:pPr algn="ctr"/>
            <a:r>
              <a:rPr lang="en-US" sz="4000" b="1" dirty="0">
                <a:solidFill>
                  <a:schemeClr val="bg1"/>
                </a:solidFill>
                <a:latin typeface="Aptos Black" panose="020B0004020202020204" pitchFamily="34" charset="0"/>
              </a:rPr>
              <a:t>PERSON</a:t>
            </a:r>
          </a:p>
        </p:txBody>
      </p:sp>
      <p:cxnSp>
        <p:nvCxnSpPr>
          <p:cNvPr id="45" name="Straight Connector 44">
            <a:extLst>
              <a:ext uri="{FF2B5EF4-FFF2-40B4-BE49-F238E27FC236}">
                <a16:creationId xmlns:a16="http://schemas.microsoft.com/office/drawing/2014/main" id="{291D0E82-46E6-0495-CC3E-6B4D4B5A8223}"/>
              </a:ext>
            </a:extLst>
          </p:cNvPr>
          <p:cNvCxnSpPr>
            <a:cxnSpLocks/>
          </p:cNvCxnSpPr>
          <p:nvPr/>
        </p:nvCxnSpPr>
        <p:spPr>
          <a:xfrm>
            <a:off x="3946773" y="5582088"/>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9A98350-4A7A-72B0-C4A7-A408B4B917EB}"/>
              </a:ext>
            </a:extLst>
          </p:cNvPr>
          <p:cNvCxnSpPr>
            <a:cxnSpLocks/>
          </p:cNvCxnSpPr>
          <p:nvPr/>
        </p:nvCxnSpPr>
        <p:spPr>
          <a:xfrm>
            <a:off x="3946773" y="6261615"/>
            <a:ext cx="4298454" cy="0"/>
          </a:xfrm>
          <a:prstGeom prst="line">
            <a:avLst/>
          </a:prstGeom>
          <a:ln w="76200">
            <a:solidFill>
              <a:srgbClr val="2402D0"/>
            </a:solidFill>
          </a:ln>
        </p:spPr>
        <p:style>
          <a:lnRef idx="1">
            <a:schemeClr val="accent1"/>
          </a:lnRef>
          <a:fillRef idx="0">
            <a:schemeClr val="accent1"/>
          </a:fillRef>
          <a:effectRef idx="0">
            <a:schemeClr val="accent1"/>
          </a:effectRef>
          <a:fontRef idx="minor">
            <a:schemeClr val="tx1"/>
          </a:fontRef>
        </p:style>
      </p:cxnSp>
      <p:sp>
        <p:nvSpPr>
          <p:cNvPr id="47" name="Freeform 19">
            <a:extLst>
              <a:ext uri="{FF2B5EF4-FFF2-40B4-BE49-F238E27FC236}">
                <a16:creationId xmlns:a16="http://schemas.microsoft.com/office/drawing/2014/main" id="{7144F4B8-D1F4-E81D-FC95-98C845B9E126}"/>
              </a:ext>
            </a:extLst>
          </p:cNvPr>
          <p:cNvSpPr/>
          <p:nvPr/>
        </p:nvSpPr>
        <p:spPr>
          <a:xfrm rot="9952933" flipH="1" flipV="1">
            <a:off x="1291071" y="1865956"/>
            <a:ext cx="2217319" cy="2442447"/>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750C7D37-EF29-74BC-663B-97BA5694D90A}"/>
              </a:ext>
            </a:extLst>
          </p:cNvPr>
          <p:cNvSpPr txBox="1"/>
          <p:nvPr/>
        </p:nvSpPr>
        <p:spPr>
          <a:xfrm>
            <a:off x="419461" y="4785968"/>
            <a:ext cx="2669463" cy="1150058"/>
          </a:xfrm>
          <a:prstGeom prst="rect">
            <a:avLst/>
          </a:prstGeom>
          <a:noFill/>
        </p:spPr>
        <p:txBody>
          <a:bodyPr wrap="square" rtlCol="0">
            <a:spAutoFit/>
          </a:bodyPr>
          <a:lstStyle/>
          <a:p>
            <a:pPr>
              <a:lnSpc>
                <a:spcPct val="85000"/>
              </a:lnSpc>
            </a:pPr>
            <a:r>
              <a:rPr lang="en-US" sz="4000" b="1" dirty="0">
                <a:solidFill>
                  <a:schemeClr val="bg1"/>
                </a:solidFill>
                <a:latin typeface="Aptos Black" panose="020B0004020202020204" pitchFamily="34" charset="0"/>
              </a:rPr>
              <a:t>It is </a:t>
            </a:r>
            <a:r>
              <a:rPr lang="en-US" sz="4000" b="1" dirty="0">
                <a:solidFill>
                  <a:srgbClr val="29EF97"/>
                </a:solidFill>
                <a:latin typeface="Aptos Black" panose="020B0004020202020204" pitchFamily="34" charset="0"/>
              </a:rPr>
              <a:t>an Article</a:t>
            </a:r>
          </a:p>
        </p:txBody>
      </p:sp>
      <p:sp>
        <p:nvSpPr>
          <p:cNvPr id="51" name="Freeform 19">
            <a:extLst>
              <a:ext uri="{FF2B5EF4-FFF2-40B4-BE49-F238E27FC236}">
                <a16:creationId xmlns:a16="http://schemas.microsoft.com/office/drawing/2014/main" id="{86B22B32-4FFE-9D3E-4ACF-4CF1CF7BEC8B}"/>
              </a:ext>
            </a:extLst>
          </p:cNvPr>
          <p:cNvSpPr/>
          <p:nvPr/>
        </p:nvSpPr>
        <p:spPr>
          <a:xfrm rot="10022187" flipV="1">
            <a:off x="8684949" y="1362223"/>
            <a:ext cx="2480594" cy="1686455"/>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2" name="TextBox 51">
            <a:extLst>
              <a:ext uri="{FF2B5EF4-FFF2-40B4-BE49-F238E27FC236}">
                <a16:creationId xmlns:a16="http://schemas.microsoft.com/office/drawing/2014/main" id="{DDD58483-036C-3EAF-E0E8-AC15791CC11A}"/>
              </a:ext>
            </a:extLst>
          </p:cNvPr>
          <p:cNvSpPr txBox="1"/>
          <p:nvPr/>
        </p:nvSpPr>
        <p:spPr>
          <a:xfrm>
            <a:off x="9846805" y="2794449"/>
            <a:ext cx="2833739" cy="1673279"/>
          </a:xfrm>
          <a:prstGeom prst="rect">
            <a:avLst/>
          </a:prstGeom>
          <a:noFill/>
          <a:effectLst>
            <a:glow rad="101600">
              <a:schemeClr val="accent1">
                <a:satMod val="175000"/>
                <a:alpha val="40000"/>
              </a:schemeClr>
            </a:glow>
          </a:effectLst>
        </p:spPr>
        <p:txBody>
          <a:bodyPr wrap="square" rtlCol="0">
            <a:spAutoFit/>
          </a:bodyPr>
          <a:lstStyle/>
          <a:p>
            <a:pPr>
              <a:lnSpc>
                <a:spcPct val="85000"/>
              </a:lnSpc>
            </a:pPr>
            <a:r>
              <a:rPr lang="en-US" sz="4000" b="1" dirty="0">
                <a:solidFill>
                  <a:schemeClr val="bg1"/>
                </a:solidFill>
                <a:effectLst>
                  <a:glow rad="101600">
                    <a:schemeClr val="tx1">
                      <a:lumMod val="75000"/>
                      <a:lumOff val="25000"/>
                      <a:alpha val="40000"/>
                    </a:schemeClr>
                  </a:glow>
                </a:effectLst>
                <a:latin typeface="Aptos Black" panose="020B0004020202020204" pitchFamily="34" charset="0"/>
              </a:rPr>
              <a:t>It does </a:t>
            </a:r>
            <a:r>
              <a:rPr lang="en-US" sz="4000" b="1" dirty="0">
                <a:solidFill>
                  <a:srgbClr val="29EF97"/>
                </a:solidFill>
                <a:effectLst>
                  <a:glow rad="101600">
                    <a:schemeClr val="tx1">
                      <a:lumMod val="75000"/>
                      <a:lumOff val="25000"/>
                      <a:alpha val="40000"/>
                    </a:schemeClr>
                  </a:glow>
                </a:effectLst>
                <a:latin typeface="Aptos Black" panose="020B0004020202020204" pitchFamily="34" charset="0"/>
              </a:rPr>
              <a:t>modify Noun</a:t>
            </a:r>
          </a:p>
        </p:txBody>
      </p:sp>
      <p:sp>
        <p:nvSpPr>
          <p:cNvPr id="53" name="Freeform 19">
            <a:extLst>
              <a:ext uri="{FF2B5EF4-FFF2-40B4-BE49-F238E27FC236}">
                <a16:creationId xmlns:a16="http://schemas.microsoft.com/office/drawing/2014/main" id="{EE408F68-5064-E1D0-85B6-826274E93DBD}"/>
              </a:ext>
            </a:extLst>
          </p:cNvPr>
          <p:cNvSpPr/>
          <p:nvPr/>
        </p:nvSpPr>
        <p:spPr>
          <a:xfrm rot="11890347" flipV="1">
            <a:off x="6990139" y="2854785"/>
            <a:ext cx="2217319" cy="2442447"/>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9D99564C-A312-5FFD-2EB1-B0B056554860}"/>
              </a:ext>
            </a:extLst>
          </p:cNvPr>
          <p:cNvSpPr txBox="1"/>
          <p:nvPr/>
        </p:nvSpPr>
        <p:spPr>
          <a:xfrm>
            <a:off x="8563997" y="5582087"/>
            <a:ext cx="3208542" cy="626838"/>
          </a:xfrm>
          <a:prstGeom prst="rect">
            <a:avLst/>
          </a:prstGeom>
          <a:noFill/>
        </p:spPr>
        <p:txBody>
          <a:bodyPr wrap="square" rtlCol="0">
            <a:spAutoFit/>
          </a:bodyPr>
          <a:lstStyle/>
          <a:p>
            <a:pPr>
              <a:lnSpc>
                <a:spcPct val="85000"/>
              </a:lnSpc>
            </a:pPr>
            <a:r>
              <a:rPr lang="en-US" sz="4000" b="1" dirty="0">
                <a:solidFill>
                  <a:schemeClr val="bg1"/>
                </a:solidFill>
                <a:latin typeface="Aptos Black" panose="020B0004020202020204" pitchFamily="34" charset="0"/>
              </a:rPr>
              <a:t>It is </a:t>
            </a:r>
            <a:r>
              <a:rPr lang="en-US" sz="4000" b="1" dirty="0">
                <a:solidFill>
                  <a:srgbClr val="29EF97"/>
                </a:solidFill>
                <a:latin typeface="Aptos Black" panose="020B0004020202020204" pitchFamily="34" charset="0"/>
              </a:rPr>
              <a:t>a NOUN</a:t>
            </a:r>
          </a:p>
        </p:txBody>
      </p:sp>
      <p:sp>
        <p:nvSpPr>
          <p:cNvPr id="49" name="TextBox 48">
            <a:extLst>
              <a:ext uri="{FF2B5EF4-FFF2-40B4-BE49-F238E27FC236}">
                <a16:creationId xmlns:a16="http://schemas.microsoft.com/office/drawing/2014/main" id="{391D97EE-F9B1-D922-4889-939413971504}"/>
              </a:ext>
            </a:extLst>
          </p:cNvPr>
          <p:cNvSpPr txBox="1"/>
          <p:nvPr/>
        </p:nvSpPr>
        <p:spPr>
          <a:xfrm>
            <a:off x="5761775" y="2169849"/>
            <a:ext cx="361507" cy="497438"/>
          </a:xfrm>
          <a:prstGeom prst="rect">
            <a:avLst/>
          </a:prstGeom>
          <a:noFill/>
        </p:spPr>
        <p:txBody>
          <a:bodyPr wrap="square" lIns="0" tIns="0" rIns="0" bIns="0" rtlCol="0" anchor="ctr" anchorCtr="0">
            <a:noAutofit/>
          </a:bodyPr>
          <a:lstStyle/>
          <a:p>
            <a:pPr algn="ctr"/>
            <a:r>
              <a:rPr lang="en-US" sz="4800" dirty="0">
                <a:solidFill>
                  <a:srgbClr val="C00000"/>
                </a:solidFill>
                <a:latin typeface="Aptos Black" panose="020B0004020202020204" pitchFamily="34" charset="0"/>
              </a:rPr>
              <a:t>U</a:t>
            </a:r>
          </a:p>
        </p:txBody>
      </p:sp>
      <p:sp>
        <p:nvSpPr>
          <p:cNvPr id="50" name="TextBox 49">
            <a:extLst>
              <a:ext uri="{FF2B5EF4-FFF2-40B4-BE49-F238E27FC236}">
                <a16:creationId xmlns:a16="http://schemas.microsoft.com/office/drawing/2014/main" id="{FD04D66A-C4D5-4216-6599-842D6A4FD23C}"/>
              </a:ext>
            </a:extLst>
          </p:cNvPr>
          <p:cNvSpPr txBox="1"/>
          <p:nvPr/>
        </p:nvSpPr>
        <p:spPr>
          <a:xfrm>
            <a:off x="6457886" y="2169849"/>
            <a:ext cx="361507" cy="497438"/>
          </a:xfrm>
          <a:prstGeom prst="rect">
            <a:avLst/>
          </a:prstGeom>
          <a:noFill/>
        </p:spPr>
        <p:txBody>
          <a:bodyPr wrap="square" lIns="0" tIns="0" rIns="0" bIns="0" rtlCol="0" anchor="ctr" anchorCtr="0">
            <a:noAutofit/>
          </a:bodyPr>
          <a:lstStyle/>
          <a:p>
            <a:pPr algn="ctr"/>
            <a:r>
              <a:rPr lang="en-US" sz="4800" dirty="0">
                <a:solidFill>
                  <a:srgbClr val="C00000"/>
                </a:solidFill>
                <a:latin typeface="Aptos Black" panose="020B0004020202020204" pitchFamily="34" charset="0"/>
              </a:rPr>
              <a:t>G</a:t>
            </a:r>
          </a:p>
        </p:txBody>
      </p:sp>
      <p:sp>
        <p:nvSpPr>
          <p:cNvPr id="55" name="TextBox 54">
            <a:extLst>
              <a:ext uri="{FF2B5EF4-FFF2-40B4-BE49-F238E27FC236}">
                <a16:creationId xmlns:a16="http://schemas.microsoft.com/office/drawing/2014/main" id="{23800724-EEDB-5698-72EA-8FC0AA9FDEFE}"/>
              </a:ext>
            </a:extLst>
          </p:cNvPr>
          <p:cNvSpPr txBox="1"/>
          <p:nvPr/>
        </p:nvSpPr>
        <p:spPr>
          <a:xfrm>
            <a:off x="7205256" y="2156559"/>
            <a:ext cx="361507" cy="524019"/>
          </a:xfrm>
          <a:prstGeom prst="rect">
            <a:avLst/>
          </a:prstGeom>
          <a:noFill/>
        </p:spPr>
        <p:txBody>
          <a:bodyPr wrap="square" lIns="0" tIns="0" rIns="0" bIns="0" rtlCol="0" anchor="ctr" anchorCtr="0">
            <a:noAutofit/>
          </a:bodyPr>
          <a:lstStyle/>
          <a:p>
            <a:pPr algn="ctr"/>
            <a:r>
              <a:rPr lang="en-US" sz="4800" dirty="0">
                <a:solidFill>
                  <a:srgbClr val="C00000"/>
                </a:solidFill>
                <a:latin typeface="Aptos Black" panose="020B0004020202020204" pitchFamily="34" charset="0"/>
              </a:rPr>
              <a:t>L</a:t>
            </a:r>
          </a:p>
        </p:txBody>
      </p:sp>
    </p:spTree>
    <p:extLst>
      <p:ext uri="{BB962C8B-B14F-4D97-AF65-F5344CB8AC3E}">
        <p14:creationId xmlns:p14="http://schemas.microsoft.com/office/powerpoint/2010/main" val="2106722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0326EB-92A4-0E3B-3CEC-BC558247FA13}"/>
              </a:ext>
            </a:extLst>
          </p:cNvPr>
          <p:cNvSpPr>
            <a:spLocks noGrp="1"/>
          </p:cNvSpPr>
          <p:nvPr>
            <p:ph type="title"/>
          </p:nvPr>
        </p:nvSpPr>
        <p:spPr/>
        <p:txBody>
          <a:bodyPr/>
          <a:lstStyle/>
          <a:p>
            <a:r>
              <a:rPr lang="en-US" sz="5334" b="1" spc="-555" dirty="0">
                <a:solidFill>
                  <a:srgbClr val="D5D5D5"/>
                </a:solidFill>
                <a:latin typeface="Poppins Bold"/>
                <a:ea typeface="+mn-ea"/>
                <a:cs typeface="Poppins Bold"/>
              </a:rPr>
              <a:t>WHAT  </a:t>
            </a:r>
            <a:r>
              <a:rPr lang="en-US" sz="5334" b="1" i="1" spc="-555" dirty="0">
                <a:solidFill>
                  <a:schemeClr val="accent2"/>
                </a:solidFill>
                <a:latin typeface="Poppins Bold"/>
                <a:ea typeface="+mn-ea"/>
                <a:cs typeface="Poppins Bold"/>
              </a:rPr>
              <a:t>AI  MISSES</a:t>
            </a:r>
          </a:p>
        </p:txBody>
      </p:sp>
      <p:sp>
        <p:nvSpPr>
          <p:cNvPr id="8" name="Content Placeholder 7">
            <a:extLst>
              <a:ext uri="{FF2B5EF4-FFF2-40B4-BE49-F238E27FC236}">
                <a16:creationId xmlns:a16="http://schemas.microsoft.com/office/drawing/2014/main" id="{F7503EB4-3B21-E6B6-738D-113D1BD0D88E}"/>
              </a:ext>
            </a:extLst>
          </p:cNvPr>
          <p:cNvSpPr>
            <a:spLocks noGrp="1"/>
          </p:cNvSpPr>
          <p:nvPr>
            <p:ph idx="1"/>
          </p:nvPr>
        </p:nvSpPr>
        <p:spPr/>
        <p:txBody>
          <a:bodyPr>
            <a:normAutofit fontScale="92500" lnSpcReduction="10000"/>
          </a:bodyPr>
          <a:lstStyle/>
          <a:p>
            <a:pPr marL="0" indent="0">
              <a:buNone/>
            </a:pPr>
            <a:r>
              <a:rPr lang="en-US" dirty="0">
                <a:solidFill>
                  <a:schemeClr val="bg1"/>
                </a:solidFill>
              </a:rPr>
              <a:t>Depends on what the model was trained on.</a:t>
            </a:r>
          </a:p>
          <a:p>
            <a:pPr marL="0" indent="0">
              <a:buNone/>
            </a:pPr>
            <a:endParaRPr lang="en-US" dirty="0">
              <a:solidFill>
                <a:schemeClr val="bg1"/>
              </a:solidFill>
            </a:endParaRPr>
          </a:p>
          <a:p>
            <a:pPr marL="0" indent="0">
              <a:buNone/>
            </a:pPr>
            <a:r>
              <a:rPr lang="en-US" dirty="0">
                <a:solidFill>
                  <a:schemeClr val="bg1"/>
                </a:solidFill>
              </a:rPr>
              <a:t>Even if two phrases statistically satisfy the same structural constraints (like “ugly” and “only”) and appear on the internet with the same frequency before “child,” how do you—the human—know that it’s probably not “ugly child”?</a:t>
            </a:r>
          </a:p>
          <a:p>
            <a:pPr marL="0" indent="0">
              <a:buNone/>
            </a:pPr>
            <a:endParaRPr lang="en-US" dirty="0">
              <a:solidFill>
                <a:schemeClr val="bg1"/>
              </a:solidFill>
            </a:endParaRPr>
          </a:p>
          <a:p>
            <a:pPr marL="0" indent="0">
              <a:buNone/>
            </a:pPr>
            <a:r>
              <a:rPr lang="en-US" dirty="0">
                <a:solidFill>
                  <a:schemeClr val="bg1"/>
                </a:solidFill>
              </a:rPr>
              <a:t>Because you know a game show like Wheel of Fortune is family-friendly, and an “ugly child” would never make it on air.</a:t>
            </a:r>
          </a:p>
          <a:p>
            <a:pPr marL="0" indent="0">
              <a:buNone/>
            </a:pPr>
            <a:endParaRPr lang="en-US" dirty="0">
              <a:solidFill>
                <a:schemeClr val="bg1"/>
              </a:solidFill>
            </a:endParaRPr>
          </a:p>
          <a:p>
            <a:pPr marL="0" indent="0">
              <a:buNone/>
            </a:pPr>
            <a:r>
              <a:rPr lang="en-US" b="1" dirty="0">
                <a:solidFill>
                  <a:schemeClr val="accent2"/>
                </a:solidFill>
              </a:rPr>
              <a:t>AI doesn’t. </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2589256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CC98CB-D5E9-BEC3-0ECB-BE6D3E602AA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7F2708A-E883-6474-B8D0-3FFF9863A78B}"/>
              </a:ext>
            </a:extLst>
          </p:cNvPr>
          <p:cNvSpPr>
            <a:spLocks noGrp="1"/>
          </p:cNvSpPr>
          <p:nvPr>
            <p:ph type="title"/>
          </p:nvPr>
        </p:nvSpPr>
        <p:spPr/>
        <p:txBody>
          <a:bodyPr/>
          <a:lstStyle/>
          <a:p>
            <a:r>
              <a:rPr lang="en-US" sz="5334" b="1" spc="-555" dirty="0">
                <a:solidFill>
                  <a:srgbClr val="D5D5D5"/>
                </a:solidFill>
                <a:latin typeface="Poppins Bold"/>
                <a:ea typeface="+mn-ea"/>
                <a:cs typeface="Poppins Bold"/>
              </a:rPr>
              <a:t>LEGAL  USES  </a:t>
            </a:r>
            <a:r>
              <a:rPr lang="en-US" sz="5334" b="1" i="1" spc="-555" dirty="0">
                <a:solidFill>
                  <a:schemeClr val="accent2"/>
                </a:solidFill>
                <a:latin typeface="Poppins Bold"/>
                <a:ea typeface="+mn-ea"/>
                <a:cs typeface="Poppins Bold"/>
              </a:rPr>
              <a:t>SPECIALIZED</a:t>
            </a:r>
            <a:r>
              <a:rPr lang="en-US" sz="5334" b="1" spc="-555" dirty="0">
                <a:solidFill>
                  <a:srgbClr val="D5D5D5"/>
                </a:solidFill>
                <a:latin typeface="Poppins Bold"/>
                <a:ea typeface="+mn-ea"/>
                <a:cs typeface="Poppins Bold"/>
              </a:rPr>
              <a:t>  LANGUAGE</a:t>
            </a:r>
            <a:endParaRPr lang="en-US" sz="5334" b="1" i="1" spc="-555" dirty="0">
              <a:solidFill>
                <a:schemeClr val="accent2"/>
              </a:solidFill>
              <a:latin typeface="Poppins Bold"/>
              <a:ea typeface="+mn-ea"/>
              <a:cs typeface="Poppins Bold"/>
            </a:endParaRPr>
          </a:p>
        </p:txBody>
      </p:sp>
      <p:sp>
        <p:nvSpPr>
          <p:cNvPr id="4" name="Shape 2">
            <a:extLst>
              <a:ext uri="{FF2B5EF4-FFF2-40B4-BE49-F238E27FC236}">
                <a16:creationId xmlns:a16="http://schemas.microsoft.com/office/drawing/2014/main" id="{1C76EDF3-2AE3-8E80-8F58-68321E9ECECE}"/>
              </a:ext>
            </a:extLst>
          </p:cNvPr>
          <p:cNvSpPr/>
          <p:nvPr/>
        </p:nvSpPr>
        <p:spPr>
          <a:xfrm>
            <a:off x="731520" y="1920240"/>
            <a:ext cx="2606040" cy="3291840"/>
          </a:xfrm>
          <a:prstGeom prst="rect">
            <a:avLst/>
          </a:prstGeom>
          <a:solidFill>
            <a:srgbClr val="FFFFFF"/>
          </a:solidFill>
          <a:ln w="12700">
            <a:solidFill>
              <a:srgbClr val="F0E9D6"/>
            </a:solidFill>
            <a:prstDash val="solid"/>
          </a:ln>
          <a:effectLst>
            <a:outerShdw blurRad="76200" dist="2540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a:extLst>
              <a:ext uri="{FF2B5EF4-FFF2-40B4-BE49-F238E27FC236}">
                <a16:creationId xmlns:a16="http://schemas.microsoft.com/office/drawing/2014/main" id="{A6DF9D92-8110-18A3-5114-D995B691BAD1}"/>
              </a:ext>
            </a:extLst>
          </p:cNvPr>
          <p:cNvSpPr/>
          <p:nvPr/>
        </p:nvSpPr>
        <p:spPr>
          <a:xfrm>
            <a:off x="1714500" y="2194560"/>
            <a:ext cx="640080" cy="640080"/>
          </a:xfrm>
          <a:prstGeom prst="ellipse">
            <a:avLst/>
          </a:prstGeom>
          <a:solidFill>
            <a:schemeClr val="accent2"/>
          </a:solidFill>
          <a:ln w="1270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a:extLst>
              <a:ext uri="{FF2B5EF4-FFF2-40B4-BE49-F238E27FC236}">
                <a16:creationId xmlns:a16="http://schemas.microsoft.com/office/drawing/2014/main" id="{3279E4BD-9DDD-B712-3BC9-814CE4E5271D}"/>
              </a:ext>
            </a:extLst>
          </p:cNvPr>
          <p:cNvSpPr/>
          <p:nvPr/>
        </p:nvSpPr>
        <p:spPr>
          <a:xfrm>
            <a:off x="1714500" y="2194560"/>
            <a:ext cx="640080" cy="6400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AF6EC"/>
                </a:solidFill>
                <a:effectLst/>
                <a:uLnTx/>
                <a:uFillTx/>
                <a:latin typeface="Georgia" pitchFamily="34" charset="0"/>
                <a:ea typeface="Georgia" pitchFamily="34" charset="-122"/>
                <a:cs typeface="Georgia" pitchFamily="34" charset="-120"/>
              </a:rPr>
              <a:t>1</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5">
            <a:extLst>
              <a:ext uri="{FF2B5EF4-FFF2-40B4-BE49-F238E27FC236}">
                <a16:creationId xmlns:a16="http://schemas.microsoft.com/office/drawing/2014/main" id="{7BEB58DD-AE40-C87B-DAF7-BC6AB99C957F}"/>
              </a:ext>
            </a:extLst>
          </p:cNvPr>
          <p:cNvSpPr/>
          <p:nvPr/>
        </p:nvSpPr>
        <p:spPr>
          <a:xfrm>
            <a:off x="914400" y="2971800"/>
            <a:ext cx="224028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Context</a:t>
            </a:r>
          </a:p>
        </p:txBody>
      </p:sp>
      <p:sp>
        <p:nvSpPr>
          <p:cNvPr id="10" name="Text 6">
            <a:extLst>
              <a:ext uri="{FF2B5EF4-FFF2-40B4-BE49-F238E27FC236}">
                <a16:creationId xmlns:a16="http://schemas.microsoft.com/office/drawing/2014/main" id="{7345EF16-FF93-713E-9693-0477C3B37943}"/>
              </a:ext>
            </a:extLst>
          </p:cNvPr>
          <p:cNvSpPr/>
          <p:nvPr/>
        </p:nvSpPr>
        <p:spPr>
          <a:xfrm>
            <a:off x="960120" y="3503712"/>
            <a:ext cx="2194560" cy="1538883"/>
          </a:xfrm>
          <a:prstGeom prst="rect">
            <a:avLst/>
          </a:prstGeom>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Legal usage patterns are narrower and more specialized than ordinary language.</a:t>
            </a:r>
          </a:p>
        </p:txBody>
      </p:sp>
      <p:sp>
        <p:nvSpPr>
          <p:cNvPr id="11" name="Text 7">
            <a:extLst>
              <a:ext uri="{FF2B5EF4-FFF2-40B4-BE49-F238E27FC236}">
                <a16:creationId xmlns:a16="http://schemas.microsoft.com/office/drawing/2014/main" id="{E09943F8-D5E6-2046-A170-1B981709E3A7}"/>
              </a:ext>
            </a:extLst>
          </p:cNvPr>
          <p:cNvSpPr/>
          <p:nvPr/>
        </p:nvSpPr>
        <p:spPr>
          <a:xfrm>
            <a:off x="3246120" y="3200400"/>
            <a:ext cx="365760" cy="6400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4A84C"/>
                </a:solidFill>
                <a:effectLst/>
                <a:uLnTx/>
                <a:uFillTx/>
                <a:latin typeface="Georgia" pitchFamily="34" charset="0"/>
                <a:ea typeface="Georgia" pitchFamily="34" charset="-122"/>
                <a:cs typeface="Georgia" pitchFamily="34" charset="-12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8">
            <a:extLst>
              <a:ext uri="{FF2B5EF4-FFF2-40B4-BE49-F238E27FC236}">
                <a16:creationId xmlns:a16="http://schemas.microsoft.com/office/drawing/2014/main" id="{A5ED194B-8CC1-0E8E-E443-CA411A55380E}"/>
              </a:ext>
            </a:extLst>
          </p:cNvPr>
          <p:cNvSpPr/>
          <p:nvPr/>
        </p:nvSpPr>
        <p:spPr>
          <a:xfrm>
            <a:off x="3520440" y="1920240"/>
            <a:ext cx="2606040" cy="3291840"/>
          </a:xfrm>
          <a:prstGeom prst="rect">
            <a:avLst/>
          </a:prstGeom>
          <a:solidFill>
            <a:srgbClr val="FFFFFF"/>
          </a:solidFill>
          <a:ln w="12700">
            <a:solidFill>
              <a:srgbClr val="F0E9D6"/>
            </a:solidFill>
            <a:prstDash val="solid"/>
          </a:ln>
          <a:effectLst>
            <a:outerShdw blurRad="76200" dist="2540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9">
            <a:extLst>
              <a:ext uri="{FF2B5EF4-FFF2-40B4-BE49-F238E27FC236}">
                <a16:creationId xmlns:a16="http://schemas.microsoft.com/office/drawing/2014/main" id="{92F5F247-460E-9A7B-439C-8247AF3A93B0}"/>
              </a:ext>
            </a:extLst>
          </p:cNvPr>
          <p:cNvSpPr/>
          <p:nvPr/>
        </p:nvSpPr>
        <p:spPr>
          <a:xfrm>
            <a:off x="4503420" y="2194560"/>
            <a:ext cx="640080" cy="640080"/>
          </a:xfrm>
          <a:prstGeom prst="ellipse">
            <a:avLst/>
          </a:prstGeom>
          <a:solidFill>
            <a:schemeClr val="accent2"/>
          </a:solidFill>
          <a:ln w="1270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0">
            <a:extLst>
              <a:ext uri="{FF2B5EF4-FFF2-40B4-BE49-F238E27FC236}">
                <a16:creationId xmlns:a16="http://schemas.microsoft.com/office/drawing/2014/main" id="{B4F59CED-8169-F5E0-C293-DC5DB52F10FC}"/>
              </a:ext>
            </a:extLst>
          </p:cNvPr>
          <p:cNvSpPr/>
          <p:nvPr/>
        </p:nvSpPr>
        <p:spPr>
          <a:xfrm>
            <a:off x="4503420" y="2194560"/>
            <a:ext cx="640080" cy="6400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AF6EC"/>
                </a:solidFill>
                <a:effectLst/>
                <a:uLnTx/>
                <a:uFillTx/>
                <a:latin typeface="Georgia" pitchFamily="34" charset="0"/>
                <a:ea typeface="Georgia" pitchFamily="34" charset="-122"/>
                <a:cs typeface="Georgia" pitchFamily="34" charset="-120"/>
              </a:rPr>
              <a:t>2</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1">
            <a:extLst>
              <a:ext uri="{FF2B5EF4-FFF2-40B4-BE49-F238E27FC236}">
                <a16:creationId xmlns:a16="http://schemas.microsoft.com/office/drawing/2014/main" id="{C47C9589-79F2-59DB-8970-FD6029F41AFA}"/>
              </a:ext>
            </a:extLst>
          </p:cNvPr>
          <p:cNvSpPr/>
          <p:nvPr/>
        </p:nvSpPr>
        <p:spPr>
          <a:xfrm>
            <a:off x="3703320" y="2971800"/>
            <a:ext cx="224028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Structure</a:t>
            </a:r>
          </a:p>
        </p:txBody>
      </p:sp>
      <p:sp>
        <p:nvSpPr>
          <p:cNvPr id="16" name="Text 12">
            <a:extLst>
              <a:ext uri="{FF2B5EF4-FFF2-40B4-BE49-F238E27FC236}">
                <a16:creationId xmlns:a16="http://schemas.microsoft.com/office/drawing/2014/main" id="{2B3A8544-C0EB-6542-C999-8F75AC7214A5}"/>
              </a:ext>
            </a:extLst>
          </p:cNvPr>
          <p:cNvSpPr/>
          <p:nvPr/>
        </p:nvSpPr>
        <p:spPr>
          <a:xfrm>
            <a:off x="3749040" y="3503712"/>
            <a:ext cx="2194560" cy="1554480"/>
          </a:xfrm>
          <a:prstGeom prst="rect">
            <a:avLst/>
          </a:prstGeom>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Sentence patterns, citations, and procedural conventions are unusual.</a:t>
            </a:r>
          </a:p>
        </p:txBody>
      </p:sp>
      <p:sp>
        <p:nvSpPr>
          <p:cNvPr id="17" name="Text 13">
            <a:extLst>
              <a:ext uri="{FF2B5EF4-FFF2-40B4-BE49-F238E27FC236}">
                <a16:creationId xmlns:a16="http://schemas.microsoft.com/office/drawing/2014/main" id="{4434A282-4A4C-79B8-574C-0E52B9CDDCF3}"/>
              </a:ext>
            </a:extLst>
          </p:cNvPr>
          <p:cNvSpPr/>
          <p:nvPr/>
        </p:nvSpPr>
        <p:spPr>
          <a:xfrm>
            <a:off x="6035040" y="3200400"/>
            <a:ext cx="365760" cy="6400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4A84C"/>
                </a:solidFill>
                <a:effectLst/>
                <a:uLnTx/>
                <a:uFillTx/>
                <a:latin typeface="Georgia" pitchFamily="34" charset="0"/>
                <a:ea typeface="Georgia" pitchFamily="34" charset="-122"/>
                <a:cs typeface="Georgia" pitchFamily="34" charset="-12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Shape 14">
            <a:extLst>
              <a:ext uri="{FF2B5EF4-FFF2-40B4-BE49-F238E27FC236}">
                <a16:creationId xmlns:a16="http://schemas.microsoft.com/office/drawing/2014/main" id="{95F7E21A-C458-9EDB-05ED-94BB4D16AAD9}"/>
              </a:ext>
            </a:extLst>
          </p:cNvPr>
          <p:cNvSpPr/>
          <p:nvPr/>
        </p:nvSpPr>
        <p:spPr>
          <a:xfrm>
            <a:off x="6309360" y="1920240"/>
            <a:ext cx="2606040" cy="3291840"/>
          </a:xfrm>
          <a:prstGeom prst="rect">
            <a:avLst/>
          </a:prstGeom>
          <a:solidFill>
            <a:srgbClr val="FFFFFF"/>
          </a:solidFill>
          <a:ln w="12700">
            <a:solidFill>
              <a:srgbClr val="F0E9D6"/>
            </a:solidFill>
            <a:prstDash val="solid"/>
          </a:ln>
          <a:effectLst>
            <a:outerShdw blurRad="76200" dist="25400" dir="8100000" algn="bl" rotWithShape="0">
              <a:srgbClr val="000000">
                <a:alpha val="8000"/>
              </a:srgbClr>
            </a:outerShdw>
          </a:effectLst>
        </p:spPr>
        <p:txBody>
          <a:bodyPr/>
          <a:lstStyle/>
          <a:p>
            <a:endParaRPr lang="en-US">
              <a:solidFill>
                <a:prstClr val="black"/>
              </a:solidFill>
              <a:latin typeface="Calibri" panose="020F0502020204030204"/>
            </a:endParaRPr>
          </a:p>
        </p:txBody>
      </p:sp>
      <p:sp>
        <p:nvSpPr>
          <p:cNvPr id="19" name="Shape 15">
            <a:extLst>
              <a:ext uri="{FF2B5EF4-FFF2-40B4-BE49-F238E27FC236}">
                <a16:creationId xmlns:a16="http://schemas.microsoft.com/office/drawing/2014/main" id="{63E40FAF-B623-6AC8-B3F6-949379DD6EFA}"/>
              </a:ext>
            </a:extLst>
          </p:cNvPr>
          <p:cNvSpPr/>
          <p:nvPr/>
        </p:nvSpPr>
        <p:spPr>
          <a:xfrm>
            <a:off x="7292340" y="2194560"/>
            <a:ext cx="640080" cy="640080"/>
          </a:xfrm>
          <a:prstGeom prst="ellipse">
            <a:avLst/>
          </a:prstGeom>
          <a:solidFill>
            <a:schemeClr val="accent2"/>
          </a:solidFill>
          <a:ln w="1270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6">
            <a:extLst>
              <a:ext uri="{FF2B5EF4-FFF2-40B4-BE49-F238E27FC236}">
                <a16:creationId xmlns:a16="http://schemas.microsoft.com/office/drawing/2014/main" id="{FF1208A1-CC24-FD73-290F-AC1C2D3D9309}"/>
              </a:ext>
            </a:extLst>
          </p:cNvPr>
          <p:cNvSpPr/>
          <p:nvPr/>
        </p:nvSpPr>
        <p:spPr>
          <a:xfrm>
            <a:off x="7292340" y="2194560"/>
            <a:ext cx="640080" cy="6400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AF6EC"/>
                </a:solidFill>
                <a:effectLst/>
                <a:uLnTx/>
                <a:uFillTx/>
                <a:latin typeface="Georgia" pitchFamily="34" charset="0"/>
                <a:ea typeface="Georgia" pitchFamily="34" charset="-122"/>
                <a:cs typeface="Georgia" pitchFamily="34" charset="-120"/>
              </a:rPr>
              <a:t>3</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7">
            <a:extLst>
              <a:ext uri="{FF2B5EF4-FFF2-40B4-BE49-F238E27FC236}">
                <a16:creationId xmlns:a16="http://schemas.microsoft.com/office/drawing/2014/main" id="{823C27E2-5A16-E72D-A256-E2CB9DBF9524}"/>
              </a:ext>
            </a:extLst>
          </p:cNvPr>
          <p:cNvSpPr/>
          <p:nvPr/>
        </p:nvSpPr>
        <p:spPr>
          <a:xfrm>
            <a:off x="6492240" y="2971800"/>
            <a:ext cx="2240280" cy="457200"/>
          </a:xfrm>
          <a:prstGeom prst="rect">
            <a:avLst/>
          </a:prstGeom>
          <a:noFill/>
          <a:ln/>
        </p:spPr>
        <p:txBody>
          <a:bodyPr wrap="square" lIns="0" tIns="0" rIns="0" bIns="0" rtlCol="0" anchor="ctr"/>
          <a:lstStyle/>
          <a:p>
            <a:pPr algn="ctr"/>
            <a:r>
              <a:rPr lang="en-US" sz="2800" b="1" dirty="0"/>
              <a:t>Probability</a:t>
            </a:r>
          </a:p>
        </p:txBody>
      </p:sp>
      <p:sp>
        <p:nvSpPr>
          <p:cNvPr id="22" name="Text 18">
            <a:extLst>
              <a:ext uri="{FF2B5EF4-FFF2-40B4-BE49-F238E27FC236}">
                <a16:creationId xmlns:a16="http://schemas.microsoft.com/office/drawing/2014/main" id="{076FBB5D-8F14-B83E-E945-DC050ECFA485}"/>
              </a:ext>
            </a:extLst>
          </p:cNvPr>
          <p:cNvSpPr/>
          <p:nvPr/>
        </p:nvSpPr>
        <p:spPr>
          <a:xfrm>
            <a:off x="6537960" y="3503712"/>
            <a:ext cx="2194560" cy="1554480"/>
          </a:xfrm>
          <a:prstGeom prst="rect">
            <a:avLst/>
          </a:prstGeom>
          <a:noFill/>
          <a:ln/>
        </p:spPr>
        <p:txBody>
          <a:bodyPr wrap="square" lIns="0" tIns="0" rIns="0" bIns="0" rtlCol="0" anchor="ctr">
            <a:spAutoFit/>
          </a:bodyPr>
          <a:lstStyle/>
          <a:p>
            <a:pPr algn="ctr">
              <a:defRPr/>
            </a:pPr>
            <a:r>
              <a:rPr lang="en-US" sz="2000" dirty="0"/>
              <a:t>The model has less to draw on — its odds shift toward common, not correct.</a:t>
            </a:r>
          </a:p>
        </p:txBody>
      </p:sp>
      <p:sp>
        <p:nvSpPr>
          <p:cNvPr id="23" name="Text 19">
            <a:extLst>
              <a:ext uri="{FF2B5EF4-FFF2-40B4-BE49-F238E27FC236}">
                <a16:creationId xmlns:a16="http://schemas.microsoft.com/office/drawing/2014/main" id="{7C587908-A15C-A1FE-0912-A77862ED0993}"/>
              </a:ext>
            </a:extLst>
          </p:cNvPr>
          <p:cNvSpPr/>
          <p:nvPr/>
        </p:nvSpPr>
        <p:spPr>
          <a:xfrm>
            <a:off x="8823960" y="3200400"/>
            <a:ext cx="365760" cy="6400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4A84C"/>
                </a:solidFill>
                <a:effectLst/>
                <a:uLnTx/>
                <a:uFillTx/>
                <a:latin typeface="Georgia" pitchFamily="34" charset="0"/>
                <a:ea typeface="Georgia" pitchFamily="34" charset="-122"/>
                <a:cs typeface="Georgia" pitchFamily="34" charset="-12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hape 20">
            <a:extLst>
              <a:ext uri="{FF2B5EF4-FFF2-40B4-BE49-F238E27FC236}">
                <a16:creationId xmlns:a16="http://schemas.microsoft.com/office/drawing/2014/main" id="{5D64AFD9-B7B0-B383-FC5F-D5D21AB3CDAF}"/>
              </a:ext>
            </a:extLst>
          </p:cNvPr>
          <p:cNvSpPr/>
          <p:nvPr/>
        </p:nvSpPr>
        <p:spPr>
          <a:xfrm>
            <a:off x="9098280" y="1920240"/>
            <a:ext cx="2606040" cy="3291840"/>
          </a:xfrm>
          <a:prstGeom prst="rect">
            <a:avLst/>
          </a:prstGeom>
          <a:solidFill>
            <a:srgbClr val="FFFFFF"/>
          </a:solidFill>
          <a:ln w="12700">
            <a:solidFill>
              <a:srgbClr val="F0E9D6"/>
            </a:solidFill>
            <a:prstDash val="solid"/>
          </a:ln>
          <a:effectLst>
            <a:outerShdw blurRad="76200" dist="25400" dir="8100000" algn="bl" rotWithShape="0">
              <a:srgbClr val="000000">
                <a:alpha val="8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hape 21">
            <a:extLst>
              <a:ext uri="{FF2B5EF4-FFF2-40B4-BE49-F238E27FC236}">
                <a16:creationId xmlns:a16="http://schemas.microsoft.com/office/drawing/2014/main" id="{BC975AC4-162C-3E01-4DD2-435B728F76BB}"/>
              </a:ext>
            </a:extLst>
          </p:cNvPr>
          <p:cNvSpPr/>
          <p:nvPr/>
        </p:nvSpPr>
        <p:spPr>
          <a:xfrm>
            <a:off x="10081260" y="2194560"/>
            <a:ext cx="640080" cy="640080"/>
          </a:xfrm>
          <a:prstGeom prst="ellipse">
            <a:avLst/>
          </a:prstGeom>
          <a:solidFill>
            <a:srgbClr val="FF5050"/>
          </a:solidFill>
          <a:ln w="1270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22">
            <a:extLst>
              <a:ext uri="{FF2B5EF4-FFF2-40B4-BE49-F238E27FC236}">
                <a16:creationId xmlns:a16="http://schemas.microsoft.com/office/drawing/2014/main" id="{2ACAE8F0-33A1-3442-7CE8-0DEB8B624756}"/>
              </a:ext>
            </a:extLst>
          </p:cNvPr>
          <p:cNvSpPr/>
          <p:nvPr/>
        </p:nvSpPr>
        <p:spPr>
          <a:xfrm>
            <a:off x="10081260" y="2194560"/>
            <a:ext cx="640080" cy="6400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AF6EC"/>
                </a:solidFill>
                <a:effectLst/>
                <a:uLnTx/>
                <a:uFillTx/>
                <a:latin typeface="Georgia" pitchFamily="34" charset="0"/>
                <a:ea typeface="Georgia" pitchFamily="34" charset="-122"/>
                <a:cs typeface="Georgia" pitchFamily="34" charset="-120"/>
              </a:rPr>
              <a:t>4</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 23">
            <a:extLst>
              <a:ext uri="{FF2B5EF4-FFF2-40B4-BE49-F238E27FC236}">
                <a16:creationId xmlns:a16="http://schemas.microsoft.com/office/drawing/2014/main" id="{83EED0D5-9179-725E-85C0-14D97F538CD8}"/>
              </a:ext>
            </a:extLst>
          </p:cNvPr>
          <p:cNvSpPr/>
          <p:nvPr/>
        </p:nvSpPr>
        <p:spPr>
          <a:xfrm>
            <a:off x="9281160" y="2971800"/>
            <a:ext cx="2240280" cy="45720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t>Output</a:t>
            </a:r>
          </a:p>
        </p:txBody>
      </p:sp>
      <p:sp>
        <p:nvSpPr>
          <p:cNvPr id="28" name="Text 24">
            <a:extLst>
              <a:ext uri="{FF2B5EF4-FFF2-40B4-BE49-F238E27FC236}">
                <a16:creationId xmlns:a16="http://schemas.microsoft.com/office/drawing/2014/main" id="{5CE92340-D7C9-1247-8985-2E4F066F2F7C}"/>
              </a:ext>
            </a:extLst>
          </p:cNvPr>
          <p:cNvSpPr/>
          <p:nvPr/>
        </p:nvSpPr>
        <p:spPr>
          <a:xfrm>
            <a:off x="9326880" y="3503712"/>
            <a:ext cx="2194560" cy="923330"/>
          </a:xfrm>
          <a:prstGeom prst="rect">
            <a:avLst/>
          </a:prstGeom>
          <a:noFill/>
          <a:ln/>
        </p:spPr>
        <p:txBody>
          <a:bodyPr wrap="square" lIns="0" tIns="0" rIns="0" bIns="0" rtlCol="0" anchor="ctr">
            <a:spAutoFit/>
          </a:bodyPr>
          <a:lstStyle/>
          <a:p>
            <a:pPr marR="0" lvl="0" indent="0" algn="ctr" fontAlgn="auto">
              <a:lnSpc>
                <a:spcPct val="100000"/>
              </a:lnSpc>
              <a:spcBef>
                <a:spcPts val="0"/>
              </a:spcBef>
              <a:spcAft>
                <a:spcPts val="0"/>
              </a:spcAft>
              <a:buClrTx/>
              <a:buSzTx/>
              <a:buFontTx/>
              <a:buNone/>
              <a:tabLst/>
              <a:defRPr/>
            </a:pPr>
            <a:r>
              <a:rPr lang="en-US" sz="2000" dirty="0"/>
              <a:t>Plausible-sounding fabrications. Confidently wrong.</a:t>
            </a:r>
          </a:p>
        </p:txBody>
      </p:sp>
      <p:sp>
        <p:nvSpPr>
          <p:cNvPr id="29" name="Shape 25">
            <a:extLst>
              <a:ext uri="{FF2B5EF4-FFF2-40B4-BE49-F238E27FC236}">
                <a16:creationId xmlns:a16="http://schemas.microsoft.com/office/drawing/2014/main" id="{9F10E159-50FC-D00C-57D3-11B741117178}"/>
              </a:ext>
            </a:extLst>
          </p:cNvPr>
          <p:cNvSpPr/>
          <p:nvPr/>
        </p:nvSpPr>
        <p:spPr>
          <a:xfrm>
            <a:off x="731520" y="5486400"/>
            <a:ext cx="10881360" cy="868680"/>
          </a:xfrm>
          <a:prstGeom prst="rect">
            <a:avLst/>
          </a:prstGeom>
          <a:noFill/>
          <a:ln w="1270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817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11D58"/>
        </a:solidFill>
        <a:effectLst/>
      </p:bgPr>
    </p:bg>
    <p:spTree>
      <p:nvGrpSpPr>
        <p:cNvPr id="1" name=""/>
        <p:cNvGrpSpPr/>
        <p:nvPr/>
      </p:nvGrpSpPr>
      <p:grpSpPr>
        <a:xfrm>
          <a:off x="0" y="0"/>
          <a:ext cx="0" cy="0"/>
          <a:chOff x="0" y="0"/>
          <a:chExt cx="0" cy="0"/>
        </a:xfrm>
      </p:grpSpPr>
      <p:sp>
        <p:nvSpPr>
          <p:cNvPr id="3" name="Text 1"/>
          <p:cNvSpPr/>
          <p:nvPr/>
        </p:nvSpPr>
        <p:spPr>
          <a:xfrm>
            <a:off x="731520" y="868680"/>
            <a:ext cx="10972800" cy="7315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334" b="1" spc="-555" dirty="0">
                <a:solidFill>
                  <a:srgbClr val="D5D5D5"/>
                </a:solidFill>
                <a:latin typeface="Poppins Bold"/>
                <a:cs typeface="Poppins Bold"/>
              </a:rPr>
              <a:t>So what do we do about it?</a:t>
            </a:r>
          </a:p>
        </p:txBody>
      </p:sp>
      <p:sp>
        <p:nvSpPr>
          <p:cNvPr id="4" name="Shape 2"/>
          <p:cNvSpPr/>
          <p:nvPr/>
        </p:nvSpPr>
        <p:spPr>
          <a:xfrm>
            <a:off x="731520" y="1874520"/>
            <a:ext cx="5394960" cy="4251960"/>
          </a:xfrm>
          <a:prstGeom prst="rect">
            <a:avLst/>
          </a:prstGeom>
          <a:solidFill>
            <a:srgbClr val="FFFFFF"/>
          </a:solidFill>
          <a:ln w="12700">
            <a:solidFill>
              <a:srgbClr val="F0E9D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hape 3"/>
          <p:cNvSpPr/>
          <p:nvPr/>
        </p:nvSpPr>
        <p:spPr>
          <a:xfrm>
            <a:off x="731520" y="1874520"/>
            <a:ext cx="5394960" cy="164592"/>
          </a:xfrm>
          <a:prstGeom prst="rect">
            <a:avLst/>
          </a:prstGeom>
          <a:solidFill>
            <a:srgbClr val="2402D0"/>
          </a:solidFill>
          <a:ln w="1270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4"/>
          <p:cNvSpPr/>
          <p:nvPr/>
        </p:nvSpPr>
        <p:spPr>
          <a:xfrm>
            <a:off x="960120" y="2194560"/>
            <a:ext cx="4572000" cy="4114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400" normalizeH="0" baseline="0" noProof="0" dirty="0">
                <a:ln>
                  <a:noFill/>
                </a:ln>
                <a:solidFill>
                  <a:srgbClr val="2402D0"/>
                </a:solidFill>
                <a:effectLst/>
                <a:uLnTx/>
                <a:uFillTx/>
                <a:latin typeface="Aptos Display" panose="020B0004020202020204" pitchFamily="34" charset="0"/>
                <a:ea typeface="Calibri" pitchFamily="34" charset="-122"/>
                <a:cs typeface="Calibri" pitchFamily="34" charset="-120"/>
              </a:rPr>
              <a:t>DON'T</a:t>
            </a:r>
            <a:endParaRPr kumimoji="0" lang="en-US" sz="2400" b="0" i="0" u="none" strike="noStrike" kern="1200" cap="none" spc="0" normalizeH="0" baseline="0" noProof="0" dirty="0">
              <a:ln>
                <a:noFill/>
              </a:ln>
              <a:solidFill>
                <a:srgbClr val="2402D0"/>
              </a:solidFill>
              <a:effectLst/>
              <a:uLnTx/>
              <a:uFillTx/>
              <a:latin typeface="Aptos Display" panose="020B0004020202020204" pitchFamily="34" charset="0"/>
            </a:endParaRPr>
          </a:p>
        </p:txBody>
      </p:sp>
      <p:sp>
        <p:nvSpPr>
          <p:cNvPr id="7" name="Text 5"/>
          <p:cNvSpPr/>
          <p:nvPr/>
        </p:nvSpPr>
        <p:spPr>
          <a:xfrm>
            <a:off x="960120" y="2697480"/>
            <a:ext cx="5029200" cy="3291840"/>
          </a:xfrm>
          <a:prstGeom prst="rect">
            <a:avLst/>
          </a:prstGeom>
          <a:noFill/>
          <a:ln/>
        </p:spPr>
        <p:txBody>
          <a:bodyPr wrap="square"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1A2E"/>
                </a:solidFill>
                <a:effectLst/>
                <a:uLnTx/>
                <a:uFillTx/>
                <a:latin typeface="Aptos Display" panose="020B0004020202020204" pitchFamily="34" charset="0"/>
                <a:ea typeface="Calibri" pitchFamily="34" charset="-122"/>
                <a:cs typeface="Calibri" pitchFamily="34" charset="-120"/>
              </a:rPr>
              <a:t>Avoid AI entirely.</a:t>
            </a:r>
            <a:endPar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6B6378"/>
                </a:solidFill>
                <a:effectLst/>
                <a:uLnTx/>
                <a:uFillTx/>
                <a:latin typeface="Aptos Display" panose="020B0004020202020204" pitchFamily="34" charset="0"/>
                <a:ea typeface="Calibri" pitchFamily="34" charset="-122"/>
                <a:cs typeface="Calibri" pitchFamily="34" charset="-120"/>
              </a:rPr>
              <a:t>You'll lose ground while everyone else learns it.</a:t>
            </a:r>
            <a:endPar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1A2E"/>
                </a:solidFill>
                <a:effectLst/>
                <a:uLnTx/>
                <a:uFillTx/>
                <a:latin typeface="Aptos Display" panose="020B0004020202020204" pitchFamily="34" charset="0"/>
                <a:ea typeface="Calibri" pitchFamily="34" charset="-122"/>
                <a:cs typeface="Calibri" pitchFamily="34" charset="-120"/>
              </a:rPr>
              <a:t> </a:t>
            </a:r>
            <a:endPar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1A2E"/>
                </a:solidFill>
                <a:effectLst/>
                <a:uLnTx/>
                <a:uFillTx/>
                <a:latin typeface="Aptos Display" panose="020B0004020202020204" pitchFamily="34" charset="0"/>
                <a:ea typeface="Calibri" pitchFamily="34" charset="-122"/>
                <a:cs typeface="Calibri" pitchFamily="34" charset="-120"/>
              </a:rPr>
              <a:t>Wait for vendors to “fix” hallucinations.</a:t>
            </a:r>
            <a:endPar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6B6378"/>
                </a:solidFill>
                <a:effectLst/>
                <a:uLnTx/>
                <a:uFillTx/>
                <a:latin typeface="Aptos Display" panose="020B0004020202020204" pitchFamily="34" charset="0"/>
                <a:ea typeface="Calibri" pitchFamily="34" charset="-122"/>
                <a:cs typeface="Calibri" pitchFamily="34" charset="-120"/>
              </a:rPr>
              <a:t>There is no complete fix — probabilistic generation is how the technology works.</a:t>
            </a:r>
            <a:endPar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1A2E"/>
                </a:solidFill>
                <a:effectLst/>
                <a:uLnTx/>
                <a:uFillTx/>
                <a:latin typeface="Aptos Display" panose="020B0004020202020204" pitchFamily="34" charset="0"/>
                <a:ea typeface="Calibri" pitchFamily="34" charset="-122"/>
                <a:cs typeface="Calibri" pitchFamily="34" charset="-120"/>
              </a:rPr>
              <a:t> </a:t>
            </a:r>
            <a:endPar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1A2E"/>
                </a:solidFill>
                <a:effectLst/>
                <a:uLnTx/>
                <a:uFillTx/>
                <a:latin typeface="Aptos Display" panose="020B0004020202020204" pitchFamily="34" charset="0"/>
                <a:ea typeface="Calibri" pitchFamily="34" charset="-122"/>
                <a:cs typeface="Calibri" pitchFamily="34" charset="-120"/>
              </a:rPr>
              <a:t>Negotiate contractual guarantees against output errors.</a:t>
            </a:r>
            <a:endPar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6B6378"/>
                </a:solidFill>
                <a:effectLst/>
                <a:uLnTx/>
                <a:uFillTx/>
                <a:latin typeface="Aptos Display" panose="020B0004020202020204" pitchFamily="34" charset="0"/>
                <a:ea typeface="Calibri" pitchFamily="34" charset="-122"/>
                <a:cs typeface="Calibri" pitchFamily="34" charset="-120"/>
              </a:rPr>
              <a:t>Won't hold up; won't make the model accurate.</a:t>
            </a:r>
            <a:endParaRPr kumimoji="0" lang="en-US" sz="2000" b="0" i="0" u="none" strike="noStrike" kern="1200" cap="none" spc="0" normalizeH="0" baseline="0" noProof="0" dirty="0">
              <a:ln>
                <a:noFill/>
              </a:ln>
              <a:solidFill>
                <a:prstClr val="black"/>
              </a:solidFill>
              <a:effectLst/>
              <a:uLnTx/>
              <a:uFillTx/>
              <a:latin typeface="Aptos Display" panose="020B0004020202020204" pitchFamily="34" charset="0"/>
            </a:endParaRPr>
          </a:p>
        </p:txBody>
      </p:sp>
      <p:sp>
        <p:nvSpPr>
          <p:cNvPr id="8" name="Shape 6"/>
          <p:cNvSpPr/>
          <p:nvPr/>
        </p:nvSpPr>
        <p:spPr>
          <a:xfrm>
            <a:off x="6263640" y="1874520"/>
            <a:ext cx="5349240" cy="4251960"/>
          </a:xfrm>
          <a:prstGeom prst="rect">
            <a:avLst/>
          </a:prstGeom>
          <a:solidFill>
            <a:schemeClr val="tx1"/>
          </a:solidFill>
          <a:ln w="12700">
            <a:solidFill>
              <a:schemeClr val="bg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hape 7"/>
          <p:cNvSpPr/>
          <p:nvPr/>
        </p:nvSpPr>
        <p:spPr>
          <a:xfrm>
            <a:off x="6263640" y="1874520"/>
            <a:ext cx="5349240" cy="164592"/>
          </a:xfrm>
          <a:prstGeom prst="rect">
            <a:avLst/>
          </a:prstGeom>
          <a:solidFill>
            <a:srgbClr val="29EF97"/>
          </a:solidFill>
          <a:ln w="12700">
            <a:no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6492240" y="2194560"/>
            <a:ext cx="4572000" cy="411480"/>
          </a:xfrm>
          <a:prstGeom prst="rect">
            <a:avLst/>
          </a:prstGeom>
          <a:noFill/>
          <a:ln/>
        </p:spPr>
        <p:txBody>
          <a:bodyPr wrap="square" lIns="0" tIns="0" rIns="0" bIns="0" rtlCol="0" anchor="ctr"/>
          <a:lstStyle/>
          <a:p>
            <a:pPr>
              <a:defRPr/>
            </a:pPr>
            <a:r>
              <a:rPr lang="en-US" sz="2400" b="1" kern="0" spc="400" dirty="0">
                <a:solidFill>
                  <a:schemeClr val="accent2"/>
                </a:solidFill>
                <a:latin typeface="Aptos Display" panose="020B0004020202020204" pitchFamily="34" charset="0"/>
                <a:ea typeface="Calibri" pitchFamily="34" charset="-122"/>
                <a:cs typeface="Calibri" pitchFamily="34" charset="-120"/>
              </a:rPr>
              <a:t>DO</a:t>
            </a:r>
          </a:p>
        </p:txBody>
      </p:sp>
      <p:sp>
        <p:nvSpPr>
          <p:cNvPr id="11" name="Text 9"/>
          <p:cNvSpPr/>
          <p:nvPr/>
        </p:nvSpPr>
        <p:spPr>
          <a:xfrm>
            <a:off x="6492240" y="2697480"/>
            <a:ext cx="5120640" cy="3584448"/>
          </a:xfrm>
          <a:prstGeom prst="rect">
            <a:avLst/>
          </a:prstGeom>
          <a:noFill/>
          <a:ln/>
        </p:spPr>
        <p:txBody>
          <a:bodyPr wrap="square" lIns="0" tIns="0" rIns="0" bIns="0" rtlCol="0" anchor="t" anchorCtr="0"/>
          <a:lstStyle/>
          <a:p>
            <a:r>
              <a:rPr lang="en-US" sz="2200" b="1" dirty="0">
                <a:solidFill>
                  <a:schemeClr val="bg1"/>
                </a:solidFill>
                <a:latin typeface="Aptos Display" panose="020B0004020202020204" pitchFamily="34" charset="0"/>
                <a:ea typeface="Calibri" pitchFamily="34" charset="-122"/>
                <a:cs typeface="Calibri" pitchFamily="34" charset="-120"/>
              </a:rPr>
              <a:t>Use AI more, not less</a:t>
            </a:r>
          </a:p>
          <a:p>
            <a:endParaRPr lang="en-US" sz="2000" b="1" dirty="0">
              <a:solidFill>
                <a:schemeClr val="bg1"/>
              </a:solidFill>
              <a:latin typeface="Aptos Display" panose="020B0004020202020204" pitchFamily="34" charset="0"/>
              <a:ea typeface="Calibri" pitchFamily="34" charset="-122"/>
              <a:cs typeface="Calibri" pitchFamily="34" charset="-120"/>
            </a:endParaRPr>
          </a:p>
          <a:p>
            <a:r>
              <a:rPr lang="en-US" sz="2000" b="1" dirty="0">
                <a:solidFill>
                  <a:schemeClr val="bg1"/>
                </a:solidFill>
                <a:latin typeface="Aptos Display" panose="020B0004020202020204" pitchFamily="34" charset="0"/>
                <a:ea typeface="Calibri" pitchFamily="34" charset="-122"/>
                <a:cs typeface="Calibri" pitchFamily="34" charset="-120"/>
              </a:rPr>
              <a:t>Build the intuition through reps.</a:t>
            </a:r>
          </a:p>
          <a:p>
            <a:r>
              <a:rPr lang="en-US" sz="2000" dirty="0">
                <a:solidFill>
                  <a:schemeClr val="bg1"/>
                </a:solidFill>
                <a:latin typeface="Aptos Display" panose="020B0004020202020204" pitchFamily="34" charset="0"/>
                <a:ea typeface="Calibri" pitchFamily="34" charset="-122"/>
                <a:cs typeface="Calibri" pitchFamily="34" charset="-120"/>
              </a:rPr>
              <a:t>Power users develop a feel for when a model is bluffing.</a:t>
            </a:r>
          </a:p>
          <a:p>
            <a:r>
              <a:rPr lang="en-US" sz="2000" b="1" dirty="0">
                <a:solidFill>
                  <a:schemeClr val="bg1"/>
                </a:solidFill>
                <a:latin typeface="Aptos Display" panose="020B0004020202020204" pitchFamily="34" charset="0"/>
                <a:ea typeface="Calibri" pitchFamily="34" charset="-122"/>
                <a:cs typeface="Calibri" pitchFamily="34" charset="-120"/>
              </a:rPr>
              <a:t> </a:t>
            </a:r>
          </a:p>
          <a:p>
            <a:r>
              <a:rPr lang="en-US" sz="2000" b="1" dirty="0">
                <a:solidFill>
                  <a:schemeClr val="bg1"/>
                </a:solidFill>
                <a:latin typeface="Aptos Display" panose="020B0004020202020204" pitchFamily="34" charset="0"/>
                <a:ea typeface="Calibri" pitchFamily="34" charset="-122"/>
                <a:cs typeface="Calibri" pitchFamily="34" charset="-120"/>
              </a:rPr>
              <a:t>Use it where it pays off</a:t>
            </a:r>
            <a:r>
              <a:rPr lang="en-US" sz="2000" dirty="0">
                <a:solidFill>
                  <a:schemeClr val="bg1"/>
                </a:solidFill>
                <a:latin typeface="Aptos Display" panose="020B0004020202020204" pitchFamily="34" charset="0"/>
                <a:ea typeface="Calibri" pitchFamily="34" charset="-122"/>
                <a:cs typeface="Calibri" pitchFamily="34" charset="-120"/>
              </a:rPr>
              <a:t>; validate where it doesn’t. Match the tool to the risk.</a:t>
            </a:r>
          </a:p>
          <a:p>
            <a:r>
              <a:rPr lang="en-US" sz="2000" b="1" dirty="0">
                <a:solidFill>
                  <a:schemeClr val="bg1"/>
                </a:solidFill>
                <a:latin typeface="Aptos Display" panose="020B0004020202020204" pitchFamily="34" charset="0"/>
                <a:ea typeface="Calibri" pitchFamily="34" charset="-122"/>
                <a:cs typeface="Calibri" pitchFamily="34" charset="-120"/>
              </a:rPr>
              <a:t> </a:t>
            </a:r>
          </a:p>
          <a:p>
            <a:r>
              <a:rPr lang="en-US" sz="2000" dirty="0">
                <a:solidFill>
                  <a:schemeClr val="bg1"/>
                </a:solidFill>
                <a:latin typeface="Aptos Display" panose="020B0004020202020204" pitchFamily="34" charset="0"/>
                <a:ea typeface="Calibri" pitchFamily="34" charset="-122"/>
                <a:cs typeface="Calibri" pitchFamily="34" charset="-120"/>
              </a:rPr>
              <a:t>Treat hallucinations as </a:t>
            </a:r>
            <a:r>
              <a:rPr lang="en-US" sz="2000" b="1" dirty="0">
                <a:solidFill>
                  <a:schemeClr val="bg1"/>
                </a:solidFill>
                <a:latin typeface="Aptos Display" panose="020B0004020202020204" pitchFamily="34" charset="0"/>
                <a:ea typeface="Calibri" pitchFamily="34" charset="-122"/>
                <a:cs typeface="Calibri" pitchFamily="34" charset="-120"/>
              </a:rPr>
              <a:t>training data — for you.</a:t>
            </a:r>
          </a:p>
          <a:p>
            <a:endParaRPr lang="en-US" sz="2000" b="1" dirty="0">
              <a:solidFill>
                <a:schemeClr val="bg1"/>
              </a:solidFill>
              <a:latin typeface="Aptos Display" panose="020B0004020202020204" pitchFamily="34" charset="0"/>
              <a:ea typeface="Calibri" pitchFamily="34" charset="-122"/>
              <a:cs typeface="Calibri" pitchFamily="34"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1"/>
          <p:cNvSpPr/>
          <p:nvPr/>
        </p:nvSpPr>
        <p:spPr>
          <a:xfrm>
            <a:off x="731520" y="868680"/>
            <a:ext cx="10972800" cy="7315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334" b="1" spc="-555" dirty="0">
                <a:solidFill>
                  <a:srgbClr val="D5D5D5"/>
                </a:solidFill>
                <a:latin typeface="Poppins Bold"/>
                <a:cs typeface="Poppins Bold"/>
              </a:rPr>
              <a:t>If you're a leader, </a:t>
            </a:r>
            <a:r>
              <a:rPr lang="en-US" sz="5334" b="1" spc="-555" dirty="0">
                <a:solidFill>
                  <a:schemeClr val="accent2"/>
                </a:solidFill>
                <a:latin typeface="Poppins Bold"/>
                <a:cs typeface="Poppins Bold"/>
              </a:rPr>
              <a:t>draw the lanes.</a:t>
            </a:r>
          </a:p>
        </p:txBody>
      </p:sp>
      <p:sp>
        <p:nvSpPr>
          <p:cNvPr id="4" name="Shape 2"/>
          <p:cNvSpPr/>
          <p:nvPr/>
        </p:nvSpPr>
        <p:spPr>
          <a:xfrm>
            <a:off x="731520" y="2162755"/>
            <a:ext cx="1097280" cy="1097280"/>
          </a:xfrm>
          <a:prstGeom prst="ellipse">
            <a:avLst/>
          </a:prstGeom>
          <a:solidFill>
            <a:srgbClr val="38A169"/>
          </a:solidFill>
          <a:ln w="12700">
            <a:solidFill>
              <a:srgbClr val="38A169"/>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3"/>
          <p:cNvSpPr/>
          <p:nvPr/>
        </p:nvSpPr>
        <p:spPr>
          <a:xfrm>
            <a:off x="731520" y="2162755"/>
            <a:ext cx="1097280" cy="10972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latin typeface="Aptos Display" panose="020B0004020202020204" pitchFamily="34" charset="0"/>
                <a:ea typeface="Calibri" pitchFamily="34" charset="-122"/>
                <a:cs typeface="Calibri" pitchFamily="34" charset="-120"/>
              </a:rPr>
              <a:t>GREEN</a:t>
            </a:r>
          </a:p>
        </p:txBody>
      </p:sp>
      <p:sp>
        <p:nvSpPr>
          <p:cNvPr id="6" name="Shape 4"/>
          <p:cNvSpPr/>
          <p:nvPr/>
        </p:nvSpPr>
        <p:spPr>
          <a:xfrm>
            <a:off x="2011680" y="2208475"/>
            <a:ext cx="9646920" cy="1005840"/>
          </a:xfrm>
          <a:prstGeom prst="rect">
            <a:avLst/>
          </a:prstGeom>
          <a:solidFill>
            <a:srgbClr val="FFFFFF"/>
          </a:solidFill>
          <a:ln w="12700">
            <a:solidFill>
              <a:srgbClr val="F0E9D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hape 5"/>
          <p:cNvSpPr/>
          <p:nvPr/>
        </p:nvSpPr>
        <p:spPr>
          <a:xfrm>
            <a:off x="2011680" y="2208475"/>
            <a:ext cx="91440" cy="1005840"/>
          </a:xfrm>
          <a:prstGeom prst="rect">
            <a:avLst/>
          </a:prstGeom>
          <a:solidFill>
            <a:srgbClr val="38A169"/>
          </a:solidFill>
          <a:ln w="12700">
            <a:solidFill>
              <a:srgbClr val="38A169"/>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6"/>
          <p:cNvSpPr/>
          <p:nvPr/>
        </p:nvSpPr>
        <p:spPr>
          <a:xfrm>
            <a:off x="2240280" y="2419008"/>
            <a:ext cx="9066475" cy="584775"/>
          </a:xfrm>
          <a:prstGeom prst="rect">
            <a:avLst/>
          </a:prstGeom>
          <a:noFill/>
          <a:ln/>
        </p:spPr>
        <p:txBody>
          <a:bodyPr wrap="square" lIns="0" tIns="0" rIns="0" bIns="0" rtlCol="0" anchor="t" anchorCtr="0">
            <a:spAutoFit/>
          </a:bodyPr>
          <a:lstStyle/>
          <a:p>
            <a:r>
              <a:rPr lang="en-US" sz="2000" b="1" dirty="0">
                <a:solidFill>
                  <a:srgbClr val="1A1A2E"/>
                </a:solidFill>
                <a:latin typeface="Aptos Display" panose="020B0004020202020204" pitchFamily="34" charset="0"/>
                <a:ea typeface="Calibri" pitchFamily="34" charset="-122"/>
                <a:cs typeface="Calibri" pitchFamily="34" charset="-120"/>
              </a:rPr>
              <a:t>Safe and encouraged</a:t>
            </a:r>
          </a:p>
          <a:p>
            <a:r>
              <a:rPr lang="en-US" dirty="0">
                <a:solidFill>
                  <a:srgbClr val="1A1A2E"/>
                </a:solidFill>
                <a:latin typeface="Aptos Display" panose="020B0004020202020204" pitchFamily="34" charset="0"/>
                <a:ea typeface="Calibri" pitchFamily="34" charset="-122"/>
                <a:cs typeface="Calibri" pitchFamily="34" charset="-120"/>
              </a:rPr>
              <a:t>Identify low risk use cases and AI solutions that can be used without seeking additional approval. </a:t>
            </a:r>
          </a:p>
        </p:txBody>
      </p:sp>
      <p:sp>
        <p:nvSpPr>
          <p:cNvPr id="9" name="Text 7"/>
          <p:cNvSpPr/>
          <p:nvPr/>
        </p:nvSpPr>
        <p:spPr>
          <a:xfrm>
            <a:off x="2240280" y="2665675"/>
            <a:ext cx="9144000" cy="5943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hape 8"/>
          <p:cNvSpPr/>
          <p:nvPr/>
        </p:nvSpPr>
        <p:spPr>
          <a:xfrm>
            <a:off x="731520" y="3534355"/>
            <a:ext cx="1097280" cy="1097280"/>
          </a:xfrm>
          <a:prstGeom prst="ellipse">
            <a:avLst/>
          </a:prstGeom>
          <a:solidFill>
            <a:srgbClr val="ECC94B"/>
          </a:solidFill>
          <a:ln w="12700">
            <a:solidFill>
              <a:srgbClr val="ECC94B"/>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9"/>
          <p:cNvSpPr/>
          <p:nvPr/>
        </p:nvSpPr>
        <p:spPr>
          <a:xfrm>
            <a:off x="731520" y="3534355"/>
            <a:ext cx="1097280" cy="10972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latin typeface="Aptos Display" panose="020B0004020202020204" pitchFamily="34" charset="0"/>
                <a:ea typeface="Calibri" pitchFamily="34" charset="-122"/>
                <a:cs typeface="Calibri" pitchFamily="34" charset="-120"/>
              </a:rPr>
              <a:t>YELLOW</a:t>
            </a:r>
          </a:p>
        </p:txBody>
      </p:sp>
      <p:sp>
        <p:nvSpPr>
          <p:cNvPr id="12" name="Shape 10"/>
          <p:cNvSpPr/>
          <p:nvPr/>
        </p:nvSpPr>
        <p:spPr>
          <a:xfrm>
            <a:off x="2011680" y="3580075"/>
            <a:ext cx="9646920" cy="1005840"/>
          </a:xfrm>
          <a:prstGeom prst="rect">
            <a:avLst/>
          </a:prstGeom>
          <a:solidFill>
            <a:srgbClr val="FFFFFF"/>
          </a:solidFill>
          <a:ln w="12700">
            <a:solidFill>
              <a:srgbClr val="F0E9D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11"/>
          <p:cNvSpPr/>
          <p:nvPr/>
        </p:nvSpPr>
        <p:spPr>
          <a:xfrm>
            <a:off x="2011680" y="3580075"/>
            <a:ext cx="91440" cy="1005840"/>
          </a:xfrm>
          <a:prstGeom prst="rect">
            <a:avLst/>
          </a:prstGeom>
          <a:solidFill>
            <a:srgbClr val="ECC94B"/>
          </a:solidFill>
          <a:ln w="12700">
            <a:solidFill>
              <a:srgbClr val="ECC94B"/>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12"/>
          <p:cNvSpPr/>
          <p:nvPr/>
        </p:nvSpPr>
        <p:spPr>
          <a:xfrm>
            <a:off x="2240280" y="3625795"/>
            <a:ext cx="9144000" cy="861774"/>
          </a:xfrm>
          <a:prstGeom prst="rect">
            <a:avLst/>
          </a:prstGeom>
          <a:noFill/>
          <a:ln/>
        </p:spPr>
        <p:txBody>
          <a:bodyPr wrap="square" lIns="0" tIns="0" rIns="0" bIns="0" rtlCol="0" anchor="t" anchorCtr="0">
            <a:spAutoFit/>
          </a:bodyPr>
          <a:lstStyle/>
          <a:p>
            <a:r>
              <a:rPr lang="en-US" sz="2000" b="1" dirty="0">
                <a:solidFill>
                  <a:srgbClr val="1A1A2E"/>
                </a:solidFill>
                <a:latin typeface="Aptos Display" panose="020B0004020202020204" pitchFamily="34" charset="0"/>
                <a:ea typeface="Calibri" pitchFamily="34" charset="-122"/>
                <a:cs typeface="Calibri" pitchFamily="34" charset="-120"/>
              </a:rPr>
              <a:t>Use with caution</a:t>
            </a:r>
          </a:p>
          <a:p>
            <a:r>
              <a:rPr lang="en-US" dirty="0">
                <a:solidFill>
                  <a:srgbClr val="1A1A2E"/>
                </a:solidFill>
                <a:latin typeface="Aptos Display" panose="020B0004020202020204" pitchFamily="34" charset="0"/>
                <a:ea typeface="Calibri" pitchFamily="34" charset="-122"/>
                <a:cs typeface="Calibri" pitchFamily="34" charset="-120"/>
              </a:rPr>
              <a:t>Help your people understand where the danger zones are and what to do when they encounter a potential need. Make it straightforward to submit a request and have it reviewed.</a:t>
            </a:r>
          </a:p>
        </p:txBody>
      </p:sp>
      <p:sp>
        <p:nvSpPr>
          <p:cNvPr id="15" name="Text 13"/>
          <p:cNvSpPr/>
          <p:nvPr/>
        </p:nvSpPr>
        <p:spPr>
          <a:xfrm>
            <a:off x="2240280" y="4037275"/>
            <a:ext cx="9144000" cy="5943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Shape 14"/>
          <p:cNvSpPr/>
          <p:nvPr/>
        </p:nvSpPr>
        <p:spPr>
          <a:xfrm>
            <a:off x="731520" y="4905955"/>
            <a:ext cx="1097280" cy="1097280"/>
          </a:xfrm>
          <a:prstGeom prst="ellipse">
            <a:avLst/>
          </a:prstGeom>
          <a:solidFill>
            <a:srgbClr val="C53030"/>
          </a:solidFill>
          <a:ln w="12700">
            <a:solidFill>
              <a:srgbClr val="C530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15"/>
          <p:cNvSpPr/>
          <p:nvPr/>
        </p:nvSpPr>
        <p:spPr>
          <a:xfrm>
            <a:off x="731520" y="4905955"/>
            <a:ext cx="1097280" cy="1097280"/>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latin typeface="Aptos Display" panose="020B0004020202020204" pitchFamily="34" charset="0"/>
                <a:ea typeface="Calibri" pitchFamily="34" charset="-122"/>
                <a:cs typeface="Calibri" pitchFamily="34" charset="-120"/>
              </a:rPr>
              <a:t>RED</a:t>
            </a:r>
          </a:p>
        </p:txBody>
      </p:sp>
      <p:sp>
        <p:nvSpPr>
          <p:cNvPr id="18" name="Shape 16"/>
          <p:cNvSpPr/>
          <p:nvPr/>
        </p:nvSpPr>
        <p:spPr>
          <a:xfrm>
            <a:off x="2011680" y="4951675"/>
            <a:ext cx="9646920" cy="1005840"/>
          </a:xfrm>
          <a:prstGeom prst="rect">
            <a:avLst/>
          </a:prstGeom>
          <a:solidFill>
            <a:srgbClr val="FFFFFF"/>
          </a:solidFill>
          <a:ln w="12700">
            <a:solidFill>
              <a:srgbClr val="F0E9D6"/>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hape 17"/>
          <p:cNvSpPr/>
          <p:nvPr/>
        </p:nvSpPr>
        <p:spPr>
          <a:xfrm>
            <a:off x="2011680" y="4951675"/>
            <a:ext cx="91440" cy="1005840"/>
          </a:xfrm>
          <a:prstGeom prst="rect">
            <a:avLst/>
          </a:prstGeom>
          <a:solidFill>
            <a:srgbClr val="C53030"/>
          </a:solidFill>
          <a:ln w="12700">
            <a:solidFill>
              <a:srgbClr val="C53030"/>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 18"/>
          <p:cNvSpPr/>
          <p:nvPr/>
        </p:nvSpPr>
        <p:spPr>
          <a:xfrm>
            <a:off x="2240280" y="4997395"/>
            <a:ext cx="9144000" cy="861774"/>
          </a:xfrm>
          <a:prstGeom prst="rect">
            <a:avLst/>
          </a:prstGeom>
          <a:noFill/>
          <a:ln/>
        </p:spPr>
        <p:txBody>
          <a:bodyPr wrap="square" lIns="0" tIns="0" rIns="0" bIns="0" rtlCol="0" anchor="t" anchorCtr="0">
            <a:spAutoFit/>
          </a:bodyPr>
          <a:lstStyle/>
          <a:p>
            <a:r>
              <a:rPr lang="en-US" sz="2000" b="1" dirty="0">
                <a:solidFill>
                  <a:srgbClr val="1A1A2E"/>
                </a:solidFill>
                <a:latin typeface="Aptos Display" panose="020B0004020202020204" pitchFamily="34" charset="0"/>
                <a:ea typeface="Calibri" pitchFamily="34" charset="-122"/>
                <a:cs typeface="Calibri" pitchFamily="34" charset="-120"/>
              </a:rPr>
              <a:t>Do not touch</a:t>
            </a:r>
          </a:p>
          <a:p>
            <a:r>
              <a:rPr lang="en-US" dirty="0">
                <a:solidFill>
                  <a:srgbClr val="1A1A2E"/>
                </a:solidFill>
                <a:latin typeface="Aptos Display" panose="020B0004020202020204" pitchFamily="34" charset="0"/>
                <a:ea typeface="Calibri" pitchFamily="34" charset="-122"/>
                <a:cs typeface="Calibri" pitchFamily="34" charset="-120"/>
              </a:rPr>
              <a:t>Filings, citations, regulated advice, anything where a fabrication could harm a client or trigger sanctions. Period.</a:t>
            </a:r>
          </a:p>
        </p:txBody>
      </p:sp>
      <p:sp>
        <p:nvSpPr>
          <p:cNvPr id="21" name="Text 19"/>
          <p:cNvSpPr/>
          <p:nvPr/>
        </p:nvSpPr>
        <p:spPr>
          <a:xfrm>
            <a:off x="2240280" y="5408875"/>
            <a:ext cx="9144000" cy="5943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1">
            <a:extLst>
              <a:ext uri="{FF2B5EF4-FFF2-40B4-BE49-F238E27FC236}">
                <a16:creationId xmlns:a16="http://schemas.microsoft.com/office/drawing/2014/main" id="{4B1548A2-7A7E-9C4D-5CE6-68BCACDAABAF}"/>
              </a:ext>
            </a:extLst>
          </p:cNvPr>
          <p:cNvSpPr/>
          <p:nvPr/>
        </p:nvSpPr>
        <p:spPr>
          <a:xfrm>
            <a:off x="842838" y="2697480"/>
            <a:ext cx="4079019" cy="731520"/>
          </a:xfrm>
          <a:prstGeom prst="rect">
            <a:avLst/>
          </a:prstGeom>
          <a:noFill/>
          <a:ln/>
        </p:spPr>
        <p:txBody>
          <a:bodyPr wrap="square" lIns="0" tIns="0" rIns="0" bIns="0" rtlCol="0" anchor="ctr"/>
          <a:lstStyle/>
          <a:p>
            <a:pPr lvl="0">
              <a:defRPr/>
            </a:pPr>
            <a:r>
              <a:rPr lang="en-US" sz="5400" b="1" spc="-555" dirty="0">
                <a:solidFill>
                  <a:srgbClr val="D5D5D5"/>
                </a:solidFill>
                <a:latin typeface="Poppins Bold"/>
                <a:cs typeface="Poppins Bold"/>
              </a:rPr>
              <a:t>Key </a:t>
            </a:r>
          </a:p>
          <a:p>
            <a:pPr lvl="0">
              <a:defRPr/>
            </a:pPr>
            <a:r>
              <a:rPr lang="en-US" sz="5400" b="1" spc="-555" dirty="0">
                <a:solidFill>
                  <a:schemeClr val="accent2"/>
                </a:solidFill>
                <a:latin typeface="Poppins Bold"/>
                <a:cs typeface="Poppins Bold"/>
              </a:rPr>
              <a:t>Takeaways</a:t>
            </a:r>
          </a:p>
        </p:txBody>
      </p:sp>
      <p:sp>
        <p:nvSpPr>
          <p:cNvPr id="3" name="Text 4">
            <a:extLst>
              <a:ext uri="{FF2B5EF4-FFF2-40B4-BE49-F238E27FC236}">
                <a16:creationId xmlns:a16="http://schemas.microsoft.com/office/drawing/2014/main" id="{662C9971-CBCD-737B-0014-F075EDC73E50}"/>
              </a:ext>
            </a:extLst>
          </p:cNvPr>
          <p:cNvSpPr/>
          <p:nvPr/>
        </p:nvSpPr>
        <p:spPr>
          <a:xfrm>
            <a:off x="5420137" y="978011"/>
            <a:ext cx="5854813" cy="646331"/>
          </a:xfrm>
          <a:prstGeom prst="rect">
            <a:avLst/>
          </a:prstGeom>
          <a:noFill/>
          <a:ln/>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latin typeface="Aptos Display" panose="020B0004020202020204" pitchFamily="34" charset="0"/>
                <a:ea typeface="Calibri" pitchFamily="34" charset="-122"/>
                <a:cs typeface="Calibri" pitchFamily="34" charset="-120"/>
              </a:rPr>
              <a:t>All generative AI hallucinates. </a:t>
            </a:r>
            <a:r>
              <a:rPr lang="en-US" sz="2000" dirty="0">
                <a:solidFill>
                  <a:schemeClr val="bg1"/>
                </a:solidFill>
                <a:latin typeface="Aptos Display" panose="020B0004020202020204" pitchFamily="34" charset="0"/>
                <a:ea typeface="Calibri" pitchFamily="34" charset="-122"/>
                <a:cs typeface="Calibri" pitchFamily="34" charset="-120"/>
              </a:rPr>
              <a:t>Probabilistic systems optimize for plausibility and coherence, not truth.</a:t>
            </a:r>
          </a:p>
        </p:txBody>
      </p:sp>
      <p:sp>
        <p:nvSpPr>
          <p:cNvPr id="4" name="Text 8">
            <a:extLst>
              <a:ext uri="{FF2B5EF4-FFF2-40B4-BE49-F238E27FC236}">
                <a16:creationId xmlns:a16="http://schemas.microsoft.com/office/drawing/2014/main" id="{DE53907A-2656-62B4-779C-8A3AAA920239}"/>
              </a:ext>
            </a:extLst>
          </p:cNvPr>
          <p:cNvSpPr/>
          <p:nvPr/>
        </p:nvSpPr>
        <p:spPr>
          <a:xfrm>
            <a:off x="5420137" y="2003729"/>
            <a:ext cx="5854813" cy="646331"/>
          </a:xfrm>
          <a:prstGeom prst="rect">
            <a:avLst/>
          </a:prstGeom>
          <a:noFill/>
          <a:ln/>
        </p:spPr>
        <p:txBody>
          <a:bodyPr wrap="square" lIns="0" tIns="0" rIns="0" bIns="0" rtlCol="0" anchor="t" anchorCtr="0">
            <a:spAutoFit/>
          </a:bodyPr>
          <a:lstStyle/>
          <a:p>
            <a:pPr>
              <a:defRPr/>
            </a:pPr>
            <a:r>
              <a:rPr lang="en-US" sz="2200" b="1" dirty="0">
                <a:solidFill>
                  <a:schemeClr val="bg1"/>
                </a:solidFill>
                <a:latin typeface="Aptos Display" panose="020B0004020202020204" pitchFamily="34" charset="0"/>
                <a:ea typeface="Calibri" pitchFamily="34" charset="-122"/>
                <a:cs typeface="Calibri" pitchFamily="34" charset="-120"/>
              </a:rPr>
              <a:t>Context + structure + probability = output</a:t>
            </a:r>
            <a:r>
              <a:rPr lang="en-US" sz="2200" dirty="0">
                <a:solidFill>
                  <a:schemeClr val="bg1"/>
                </a:solidFill>
                <a:latin typeface="Aptos Display" panose="020B0004020202020204" pitchFamily="34" charset="0"/>
                <a:ea typeface="Calibri" pitchFamily="34" charset="-122"/>
                <a:cs typeface="Calibri" pitchFamily="34" charset="-120"/>
              </a:rPr>
              <a:t>. </a:t>
            </a:r>
            <a:r>
              <a:rPr lang="en-US" sz="2000" dirty="0">
                <a:solidFill>
                  <a:schemeClr val="bg1"/>
                </a:solidFill>
                <a:latin typeface="Aptos Display" panose="020B0004020202020204" pitchFamily="34" charset="0"/>
                <a:ea typeface="Calibri" pitchFamily="34" charset="-122"/>
                <a:cs typeface="Calibri" pitchFamily="34" charset="-120"/>
              </a:rPr>
              <a:t>The same toolkit a Wheel of Fortune contestant uses.</a:t>
            </a:r>
          </a:p>
        </p:txBody>
      </p:sp>
      <p:sp>
        <p:nvSpPr>
          <p:cNvPr id="5" name="Text 12">
            <a:extLst>
              <a:ext uri="{FF2B5EF4-FFF2-40B4-BE49-F238E27FC236}">
                <a16:creationId xmlns:a16="http://schemas.microsoft.com/office/drawing/2014/main" id="{2A076588-02C7-C312-EA9D-5310A8E7A810}"/>
              </a:ext>
            </a:extLst>
          </p:cNvPr>
          <p:cNvSpPr/>
          <p:nvPr/>
        </p:nvSpPr>
        <p:spPr>
          <a:xfrm>
            <a:off x="5420137" y="3029447"/>
            <a:ext cx="5854813" cy="646331"/>
          </a:xfrm>
          <a:prstGeom prst="rect">
            <a:avLst/>
          </a:prstGeom>
          <a:noFill/>
          <a:ln/>
        </p:spPr>
        <p:txBody>
          <a:bodyPr wrap="square" lIns="0" tIns="0" rIns="0" bIns="0" rtlCol="0" anchor="t" anchorCtr="0">
            <a:spAutoFit/>
          </a:bodyPr>
          <a:lstStyle/>
          <a:p>
            <a:pPr marR="0" lvl="0" indent="0" fontAlgn="auto">
              <a:lnSpc>
                <a:spcPct val="100000"/>
              </a:lnSpc>
              <a:spcBef>
                <a:spcPts val="0"/>
              </a:spcBef>
              <a:spcAft>
                <a:spcPts val="0"/>
              </a:spcAft>
              <a:buClrTx/>
              <a:buSzTx/>
              <a:buFontTx/>
              <a:buNone/>
              <a:tabLst/>
              <a:defRPr/>
            </a:pPr>
            <a:r>
              <a:rPr lang="en-US" sz="2200" b="1" dirty="0">
                <a:solidFill>
                  <a:schemeClr val="bg1"/>
                </a:solidFill>
                <a:latin typeface="Aptos Display" panose="020B0004020202020204" pitchFamily="34" charset="0"/>
                <a:ea typeface="Calibri" pitchFamily="34" charset="-122"/>
                <a:cs typeface="Calibri" pitchFamily="34" charset="-120"/>
              </a:rPr>
              <a:t>Legal language is far from the “average.” </a:t>
            </a:r>
            <a:r>
              <a:rPr lang="en-US" sz="2000" dirty="0">
                <a:solidFill>
                  <a:schemeClr val="bg1"/>
                </a:solidFill>
                <a:latin typeface="Aptos Display" panose="020B0004020202020204" pitchFamily="34" charset="0"/>
                <a:ea typeface="Calibri" pitchFamily="34" charset="-122"/>
                <a:cs typeface="Calibri" pitchFamily="34" charset="-120"/>
              </a:rPr>
              <a:t>That's why niche industries need humans and specialized tooling.</a:t>
            </a:r>
            <a:endParaRPr lang="en-US" sz="2000" b="1" dirty="0">
              <a:solidFill>
                <a:schemeClr val="bg1"/>
              </a:solidFill>
              <a:latin typeface="Aptos Display" panose="020B0004020202020204" pitchFamily="34" charset="0"/>
              <a:ea typeface="Calibri" pitchFamily="34" charset="-122"/>
              <a:cs typeface="Calibri" pitchFamily="34" charset="-120"/>
            </a:endParaRPr>
          </a:p>
        </p:txBody>
      </p:sp>
      <p:sp>
        <p:nvSpPr>
          <p:cNvPr id="6" name="Text 16">
            <a:extLst>
              <a:ext uri="{FF2B5EF4-FFF2-40B4-BE49-F238E27FC236}">
                <a16:creationId xmlns:a16="http://schemas.microsoft.com/office/drawing/2014/main" id="{8B4BDEA9-33A6-3AEF-5099-3F6597C3A997}"/>
              </a:ext>
            </a:extLst>
          </p:cNvPr>
          <p:cNvSpPr/>
          <p:nvPr/>
        </p:nvSpPr>
        <p:spPr>
          <a:xfrm>
            <a:off x="5420137" y="4055165"/>
            <a:ext cx="5854813" cy="646331"/>
          </a:xfrm>
          <a:prstGeom prst="rect">
            <a:avLst/>
          </a:prstGeom>
          <a:noFill/>
          <a:ln/>
        </p:spPr>
        <p:txBody>
          <a:bodyPr wrap="square" lIns="0" tIns="0" rIns="0" bIns="0" rtlCol="0" anchor="t" anchorCtr="0">
            <a:spAutoFit/>
          </a:bodyPr>
          <a:lstStyle/>
          <a:p>
            <a:pPr>
              <a:defRPr/>
            </a:pPr>
            <a:r>
              <a:rPr lang="en-US" sz="2200" b="1" dirty="0">
                <a:solidFill>
                  <a:schemeClr val="bg1"/>
                </a:solidFill>
                <a:latin typeface="Aptos Display" panose="020B0004020202020204" pitchFamily="34" charset="0"/>
                <a:ea typeface="Calibri" pitchFamily="34" charset="-122"/>
                <a:cs typeface="Calibri" pitchFamily="34" charset="-120"/>
              </a:rPr>
              <a:t>Use it. Often. Out loud. </a:t>
            </a:r>
            <a:r>
              <a:rPr lang="en-US" sz="2000" dirty="0">
                <a:solidFill>
                  <a:schemeClr val="bg1"/>
                </a:solidFill>
                <a:latin typeface="Aptos Display" panose="020B0004020202020204" pitchFamily="34" charset="0"/>
                <a:ea typeface="Calibri" pitchFamily="34" charset="-122"/>
                <a:cs typeface="Calibri" pitchFamily="34" charset="-120"/>
              </a:rPr>
              <a:t>Reps build the instinct that lets you spot the bluff.</a:t>
            </a:r>
          </a:p>
        </p:txBody>
      </p:sp>
      <p:sp>
        <p:nvSpPr>
          <p:cNvPr id="7" name="Text 20">
            <a:extLst>
              <a:ext uri="{FF2B5EF4-FFF2-40B4-BE49-F238E27FC236}">
                <a16:creationId xmlns:a16="http://schemas.microsoft.com/office/drawing/2014/main" id="{83B5C745-38C6-ABC5-1C65-91034BD68246}"/>
              </a:ext>
            </a:extLst>
          </p:cNvPr>
          <p:cNvSpPr/>
          <p:nvPr/>
        </p:nvSpPr>
        <p:spPr>
          <a:xfrm>
            <a:off x="5420137" y="5080884"/>
            <a:ext cx="5854813" cy="646331"/>
          </a:xfrm>
          <a:prstGeom prst="rect">
            <a:avLst/>
          </a:prstGeom>
          <a:noFill/>
          <a:ln/>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chemeClr val="bg1"/>
                </a:solidFill>
                <a:latin typeface="Aptos Display" panose="020B0004020202020204" pitchFamily="34" charset="0"/>
                <a:ea typeface="Calibri" pitchFamily="34" charset="-122"/>
                <a:cs typeface="Calibri" pitchFamily="34" charset="-120"/>
              </a:rPr>
              <a:t>At work, set Red / Yellow / Green lanes</a:t>
            </a:r>
            <a:r>
              <a:rPr kumimoji="0" lang="en-US" sz="1700" b="1" i="0" u="none" strike="noStrike" kern="1200" cap="none" spc="0" normalizeH="0" baseline="0" noProof="0" dirty="0">
                <a:ln>
                  <a:noFill/>
                </a:ln>
                <a:solidFill>
                  <a:schemeClr val="bg1"/>
                </a:solidFill>
                <a:effectLst/>
                <a:uLnTx/>
                <a:uFillTx/>
                <a:latin typeface="Aptos Display" panose="020B0004020202020204" pitchFamily="34" charset="0"/>
                <a:ea typeface="Georgia" pitchFamily="34" charset="-122"/>
                <a:cs typeface="Georgia" pitchFamily="34" charset="-120"/>
              </a:rPr>
              <a:t>. </a:t>
            </a:r>
            <a:r>
              <a:rPr lang="en-US" sz="2000" dirty="0">
                <a:solidFill>
                  <a:schemeClr val="bg1"/>
                </a:solidFill>
                <a:latin typeface="Aptos Display" panose="020B0004020202020204" pitchFamily="34" charset="0"/>
                <a:ea typeface="Calibri" pitchFamily="34" charset="-122"/>
                <a:cs typeface="Calibri" pitchFamily="34" charset="-120"/>
              </a:rPr>
              <a:t>Permission with guardrails beats blanket bans every time.</a:t>
            </a:r>
            <a:endParaRPr kumimoji="0" lang="en-US" sz="2000" b="0" i="0" u="none" strike="noStrike" kern="1200" cap="none" spc="0" normalizeH="0" baseline="0" noProof="0" dirty="0">
              <a:ln>
                <a:noFill/>
              </a:ln>
              <a:solidFill>
                <a:schemeClr val="bg1"/>
              </a:solidFill>
              <a:effectLst/>
              <a:uLnTx/>
              <a:uFillTx/>
              <a:latin typeface="Aptos Display" panose="020B0004020202020204" pitchFamily="34" charset="0"/>
            </a:endParaRPr>
          </a:p>
        </p:txBody>
      </p:sp>
      <p:cxnSp>
        <p:nvCxnSpPr>
          <p:cNvPr id="9" name="Straight Connector 8">
            <a:extLst>
              <a:ext uri="{FF2B5EF4-FFF2-40B4-BE49-F238E27FC236}">
                <a16:creationId xmlns:a16="http://schemas.microsoft.com/office/drawing/2014/main" id="{2D531FAA-4FDA-659F-2DE2-6652387239D7}"/>
              </a:ext>
            </a:extLst>
          </p:cNvPr>
          <p:cNvCxnSpPr>
            <a:cxnSpLocks/>
          </p:cNvCxnSpPr>
          <p:nvPr/>
        </p:nvCxnSpPr>
        <p:spPr>
          <a:xfrm rot="16200000">
            <a:off x="4990767" y="1301176"/>
            <a:ext cx="54334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E0EEA53E-5B9E-EE3C-F47A-54E704C75D4E}"/>
              </a:ext>
            </a:extLst>
          </p:cNvPr>
          <p:cNvCxnSpPr>
            <a:cxnSpLocks/>
          </p:cNvCxnSpPr>
          <p:nvPr/>
        </p:nvCxnSpPr>
        <p:spPr>
          <a:xfrm rot="16200000">
            <a:off x="4990767" y="5404049"/>
            <a:ext cx="54334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255E1401-583F-49E2-A3CD-548DC902EA58}"/>
              </a:ext>
            </a:extLst>
          </p:cNvPr>
          <p:cNvCxnSpPr>
            <a:cxnSpLocks/>
          </p:cNvCxnSpPr>
          <p:nvPr/>
        </p:nvCxnSpPr>
        <p:spPr>
          <a:xfrm rot="16200000">
            <a:off x="4990767" y="4378330"/>
            <a:ext cx="54334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5324691C-08A0-B6EC-DA7F-D8444941A3EC}"/>
              </a:ext>
            </a:extLst>
          </p:cNvPr>
          <p:cNvCxnSpPr>
            <a:cxnSpLocks/>
          </p:cNvCxnSpPr>
          <p:nvPr/>
        </p:nvCxnSpPr>
        <p:spPr>
          <a:xfrm rot="16200000">
            <a:off x="4990767" y="3352612"/>
            <a:ext cx="54334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6447ED3C-1A89-0C13-3952-918818AFC19C}"/>
              </a:ext>
            </a:extLst>
          </p:cNvPr>
          <p:cNvCxnSpPr>
            <a:cxnSpLocks/>
          </p:cNvCxnSpPr>
          <p:nvPr/>
        </p:nvCxnSpPr>
        <p:spPr>
          <a:xfrm rot="16200000">
            <a:off x="4990767" y="2326894"/>
            <a:ext cx="54334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4998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96C9-B2D5-0EAB-71D3-345295C4F28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61421B8-4002-F755-9B81-2A919D8B53A9}"/>
              </a:ext>
            </a:extLst>
          </p:cNvPr>
          <p:cNvSpPr/>
          <p:nvPr/>
        </p:nvSpPr>
        <p:spPr>
          <a:xfrm>
            <a:off x="685800" y="603250"/>
            <a:ext cx="442680" cy="0"/>
          </a:xfrm>
          <a:prstGeom prst="line">
            <a:avLst/>
          </a:prstGeom>
          <a:ln w="76200" cap="flat">
            <a:solidFill>
              <a:srgbClr val="29EF97"/>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grpSp>
        <p:nvGrpSpPr>
          <p:cNvPr id="3" name="Group 3">
            <a:extLst>
              <a:ext uri="{FF2B5EF4-FFF2-40B4-BE49-F238E27FC236}">
                <a16:creationId xmlns:a16="http://schemas.microsoft.com/office/drawing/2014/main" id="{C459EF44-6C3A-A4FC-9FD9-47E9BA75C5E4}"/>
              </a:ext>
            </a:extLst>
          </p:cNvPr>
          <p:cNvGrpSpPr/>
          <p:nvPr/>
        </p:nvGrpSpPr>
        <p:grpSpPr>
          <a:xfrm>
            <a:off x="685801" y="1323721"/>
            <a:ext cx="3120343" cy="5534279"/>
            <a:chOff x="0" y="0"/>
            <a:chExt cx="1232728" cy="2186382"/>
          </a:xfrm>
        </p:grpSpPr>
        <p:sp>
          <p:nvSpPr>
            <p:cNvPr id="4" name="Freeform 4">
              <a:extLst>
                <a:ext uri="{FF2B5EF4-FFF2-40B4-BE49-F238E27FC236}">
                  <a16:creationId xmlns:a16="http://schemas.microsoft.com/office/drawing/2014/main" id="{AC849294-F05C-720A-4BFD-C62CB719341F}"/>
                </a:ext>
              </a:extLst>
            </p:cNvPr>
            <p:cNvSpPr/>
            <p:nvPr/>
          </p:nvSpPr>
          <p:spPr>
            <a:xfrm>
              <a:off x="0" y="0"/>
              <a:ext cx="1232728" cy="2186382"/>
            </a:xfrm>
            <a:custGeom>
              <a:avLst/>
              <a:gdLst/>
              <a:ahLst/>
              <a:cxnLst/>
              <a:rect l="l" t="t" r="r" b="b"/>
              <a:pathLst>
                <a:path w="1232728" h="2186382">
                  <a:moveTo>
                    <a:pt x="0" y="0"/>
                  </a:moveTo>
                  <a:lnTo>
                    <a:pt x="1232728" y="0"/>
                  </a:lnTo>
                  <a:lnTo>
                    <a:pt x="1232728" y="2186382"/>
                  </a:lnTo>
                  <a:lnTo>
                    <a:pt x="0" y="2186382"/>
                  </a:lnTo>
                  <a:close/>
                </a:path>
              </a:pathLst>
            </a:custGeom>
            <a:solidFill>
              <a:srgbClr val="011D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sp>
          <p:nvSpPr>
            <p:cNvPr id="5" name="TextBox 5">
              <a:extLst>
                <a:ext uri="{FF2B5EF4-FFF2-40B4-BE49-F238E27FC236}">
                  <a16:creationId xmlns:a16="http://schemas.microsoft.com/office/drawing/2014/main" id="{63F3E483-809A-9AE8-39B9-16C96A4F428E}"/>
                </a:ext>
              </a:extLst>
            </p:cNvPr>
            <p:cNvSpPr txBox="1"/>
            <p:nvPr/>
          </p:nvSpPr>
          <p:spPr>
            <a:xfrm>
              <a:off x="0" y="-9525"/>
              <a:ext cx="1232728" cy="2195907"/>
            </a:xfrm>
            <a:prstGeom prst="rect">
              <a:avLst/>
            </a:prstGeom>
          </p:spPr>
          <p:txBody>
            <a:bodyPr lIns="33867" tIns="33867" rIns="33867" bIns="33867" rtlCol="0" anchor="ctr"/>
            <a:lstStyle/>
            <a:p>
              <a:pPr marL="0" marR="0" lvl="0" indent="0" algn="ctr" defTabSz="914400" rtl="0" eaLnBrk="1" fontAlgn="auto" latinLnBrk="0" hangingPunct="1">
                <a:lnSpc>
                  <a:spcPts val="1919"/>
                </a:lnSpc>
                <a:spcBef>
                  <a:spcPts val="0"/>
                </a:spcBef>
                <a:spcAft>
                  <a:spcPts val="0"/>
                </a:spcAft>
                <a:buClrTx/>
                <a:buSzTx/>
                <a:buFontTx/>
                <a:buNone/>
                <a:tabLst/>
                <a:defRPr/>
              </a:pPr>
              <a:endParaRPr kumimoji="0"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grpSp>
      <p:grpSp>
        <p:nvGrpSpPr>
          <p:cNvPr id="7" name="Group 7">
            <a:extLst>
              <a:ext uri="{FF2B5EF4-FFF2-40B4-BE49-F238E27FC236}">
                <a16:creationId xmlns:a16="http://schemas.microsoft.com/office/drawing/2014/main" id="{FEBD5FFF-A0C5-7916-4488-0C4B8E29239C}"/>
              </a:ext>
            </a:extLst>
          </p:cNvPr>
          <p:cNvGrpSpPr/>
          <p:nvPr/>
        </p:nvGrpSpPr>
        <p:grpSpPr>
          <a:xfrm>
            <a:off x="870874" y="1582318"/>
            <a:ext cx="2750197" cy="2750197"/>
            <a:chOff x="0" y="0"/>
            <a:chExt cx="812800" cy="812800"/>
          </a:xfrm>
        </p:grpSpPr>
        <p:sp>
          <p:nvSpPr>
            <p:cNvPr id="8" name="Freeform 8">
              <a:extLst>
                <a:ext uri="{FF2B5EF4-FFF2-40B4-BE49-F238E27FC236}">
                  <a16:creationId xmlns:a16="http://schemas.microsoft.com/office/drawing/2014/main" id="{437508D4-C821-1E6E-1EB7-01819A05C4EB}"/>
                </a:ext>
              </a:extLst>
            </p:cNvPr>
            <p:cNvSpPr/>
            <p:nvPr/>
          </p:nvSpPr>
          <p:spPr>
            <a:xfrm>
              <a:off x="0" y="0"/>
              <a:ext cx="812800" cy="812800"/>
            </a:xfrm>
            <a:custGeom>
              <a:avLst/>
              <a:gdLst/>
              <a:ahLst/>
              <a:cxnLst/>
              <a:rect l="l" t="t" r="r" b="b"/>
              <a:pathLst>
                <a:path w="812800" h="812800">
                  <a:moveTo>
                    <a:pt x="63981" y="0"/>
                  </a:moveTo>
                  <a:lnTo>
                    <a:pt x="748818" y="0"/>
                  </a:lnTo>
                  <a:cubicBezTo>
                    <a:pt x="765787" y="0"/>
                    <a:pt x="782061" y="6741"/>
                    <a:pt x="794060" y="18740"/>
                  </a:cubicBezTo>
                  <a:cubicBezTo>
                    <a:pt x="806059" y="30739"/>
                    <a:pt x="812800" y="47013"/>
                    <a:pt x="812800" y="63981"/>
                  </a:cubicBezTo>
                  <a:lnTo>
                    <a:pt x="812800" y="748818"/>
                  </a:lnTo>
                  <a:cubicBezTo>
                    <a:pt x="812800" y="765787"/>
                    <a:pt x="806059" y="782061"/>
                    <a:pt x="794060" y="794060"/>
                  </a:cubicBezTo>
                  <a:cubicBezTo>
                    <a:pt x="782061" y="806059"/>
                    <a:pt x="765787" y="812800"/>
                    <a:pt x="748818" y="812800"/>
                  </a:cubicBezTo>
                  <a:lnTo>
                    <a:pt x="63981" y="812800"/>
                  </a:lnTo>
                  <a:cubicBezTo>
                    <a:pt x="47013" y="812800"/>
                    <a:pt x="30739" y="806059"/>
                    <a:pt x="18740" y="794060"/>
                  </a:cubicBezTo>
                  <a:cubicBezTo>
                    <a:pt x="6741" y="782061"/>
                    <a:pt x="0" y="765787"/>
                    <a:pt x="0" y="748818"/>
                  </a:cubicBezTo>
                  <a:lnTo>
                    <a:pt x="0" y="63981"/>
                  </a:lnTo>
                  <a:cubicBezTo>
                    <a:pt x="0" y="47013"/>
                    <a:pt x="6741" y="30739"/>
                    <a:pt x="18740" y="18740"/>
                  </a:cubicBezTo>
                  <a:cubicBezTo>
                    <a:pt x="30739" y="6741"/>
                    <a:pt x="47013" y="0"/>
                    <a:pt x="63981" y="0"/>
                  </a:cubicBez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grpSp>
      <p:grpSp>
        <p:nvGrpSpPr>
          <p:cNvPr id="9" name="Group 9">
            <a:extLst>
              <a:ext uri="{FF2B5EF4-FFF2-40B4-BE49-F238E27FC236}">
                <a16:creationId xmlns:a16="http://schemas.microsoft.com/office/drawing/2014/main" id="{8953185F-6EF0-8567-2E37-CE4E4F28373B}"/>
              </a:ext>
            </a:extLst>
          </p:cNvPr>
          <p:cNvGrpSpPr/>
          <p:nvPr/>
        </p:nvGrpSpPr>
        <p:grpSpPr>
          <a:xfrm>
            <a:off x="870874" y="1582318"/>
            <a:ext cx="2750197" cy="2750197"/>
            <a:chOff x="0" y="0"/>
            <a:chExt cx="732986" cy="732986"/>
          </a:xfrm>
        </p:grpSpPr>
        <p:sp>
          <p:nvSpPr>
            <p:cNvPr id="10" name="Freeform 10">
              <a:extLst>
                <a:ext uri="{FF2B5EF4-FFF2-40B4-BE49-F238E27FC236}">
                  <a16:creationId xmlns:a16="http://schemas.microsoft.com/office/drawing/2014/main" id="{ED447D8D-24F0-FDB3-B391-D59B678D50E1}"/>
                </a:ext>
              </a:extLst>
            </p:cNvPr>
            <p:cNvSpPr/>
            <p:nvPr/>
          </p:nvSpPr>
          <p:spPr>
            <a:xfrm>
              <a:off x="0" y="0"/>
              <a:ext cx="732986" cy="732986"/>
            </a:xfrm>
            <a:custGeom>
              <a:avLst/>
              <a:gdLst/>
              <a:ahLst/>
              <a:cxnLst/>
              <a:rect l="l" t="t" r="r" b="b"/>
              <a:pathLst>
                <a:path w="732986" h="732986">
                  <a:moveTo>
                    <a:pt x="61200" y="0"/>
                  </a:moveTo>
                  <a:lnTo>
                    <a:pt x="671787" y="0"/>
                  </a:lnTo>
                  <a:cubicBezTo>
                    <a:pt x="705586" y="0"/>
                    <a:pt x="732986" y="27400"/>
                    <a:pt x="732986" y="61200"/>
                  </a:cubicBezTo>
                  <a:lnTo>
                    <a:pt x="732986" y="671787"/>
                  </a:lnTo>
                  <a:cubicBezTo>
                    <a:pt x="732986" y="705586"/>
                    <a:pt x="705586" y="732986"/>
                    <a:pt x="671787" y="732986"/>
                  </a:cubicBezTo>
                  <a:lnTo>
                    <a:pt x="61200" y="732986"/>
                  </a:lnTo>
                  <a:cubicBezTo>
                    <a:pt x="44969" y="732986"/>
                    <a:pt x="29402" y="726538"/>
                    <a:pt x="17925" y="715061"/>
                  </a:cubicBezTo>
                  <a:cubicBezTo>
                    <a:pt x="6448" y="703584"/>
                    <a:pt x="0" y="688018"/>
                    <a:pt x="0" y="671787"/>
                  </a:cubicBezTo>
                  <a:lnTo>
                    <a:pt x="0" y="61200"/>
                  </a:lnTo>
                  <a:cubicBezTo>
                    <a:pt x="0" y="27400"/>
                    <a:pt x="27400" y="0"/>
                    <a:pt x="61200" y="0"/>
                  </a:cubicBezTo>
                  <a:close/>
                </a:path>
              </a:pathLst>
            </a:custGeom>
            <a:solidFill>
              <a:srgbClr val="000000">
                <a:alpha val="0"/>
              </a:srgbClr>
            </a:solidFill>
            <a:ln w="38100" cap="rnd">
              <a:solidFill>
                <a:srgbClr val="29EF97"/>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sp>
          <p:nvSpPr>
            <p:cNvPr id="11" name="TextBox 11">
              <a:extLst>
                <a:ext uri="{FF2B5EF4-FFF2-40B4-BE49-F238E27FC236}">
                  <a16:creationId xmlns:a16="http://schemas.microsoft.com/office/drawing/2014/main" id="{534C8B62-AC3F-AB21-5E03-201416AC35AD}"/>
                </a:ext>
              </a:extLst>
            </p:cNvPr>
            <p:cNvSpPr txBox="1"/>
            <p:nvPr/>
          </p:nvSpPr>
          <p:spPr>
            <a:xfrm>
              <a:off x="0" y="-9525"/>
              <a:ext cx="732986" cy="742511"/>
            </a:xfrm>
            <a:prstGeom prst="rect">
              <a:avLst/>
            </a:prstGeom>
          </p:spPr>
          <p:txBody>
            <a:bodyPr lIns="33867" tIns="33867" rIns="33867" bIns="33867" rtlCol="0" anchor="ctr"/>
            <a:lstStyle/>
            <a:p>
              <a:pPr marL="0" marR="0" lvl="0" indent="0" algn="ctr" defTabSz="914400" rtl="0" eaLnBrk="1" fontAlgn="auto" latinLnBrk="0" hangingPunct="1">
                <a:lnSpc>
                  <a:spcPts val="1920"/>
                </a:lnSpc>
                <a:spcBef>
                  <a:spcPts val="0"/>
                </a:spcBef>
                <a:spcAft>
                  <a:spcPts val="0"/>
                </a:spcAft>
                <a:buClrTx/>
                <a:buSzTx/>
                <a:buFontTx/>
                <a:buNone/>
                <a:tabLst/>
                <a:defRPr/>
              </a:pPr>
              <a:endParaRPr kumimoji="0"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grpSp>
      <p:grpSp>
        <p:nvGrpSpPr>
          <p:cNvPr id="12" name="Group 12">
            <a:extLst>
              <a:ext uri="{FF2B5EF4-FFF2-40B4-BE49-F238E27FC236}">
                <a16:creationId xmlns:a16="http://schemas.microsoft.com/office/drawing/2014/main" id="{6C252318-F7B7-FE5D-7AA2-695B9DB6401A}"/>
              </a:ext>
            </a:extLst>
          </p:cNvPr>
          <p:cNvGrpSpPr/>
          <p:nvPr/>
        </p:nvGrpSpPr>
        <p:grpSpPr>
          <a:xfrm>
            <a:off x="8869447" y="3882772"/>
            <a:ext cx="2738688" cy="143562"/>
            <a:chOff x="0" y="0"/>
            <a:chExt cx="1081951" cy="56716"/>
          </a:xfrm>
        </p:grpSpPr>
        <p:sp>
          <p:nvSpPr>
            <p:cNvPr id="13" name="Freeform 13">
              <a:extLst>
                <a:ext uri="{FF2B5EF4-FFF2-40B4-BE49-F238E27FC236}">
                  <a16:creationId xmlns:a16="http://schemas.microsoft.com/office/drawing/2014/main" id="{EC027922-7A3E-D6B6-EA6C-FE2FFBD78CB9}"/>
                </a:ext>
              </a:extLst>
            </p:cNvPr>
            <p:cNvSpPr/>
            <p:nvPr/>
          </p:nvSpPr>
          <p:spPr>
            <a:xfrm>
              <a:off x="0" y="0"/>
              <a:ext cx="1081951" cy="56716"/>
            </a:xfrm>
            <a:custGeom>
              <a:avLst/>
              <a:gdLst/>
              <a:ahLst/>
              <a:cxnLst/>
              <a:rect l="l" t="t" r="r" b="b"/>
              <a:pathLst>
                <a:path w="1081951" h="56716">
                  <a:moveTo>
                    <a:pt x="0" y="0"/>
                  </a:moveTo>
                  <a:lnTo>
                    <a:pt x="1081951" y="0"/>
                  </a:lnTo>
                  <a:lnTo>
                    <a:pt x="1081951" y="56716"/>
                  </a:lnTo>
                  <a:lnTo>
                    <a:pt x="0" y="56716"/>
                  </a:lnTo>
                  <a:close/>
                </a:path>
              </a:pathLst>
            </a:custGeom>
            <a:solidFill>
              <a:srgbClr val="29EF9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sp>
          <p:nvSpPr>
            <p:cNvPr id="14" name="TextBox 14">
              <a:extLst>
                <a:ext uri="{FF2B5EF4-FFF2-40B4-BE49-F238E27FC236}">
                  <a16:creationId xmlns:a16="http://schemas.microsoft.com/office/drawing/2014/main" id="{83381593-B4CB-6522-4F42-0DABAC239202}"/>
                </a:ext>
              </a:extLst>
            </p:cNvPr>
            <p:cNvSpPr txBox="1"/>
            <p:nvPr/>
          </p:nvSpPr>
          <p:spPr>
            <a:xfrm>
              <a:off x="0" y="-9525"/>
              <a:ext cx="1081951" cy="66241"/>
            </a:xfrm>
            <a:prstGeom prst="rect">
              <a:avLst/>
            </a:prstGeom>
          </p:spPr>
          <p:txBody>
            <a:bodyPr lIns="33867" tIns="33867" rIns="33867" bIns="33867" rtlCol="0" anchor="ctr"/>
            <a:lstStyle/>
            <a:p>
              <a:pPr marL="0" marR="0" lvl="0" indent="0" algn="ctr" defTabSz="914400" rtl="0" eaLnBrk="1" fontAlgn="auto" latinLnBrk="0" hangingPunct="1">
                <a:lnSpc>
                  <a:spcPts val="1919"/>
                </a:lnSpc>
                <a:spcBef>
                  <a:spcPts val="0"/>
                </a:spcBef>
                <a:spcAft>
                  <a:spcPts val="0"/>
                </a:spcAft>
                <a:buClrTx/>
                <a:buSzTx/>
                <a:buFontTx/>
                <a:buNone/>
                <a:tabLst/>
                <a:defRPr/>
              </a:pPr>
              <a:endParaRPr kumimoji="0"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grpSp>
      <p:sp>
        <p:nvSpPr>
          <p:cNvPr id="15" name="TextBox 15">
            <a:extLst>
              <a:ext uri="{FF2B5EF4-FFF2-40B4-BE49-F238E27FC236}">
                <a16:creationId xmlns:a16="http://schemas.microsoft.com/office/drawing/2014/main" id="{F88D4551-0C60-BDCA-3216-0F34C3D8CBC6}"/>
              </a:ext>
            </a:extLst>
          </p:cNvPr>
          <p:cNvSpPr txBox="1"/>
          <p:nvPr/>
        </p:nvSpPr>
        <p:spPr>
          <a:xfrm>
            <a:off x="685800" y="804672"/>
            <a:ext cx="8887968" cy="377924"/>
          </a:xfrm>
          <a:prstGeom prst="rect">
            <a:avLst/>
          </a:prstGeom>
        </p:spPr>
        <p:txBody>
          <a:bodyPr wrap="square" lIns="0" tIns="0" rIns="0" bIns="0"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11D58"/>
                </a:solidFill>
                <a:effectLst/>
                <a:uLnTx/>
                <a:uFillTx/>
                <a:latin typeface="Aptos Display" panose="02110004020202020204"/>
                <a:ea typeface="+mn-ea"/>
                <a:cs typeface="+mn-cs"/>
                <a:sym typeface="Poppins Bold"/>
              </a:rPr>
              <a:t>Cheryl Wilson Griffin, VP of Advisory</a:t>
            </a:r>
          </a:p>
        </p:txBody>
      </p:sp>
      <p:sp>
        <p:nvSpPr>
          <p:cNvPr id="16" name="TextBox 16">
            <a:extLst>
              <a:ext uri="{FF2B5EF4-FFF2-40B4-BE49-F238E27FC236}">
                <a16:creationId xmlns:a16="http://schemas.microsoft.com/office/drawing/2014/main" id="{1BF419C8-CB01-B92F-C54A-F9A1A5270951}"/>
              </a:ext>
            </a:extLst>
          </p:cNvPr>
          <p:cNvSpPr txBox="1"/>
          <p:nvPr/>
        </p:nvSpPr>
        <p:spPr>
          <a:xfrm>
            <a:off x="870874" y="4554365"/>
            <a:ext cx="2750197" cy="1074012"/>
          </a:xfrm>
          <a:prstGeom prst="rect">
            <a:avLst/>
          </a:prstGeom>
        </p:spPr>
        <p:txBody>
          <a:bodyPr lIns="0" tIns="0" rIns="0" bIns="0" rtlCol="0" anchor="t">
            <a:spAutoFit/>
          </a:bodyPr>
          <a:lstStyle/>
          <a:p>
            <a:pPr marL="0" marR="0" lvl="0" indent="0" algn="l" defTabSz="914400" rtl="0" eaLnBrk="1" fontAlgn="auto" latinLnBrk="0" hangingPunct="1">
              <a:lnSpc>
                <a:spcPts val="1679"/>
              </a:lnSpc>
              <a:spcBef>
                <a:spcPts val="0"/>
              </a:spcBef>
              <a:spcAft>
                <a:spcPts val="0"/>
              </a:spcAft>
              <a:buClrTx/>
              <a:buSzTx/>
              <a:buFontTx/>
              <a:buNone/>
              <a:tabLst/>
              <a:defRPr/>
            </a:pPr>
            <a:r>
              <a:rPr kumimoji="0" lang="en-US" sz="1199" b="1" i="0" u="none" strike="noStrike" kern="1200" cap="none" spc="0" normalizeH="0" baseline="0" noProof="0" dirty="0">
                <a:ln>
                  <a:noFill/>
                </a:ln>
                <a:solidFill>
                  <a:srgbClr val="FFFFFF"/>
                </a:solidFill>
                <a:effectLst/>
                <a:uLnTx/>
                <a:uFillTx/>
                <a:latin typeface="Roboto Bold"/>
                <a:ea typeface="Roboto Bold"/>
                <a:cs typeface="Roboto Bold"/>
                <a:sym typeface="Roboto Bold"/>
              </a:rPr>
              <a:t>OVERVIEW</a:t>
            </a:r>
          </a:p>
          <a:p>
            <a:pPr marL="0" marR="0" lvl="0" indent="0" algn="l" defTabSz="914400" rtl="0" eaLnBrk="1" fontAlgn="auto" latinLnBrk="0" hangingPunct="1">
              <a:lnSpc>
                <a:spcPts val="1679"/>
              </a:lnSpc>
              <a:spcBef>
                <a:spcPts val="0"/>
              </a:spcBef>
              <a:spcAft>
                <a:spcPts val="0"/>
              </a:spcAft>
              <a:buClrTx/>
              <a:buSzTx/>
              <a:buFontTx/>
              <a:buNone/>
              <a:tabLst/>
              <a:defRPr/>
            </a:pPr>
            <a:r>
              <a:rPr kumimoji="0" lang="en-US" sz="1199" b="0" i="0" u="none" strike="noStrike" kern="1200" cap="none" spc="0" normalizeH="0" baseline="0" noProof="0" dirty="0">
                <a:ln>
                  <a:noFill/>
                </a:ln>
                <a:solidFill>
                  <a:srgbClr val="FFFFFF"/>
                </a:solidFill>
                <a:effectLst/>
                <a:uLnTx/>
                <a:uFillTx/>
                <a:latin typeface="Roboto"/>
                <a:ea typeface="Roboto"/>
                <a:cs typeface="Roboto"/>
                <a:sym typeface="Roboto"/>
              </a:rPr>
              <a:t>Cheryl Wilson Griffin is an experienced legal tech strategist with over 20 years of developing products and services that enable the business and practice of law.</a:t>
            </a:r>
          </a:p>
        </p:txBody>
      </p:sp>
      <p:sp>
        <p:nvSpPr>
          <p:cNvPr id="17" name="TextBox 17">
            <a:extLst>
              <a:ext uri="{FF2B5EF4-FFF2-40B4-BE49-F238E27FC236}">
                <a16:creationId xmlns:a16="http://schemas.microsoft.com/office/drawing/2014/main" id="{9639D840-1596-B905-3EFE-1C13BE261FF3}"/>
              </a:ext>
            </a:extLst>
          </p:cNvPr>
          <p:cNvSpPr txBox="1"/>
          <p:nvPr/>
        </p:nvSpPr>
        <p:spPr>
          <a:xfrm>
            <a:off x="8869447" y="3793501"/>
            <a:ext cx="2738688" cy="225511"/>
          </a:xfrm>
          <a:prstGeom prst="rect">
            <a:avLst/>
          </a:prstGeom>
        </p:spPr>
        <p:txBody>
          <a:bodyPr wrap="square" lIns="0" tIns="0" rIns="0" bIns="0" rtlCol="0" anchor="t">
            <a:spAutoFit/>
          </a:bodyPr>
          <a:lstStyle/>
          <a:p>
            <a:pPr marL="0" marR="0" lvl="0" indent="0" algn="l" defTabSz="914400" rtl="0" eaLnBrk="1" fontAlgn="auto" latinLnBrk="0" hangingPunct="1">
              <a:lnSpc>
                <a:spcPts val="1866"/>
              </a:lnSpc>
              <a:spcBef>
                <a:spcPts val="0"/>
              </a:spcBef>
              <a:spcAft>
                <a:spcPts val="0"/>
              </a:spcAft>
              <a:buClrTx/>
              <a:buSzTx/>
              <a:buFontTx/>
              <a:buNone/>
              <a:tabLst/>
              <a:defRPr/>
            </a:pPr>
            <a:r>
              <a:rPr kumimoji="0" lang="en-US" sz="1333" b="1" i="0" u="none" strike="noStrike" kern="1200" cap="none" spc="0" normalizeH="0" baseline="0" noProof="0">
                <a:ln>
                  <a:noFill/>
                </a:ln>
                <a:solidFill>
                  <a:srgbClr val="000000"/>
                </a:solidFill>
                <a:effectLst/>
                <a:uLnTx/>
                <a:uFillTx/>
                <a:latin typeface="Roboto Bold"/>
                <a:ea typeface="Roboto Bold"/>
                <a:cs typeface="Roboto Bold"/>
                <a:sym typeface="Roboto Bold"/>
              </a:rPr>
              <a:t>EDUCATION and CERTIFICATIONS</a:t>
            </a:r>
          </a:p>
        </p:txBody>
      </p:sp>
      <p:sp>
        <p:nvSpPr>
          <p:cNvPr id="18" name="TextBox 18">
            <a:extLst>
              <a:ext uri="{FF2B5EF4-FFF2-40B4-BE49-F238E27FC236}">
                <a16:creationId xmlns:a16="http://schemas.microsoft.com/office/drawing/2014/main" id="{2795508A-7D90-DA7E-3CF3-B2E1EF3B38E4}"/>
              </a:ext>
            </a:extLst>
          </p:cNvPr>
          <p:cNvSpPr txBox="1"/>
          <p:nvPr/>
        </p:nvSpPr>
        <p:spPr>
          <a:xfrm>
            <a:off x="8869447" y="4029361"/>
            <a:ext cx="2738688" cy="2471831"/>
          </a:xfrm>
          <a:prstGeom prst="rect">
            <a:avLst/>
          </a:prstGeom>
        </p:spPr>
        <p:txBody>
          <a:bodyPr wrap="square" lIns="0" tIns="0" rIns="0" bIns="0" rtlCol="0" anchor="t">
            <a:spAutoFit/>
          </a:bodyPr>
          <a:lstStyle/>
          <a:p>
            <a:pPr marL="259093" marR="0" lvl="1" indent="-129546" algn="l" defTabSz="914400" rtl="0" eaLnBrk="1" fontAlgn="auto" latinLnBrk="0" hangingPunct="1">
              <a:lnSpc>
                <a:spcPts val="168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srgbClr val="000000"/>
                </a:solidFill>
                <a:effectLst/>
                <a:uLnTx/>
                <a:uFillTx/>
                <a:latin typeface="Roboto"/>
                <a:ea typeface="Roboto"/>
                <a:cs typeface="Roboto"/>
                <a:sym typeface="Roboto"/>
              </a:rPr>
              <a:t>MBA from Purdue University with specialization in the </a:t>
            </a:r>
            <a:r>
              <a:rPr kumimoji="0" lang="en-US" sz="1200" b="0" i="1" u="none" strike="noStrike" kern="1200" cap="none" spc="0" normalizeH="0" baseline="0" noProof="0">
                <a:ln>
                  <a:noFill/>
                </a:ln>
                <a:solidFill>
                  <a:srgbClr val="000000"/>
                </a:solidFill>
                <a:effectLst/>
                <a:uLnTx/>
                <a:uFillTx/>
                <a:latin typeface="Roboto Italics"/>
                <a:ea typeface="Roboto Italics"/>
                <a:cs typeface="Roboto Italics"/>
                <a:sym typeface="Roboto Italics"/>
              </a:rPr>
              <a:t>Management of Information Systems</a:t>
            </a:r>
            <a:r>
              <a:rPr kumimoji="0" lang="en-US" sz="1200" b="0" i="0" u="none" strike="noStrike" kern="1200" cap="none" spc="0" normalizeH="0" baseline="0" noProof="0">
                <a:ln>
                  <a:noFill/>
                </a:ln>
                <a:solidFill>
                  <a:srgbClr val="000000"/>
                </a:solidFill>
                <a:effectLst/>
                <a:uLnTx/>
                <a:uFillTx/>
                <a:latin typeface="Roboto"/>
                <a:ea typeface="Roboto"/>
                <a:cs typeface="Roboto"/>
                <a:sym typeface="Roboto"/>
              </a:rPr>
              <a:t>.</a:t>
            </a:r>
          </a:p>
          <a:p>
            <a:pPr marL="0" marR="0" lvl="0" indent="0" algn="l" defTabSz="914400" rtl="0" eaLnBrk="1" fontAlgn="auto" latinLnBrk="0" hangingPunct="1">
              <a:lnSpc>
                <a:spcPts val="84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Roboto"/>
              <a:ea typeface="Roboto"/>
              <a:cs typeface="Roboto"/>
              <a:sym typeface="Roboto"/>
            </a:endParaRPr>
          </a:p>
          <a:p>
            <a:pPr marL="259093" marR="0" lvl="1" indent="-129546" algn="l" defTabSz="914400" rtl="0" eaLnBrk="1" fontAlgn="auto" latinLnBrk="0" hangingPunct="1">
              <a:lnSpc>
                <a:spcPts val="168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srgbClr val="000000"/>
                </a:solidFill>
                <a:effectLst/>
                <a:uLnTx/>
                <a:uFillTx/>
                <a:latin typeface="Roboto"/>
                <a:ea typeface="Roboto"/>
                <a:cs typeface="Roboto"/>
                <a:sym typeface="Roboto"/>
              </a:rPr>
              <a:t>Professional Certificate in </a:t>
            </a:r>
            <a:r>
              <a:rPr kumimoji="0" lang="en-US" sz="1200" b="0" i="1" u="none" strike="noStrike" kern="1200" cap="none" spc="0" normalizeH="0" baseline="0" noProof="0">
                <a:ln>
                  <a:noFill/>
                </a:ln>
                <a:solidFill>
                  <a:srgbClr val="000000"/>
                </a:solidFill>
                <a:effectLst/>
                <a:uLnTx/>
                <a:uFillTx/>
                <a:latin typeface="Roboto Italics"/>
                <a:ea typeface="Roboto Italics"/>
                <a:cs typeface="Roboto Italics"/>
                <a:sym typeface="Roboto Italics"/>
              </a:rPr>
              <a:t>Venture Capital Financing</a:t>
            </a:r>
            <a:r>
              <a:rPr kumimoji="0" lang="en-US" sz="1200" b="0" i="0" u="none" strike="noStrike" kern="1200" cap="none" spc="0" normalizeH="0" baseline="0" noProof="0">
                <a:ln>
                  <a:noFill/>
                </a:ln>
                <a:solidFill>
                  <a:srgbClr val="000000"/>
                </a:solidFill>
                <a:effectLst/>
                <a:uLnTx/>
                <a:uFillTx/>
                <a:latin typeface="Roboto"/>
                <a:ea typeface="Roboto"/>
                <a:cs typeface="Roboto"/>
                <a:sym typeface="Roboto"/>
              </a:rPr>
              <a:t> from National Venture Capital Association.</a:t>
            </a:r>
          </a:p>
          <a:p>
            <a:pPr marL="0" marR="0" lvl="0" indent="0" algn="l" defTabSz="914400" rtl="0" eaLnBrk="1" fontAlgn="auto" latinLnBrk="0" hangingPunct="1">
              <a:lnSpc>
                <a:spcPts val="84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Roboto"/>
              <a:ea typeface="Roboto"/>
              <a:cs typeface="Roboto"/>
              <a:sym typeface="Roboto"/>
            </a:endParaRPr>
          </a:p>
          <a:p>
            <a:pPr marL="259093" marR="0" lvl="1" indent="-129546" algn="l" defTabSz="914400" rtl="0" eaLnBrk="1" fontAlgn="auto" latinLnBrk="0" hangingPunct="1">
              <a:lnSpc>
                <a:spcPts val="168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srgbClr val="000000"/>
                </a:solidFill>
                <a:effectLst/>
                <a:uLnTx/>
                <a:uFillTx/>
                <a:latin typeface="Roboto"/>
                <a:ea typeface="Roboto"/>
                <a:cs typeface="Roboto"/>
                <a:sym typeface="Roboto"/>
              </a:rPr>
              <a:t>Certified Information Privacy Professional for Europe (CIPP/E).</a:t>
            </a:r>
          </a:p>
          <a:p>
            <a:pPr marL="0" marR="0" lvl="0" indent="0" algn="l" defTabSz="914400" rtl="0" eaLnBrk="1" fontAlgn="auto" latinLnBrk="0" hangingPunct="1">
              <a:lnSpc>
                <a:spcPts val="84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Roboto"/>
              <a:ea typeface="Roboto"/>
              <a:cs typeface="Roboto"/>
              <a:sym typeface="Roboto"/>
            </a:endParaRPr>
          </a:p>
          <a:p>
            <a:pPr marL="259093" marR="0" lvl="1" indent="-129546" algn="l" defTabSz="914400" rtl="0" eaLnBrk="1" fontAlgn="auto" latinLnBrk="0" hangingPunct="1">
              <a:lnSpc>
                <a:spcPts val="1680"/>
              </a:lnSpc>
              <a:spcBef>
                <a:spcPts val="0"/>
              </a:spcBef>
              <a:spcAft>
                <a:spcPts val="0"/>
              </a:spcAft>
              <a:buClrTx/>
              <a:buSzTx/>
              <a:buFont typeface="Arial"/>
              <a:buChar char="•"/>
              <a:tabLst/>
              <a:defRPr/>
            </a:pPr>
            <a:r>
              <a:rPr kumimoji="0" lang="en-US" sz="1200" b="0" i="0" u="none" strike="noStrike" kern="1200" cap="none" spc="0" normalizeH="0" baseline="0" noProof="0">
                <a:ln>
                  <a:noFill/>
                </a:ln>
                <a:solidFill>
                  <a:srgbClr val="000000"/>
                </a:solidFill>
                <a:effectLst/>
                <a:uLnTx/>
                <a:uFillTx/>
                <a:latin typeface="Roboto"/>
                <a:ea typeface="Roboto"/>
                <a:cs typeface="Roboto"/>
                <a:sym typeface="Roboto"/>
              </a:rPr>
              <a:t>Certified Project Management Professional (PMP).</a:t>
            </a:r>
          </a:p>
        </p:txBody>
      </p:sp>
      <p:grpSp>
        <p:nvGrpSpPr>
          <p:cNvPr id="19" name="Group 19">
            <a:extLst>
              <a:ext uri="{FF2B5EF4-FFF2-40B4-BE49-F238E27FC236}">
                <a16:creationId xmlns:a16="http://schemas.microsoft.com/office/drawing/2014/main" id="{277C0020-A66D-2DC1-8271-160AA1C26425}"/>
              </a:ext>
            </a:extLst>
          </p:cNvPr>
          <p:cNvGrpSpPr/>
          <p:nvPr/>
        </p:nvGrpSpPr>
        <p:grpSpPr>
          <a:xfrm>
            <a:off x="8869447" y="1381243"/>
            <a:ext cx="2738688" cy="143562"/>
            <a:chOff x="0" y="0"/>
            <a:chExt cx="1081951" cy="56716"/>
          </a:xfrm>
        </p:grpSpPr>
        <p:sp>
          <p:nvSpPr>
            <p:cNvPr id="20" name="Freeform 20">
              <a:extLst>
                <a:ext uri="{FF2B5EF4-FFF2-40B4-BE49-F238E27FC236}">
                  <a16:creationId xmlns:a16="http://schemas.microsoft.com/office/drawing/2014/main" id="{768324BA-39BB-4A85-1F10-6FC8B8D44E85}"/>
                </a:ext>
              </a:extLst>
            </p:cNvPr>
            <p:cNvSpPr/>
            <p:nvPr/>
          </p:nvSpPr>
          <p:spPr>
            <a:xfrm>
              <a:off x="0" y="0"/>
              <a:ext cx="1081951" cy="56716"/>
            </a:xfrm>
            <a:custGeom>
              <a:avLst/>
              <a:gdLst/>
              <a:ahLst/>
              <a:cxnLst/>
              <a:rect l="l" t="t" r="r" b="b"/>
              <a:pathLst>
                <a:path w="1081951" h="56716">
                  <a:moveTo>
                    <a:pt x="0" y="0"/>
                  </a:moveTo>
                  <a:lnTo>
                    <a:pt x="1081951" y="0"/>
                  </a:lnTo>
                  <a:lnTo>
                    <a:pt x="1081951" y="56716"/>
                  </a:lnTo>
                  <a:lnTo>
                    <a:pt x="0" y="56716"/>
                  </a:lnTo>
                  <a:close/>
                </a:path>
              </a:pathLst>
            </a:custGeom>
            <a:solidFill>
              <a:srgbClr val="29EF9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sp>
          <p:nvSpPr>
            <p:cNvPr id="21" name="TextBox 21">
              <a:extLst>
                <a:ext uri="{FF2B5EF4-FFF2-40B4-BE49-F238E27FC236}">
                  <a16:creationId xmlns:a16="http://schemas.microsoft.com/office/drawing/2014/main" id="{37974F69-A9C5-8F1F-D1C6-28ED7D0C99C0}"/>
                </a:ext>
              </a:extLst>
            </p:cNvPr>
            <p:cNvSpPr txBox="1"/>
            <p:nvPr/>
          </p:nvSpPr>
          <p:spPr>
            <a:xfrm>
              <a:off x="0" y="-9525"/>
              <a:ext cx="1081951" cy="66241"/>
            </a:xfrm>
            <a:prstGeom prst="rect">
              <a:avLst/>
            </a:prstGeom>
          </p:spPr>
          <p:txBody>
            <a:bodyPr lIns="33867" tIns="33867" rIns="33867" bIns="33867" rtlCol="0" anchor="ctr"/>
            <a:lstStyle/>
            <a:p>
              <a:pPr marL="0" marR="0" lvl="0" indent="0" algn="ctr" defTabSz="914400" rtl="0" eaLnBrk="1" fontAlgn="auto" latinLnBrk="0" hangingPunct="1">
                <a:lnSpc>
                  <a:spcPts val="1919"/>
                </a:lnSpc>
                <a:spcBef>
                  <a:spcPts val="0"/>
                </a:spcBef>
                <a:spcAft>
                  <a:spcPts val="0"/>
                </a:spcAft>
                <a:buClrTx/>
                <a:buSzTx/>
                <a:buFontTx/>
                <a:buNone/>
                <a:tabLst/>
                <a:defRPr/>
              </a:pPr>
              <a:endParaRPr kumimoji="0"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grpSp>
      <p:sp>
        <p:nvSpPr>
          <p:cNvPr id="22" name="TextBox 22">
            <a:extLst>
              <a:ext uri="{FF2B5EF4-FFF2-40B4-BE49-F238E27FC236}">
                <a16:creationId xmlns:a16="http://schemas.microsoft.com/office/drawing/2014/main" id="{1A7A116A-55B6-3401-3BAC-F81A58409E2C}"/>
              </a:ext>
            </a:extLst>
          </p:cNvPr>
          <p:cNvSpPr txBox="1"/>
          <p:nvPr/>
        </p:nvSpPr>
        <p:spPr>
          <a:xfrm>
            <a:off x="8869447" y="1291972"/>
            <a:ext cx="2217696" cy="225511"/>
          </a:xfrm>
          <a:prstGeom prst="rect">
            <a:avLst/>
          </a:prstGeom>
        </p:spPr>
        <p:txBody>
          <a:bodyPr wrap="square" lIns="0" tIns="0" rIns="0" bIns="0" rtlCol="0" anchor="t">
            <a:spAutoFit/>
          </a:bodyPr>
          <a:lstStyle/>
          <a:p>
            <a:pPr marL="0" marR="0" lvl="0" indent="0" algn="l" defTabSz="914400" rtl="0" eaLnBrk="1" fontAlgn="auto" latinLnBrk="0" hangingPunct="1">
              <a:lnSpc>
                <a:spcPts val="1866"/>
              </a:lnSpc>
              <a:spcBef>
                <a:spcPts val="0"/>
              </a:spcBef>
              <a:spcAft>
                <a:spcPts val="0"/>
              </a:spcAft>
              <a:buClrTx/>
              <a:buSzTx/>
              <a:buFontTx/>
              <a:buNone/>
              <a:tabLst/>
              <a:defRPr/>
            </a:pPr>
            <a:r>
              <a:rPr kumimoji="0" lang="en-US" sz="1333" b="1" i="0" u="none" strike="noStrike" kern="1200" cap="none" spc="0" normalizeH="0" baseline="0" noProof="0">
                <a:ln>
                  <a:noFill/>
                </a:ln>
                <a:solidFill>
                  <a:srgbClr val="000000"/>
                </a:solidFill>
                <a:effectLst/>
                <a:uLnTx/>
                <a:uFillTx/>
                <a:latin typeface="Roboto Bold"/>
                <a:ea typeface="Roboto Bold"/>
                <a:cs typeface="Roboto Bold"/>
                <a:sym typeface="Roboto Bold"/>
              </a:rPr>
              <a:t>RECENT SPEAKING TOPICS</a:t>
            </a:r>
          </a:p>
        </p:txBody>
      </p:sp>
      <p:sp>
        <p:nvSpPr>
          <p:cNvPr id="23" name="TextBox 23">
            <a:extLst>
              <a:ext uri="{FF2B5EF4-FFF2-40B4-BE49-F238E27FC236}">
                <a16:creationId xmlns:a16="http://schemas.microsoft.com/office/drawing/2014/main" id="{49BD5798-0C96-815C-DA6C-874A62051BD6}"/>
              </a:ext>
            </a:extLst>
          </p:cNvPr>
          <p:cNvSpPr txBox="1"/>
          <p:nvPr/>
        </p:nvSpPr>
        <p:spPr>
          <a:xfrm>
            <a:off x="8869447" y="1527832"/>
            <a:ext cx="2738688" cy="2151230"/>
          </a:xfrm>
          <a:prstGeom prst="rect">
            <a:avLst/>
          </a:prstGeom>
        </p:spPr>
        <p:txBody>
          <a:bodyPr wrap="square" lIns="0" tIns="0" rIns="0" bIns="0" rtlCol="0" anchor="t">
            <a:spAutoFit/>
          </a:bodyPr>
          <a:lstStyle/>
          <a:p>
            <a:pPr marL="259093" marR="0" lvl="1" indent="-129546" algn="l" defTabSz="914400" rtl="0" eaLnBrk="1" fontAlgn="auto" latinLnBrk="0" hangingPunct="1">
              <a:lnSpc>
                <a:spcPts val="1680"/>
              </a:lnSpc>
              <a:spcBef>
                <a:spcPts val="0"/>
              </a:spcBef>
              <a:spcAft>
                <a:spcPts val="0"/>
              </a:spcAft>
              <a:buClrTx/>
              <a:buSzTx/>
              <a:buFont typeface="Arial"/>
              <a:buChar char="•"/>
              <a:tabLst/>
              <a:defRPr/>
            </a:pPr>
            <a:r>
              <a:rPr kumimoji="0" lang="en-US" sz="1200" b="0" i="1" u="none" strike="noStrike" kern="1200" cap="none" spc="0" normalizeH="0" baseline="0" noProof="0" dirty="0">
                <a:ln>
                  <a:noFill/>
                </a:ln>
                <a:solidFill>
                  <a:srgbClr val="000000"/>
                </a:solidFill>
                <a:effectLst/>
                <a:uLnTx/>
                <a:uFillTx/>
                <a:latin typeface="Roboto Italics"/>
                <a:ea typeface="Roboto Italics"/>
                <a:cs typeface="Roboto Italics"/>
                <a:sym typeface="Roboto Italics"/>
              </a:rPr>
              <a:t>Data Governance, Regulations and Ethics in an AI-Driven World</a:t>
            </a:r>
            <a:r>
              <a:rPr kumimoji="0" lang="en-US" sz="1200" b="0" i="0" u="none" strike="noStrike" kern="1200" cap="none" spc="0" normalizeH="0" baseline="0" noProof="0" dirty="0">
                <a:ln>
                  <a:noFill/>
                </a:ln>
                <a:solidFill>
                  <a:srgbClr val="000000"/>
                </a:solidFill>
                <a:effectLst/>
                <a:uLnTx/>
                <a:uFillTx/>
                <a:latin typeface="Roboto"/>
                <a:ea typeface="Roboto"/>
                <a:cs typeface="Roboto"/>
                <a:sym typeface="Roboto"/>
              </a:rPr>
              <a:t>, ILTACON 2024.</a:t>
            </a:r>
          </a:p>
          <a:p>
            <a:pPr marL="0" marR="0" lvl="0" indent="0" algn="l" defTabSz="914400" rtl="0" eaLnBrk="1" fontAlgn="auto" latinLnBrk="0" hangingPunct="1">
              <a:lnSpc>
                <a:spcPts val="84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259093" marR="0" lvl="1" indent="-129546" algn="l" defTabSz="914400" rtl="0" eaLnBrk="1" fontAlgn="auto" latinLnBrk="0" hangingPunct="1">
              <a:lnSpc>
                <a:spcPts val="1680"/>
              </a:lnSpc>
              <a:spcBef>
                <a:spcPts val="0"/>
              </a:spcBef>
              <a:spcAft>
                <a:spcPts val="0"/>
              </a:spcAft>
              <a:buClrTx/>
              <a:buSzTx/>
              <a:buFont typeface="Arial"/>
              <a:buChar char="•"/>
              <a:tabLst/>
              <a:defRPr/>
            </a:pPr>
            <a:r>
              <a:rPr kumimoji="0" lang="en-US" sz="1200" b="0" i="1" u="none" strike="noStrike" kern="1200" cap="none" spc="0" normalizeH="0" baseline="0" noProof="0" dirty="0">
                <a:ln>
                  <a:noFill/>
                </a:ln>
                <a:solidFill>
                  <a:srgbClr val="000000"/>
                </a:solidFill>
                <a:effectLst/>
                <a:uLnTx/>
                <a:uFillTx/>
                <a:latin typeface="Roboto Italics"/>
                <a:ea typeface="Roboto Italics"/>
                <a:cs typeface="Roboto Italics"/>
                <a:sym typeface="Roboto Italics"/>
              </a:rPr>
              <a:t>Innovation and Entrepreneurship in Legal</a:t>
            </a:r>
            <a:r>
              <a:rPr kumimoji="0" lang="en-US" sz="1200" b="0" i="0" u="none" strike="noStrike" kern="1200" cap="none" spc="0" normalizeH="0" baseline="0" noProof="0" dirty="0">
                <a:ln>
                  <a:noFill/>
                </a:ln>
                <a:solidFill>
                  <a:srgbClr val="000000"/>
                </a:solidFill>
                <a:effectLst/>
                <a:uLnTx/>
                <a:uFillTx/>
                <a:latin typeface="Roboto"/>
                <a:ea typeface="Roboto"/>
                <a:cs typeface="Roboto"/>
                <a:sym typeface="Roboto"/>
              </a:rPr>
              <a:t>, Georgia State Law School.</a:t>
            </a:r>
          </a:p>
          <a:p>
            <a:pPr marL="0" marR="0" lvl="0" indent="0" algn="l" defTabSz="914400" rtl="0" eaLnBrk="1" fontAlgn="auto" latinLnBrk="0" hangingPunct="1">
              <a:lnSpc>
                <a:spcPts val="84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boto"/>
              <a:ea typeface="Roboto"/>
              <a:cs typeface="Roboto"/>
              <a:sym typeface="Roboto"/>
            </a:endParaRPr>
          </a:p>
          <a:p>
            <a:pPr marL="259093" marR="0" lvl="1" indent="-129546" algn="l" defTabSz="914400" rtl="0" eaLnBrk="1" fontAlgn="auto" latinLnBrk="0" hangingPunct="1">
              <a:lnSpc>
                <a:spcPts val="1680"/>
              </a:lnSpc>
              <a:spcBef>
                <a:spcPts val="0"/>
              </a:spcBef>
              <a:spcAft>
                <a:spcPts val="0"/>
              </a:spcAft>
              <a:buClrTx/>
              <a:buSzTx/>
              <a:buFont typeface="Arial"/>
              <a:buChar char="•"/>
              <a:tabLst/>
              <a:defRPr/>
            </a:pPr>
            <a:r>
              <a:rPr kumimoji="0" lang="en-US" sz="1200" b="0" i="1" u="none" strike="noStrike" kern="1200" cap="none" spc="0" normalizeH="0" baseline="0" noProof="0" dirty="0">
                <a:ln>
                  <a:noFill/>
                </a:ln>
                <a:solidFill>
                  <a:srgbClr val="000000"/>
                </a:solidFill>
                <a:effectLst/>
                <a:uLnTx/>
                <a:uFillTx/>
                <a:latin typeface="Roboto Italics"/>
                <a:ea typeface="Roboto Italics"/>
                <a:cs typeface="Roboto Italics"/>
                <a:sym typeface="Roboto Italics"/>
              </a:rPr>
              <a:t>Best Practices for Working with Large Language Models</a:t>
            </a:r>
            <a:r>
              <a:rPr kumimoji="0" lang="en-US" sz="1200" b="0" i="0" u="none" strike="noStrike" kern="1200" cap="none" spc="0" normalizeH="0" baseline="0" noProof="0" dirty="0">
                <a:ln>
                  <a:noFill/>
                </a:ln>
                <a:solidFill>
                  <a:srgbClr val="000000"/>
                </a:solidFill>
                <a:effectLst/>
                <a:uLnTx/>
                <a:uFillTx/>
                <a:latin typeface="Roboto"/>
                <a:ea typeface="Roboto"/>
                <a:cs typeface="Roboto"/>
                <a:sym typeface="Roboto"/>
              </a:rPr>
              <a:t>, LTH and EY GenAI and Data Enablement Conference.</a:t>
            </a:r>
          </a:p>
        </p:txBody>
      </p:sp>
      <p:sp>
        <p:nvSpPr>
          <p:cNvPr id="24" name="TextBox 24">
            <a:extLst>
              <a:ext uri="{FF2B5EF4-FFF2-40B4-BE49-F238E27FC236}">
                <a16:creationId xmlns:a16="http://schemas.microsoft.com/office/drawing/2014/main" id="{F7D5B24F-9F8B-1DFC-1CD2-70FAFCC7BEFF}"/>
              </a:ext>
            </a:extLst>
          </p:cNvPr>
          <p:cNvSpPr txBox="1"/>
          <p:nvPr/>
        </p:nvSpPr>
        <p:spPr>
          <a:xfrm>
            <a:off x="4112609" y="1349493"/>
            <a:ext cx="4366985" cy="2905732"/>
          </a:xfrm>
          <a:prstGeom prst="rect">
            <a:avLst/>
          </a:prstGeom>
        </p:spPr>
        <p:txBody>
          <a:bodyPr lIns="0" tIns="0" rIns="0" bIns="0" rtlCol="0" anchor="t">
            <a:spAutoFit/>
          </a:bodyPr>
          <a:lstStyle/>
          <a:p>
            <a:pPr marL="0" marR="0" lvl="0" indent="0" algn="l" defTabSz="914400" rtl="0" eaLnBrk="1" fontAlgn="auto" latinLnBrk="0" hangingPunct="1">
              <a:lnSpc>
                <a:spcPts val="1866"/>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Roboto"/>
                <a:ea typeface="Roboto"/>
                <a:cs typeface="Roboto"/>
                <a:sym typeface="Roboto"/>
              </a:rPr>
              <a:t>Cheryl is a pioneer of legal technology, spending about a dozen years launching some of the earliest legal technology teams at firms like Kirkland, Mayer Brown, and King &amp; Spalding. Along the way, she also helped launch two legal tech startups, Opus 2 and </a:t>
            </a:r>
            <a:r>
              <a:rPr kumimoji="0" lang="en-US" sz="1333" b="0" i="0" u="none" strike="noStrike" kern="1200" cap="none" spc="0" normalizeH="0" baseline="0" noProof="0" dirty="0" err="1">
                <a:ln>
                  <a:noFill/>
                </a:ln>
                <a:solidFill>
                  <a:srgbClr val="000000"/>
                </a:solidFill>
                <a:effectLst/>
                <a:uLnTx/>
                <a:uFillTx/>
                <a:latin typeface="Roboto"/>
                <a:ea typeface="Roboto"/>
                <a:cs typeface="Roboto"/>
                <a:sym typeface="Roboto"/>
              </a:rPr>
              <a:t>Lupl</a:t>
            </a:r>
            <a:r>
              <a:rPr kumimoji="0" lang="en-US" sz="1333" b="0" i="0" u="none" strike="noStrike" kern="1200" cap="none" spc="0" normalizeH="0" baseline="0" noProof="0" dirty="0">
                <a:ln>
                  <a:noFill/>
                </a:ln>
                <a:solidFill>
                  <a:srgbClr val="000000"/>
                </a:solidFill>
                <a:effectLst/>
                <a:uLnTx/>
                <a:uFillTx/>
                <a:latin typeface="Roboto"/>
                <a:ea typeface="Roboto"/>
                <a:cs typeface="Roboto"/>
                <a:sym typeface="Roboto"/>
              </a:rPr>
              <a:t>, built and exited a successful consulting practice including work as a strategic advisor for VC and PE firms totaling $500M. Today, as VP of Vendor Advisory at Legal Tech Hub, she leverages her unique 360-degree perspective to advise law firms, investors, and legal tech companies on product strategy, go-to-market execution, and operational excellence.</a:t>
            </a:r>
          </a:p>
        </p:txBody>
      </p:sp>
      <p:grpSp>
        <p:nvGrpSpPr>
          <p:cNvPr id="25" name="Group 25">
            <a:extLst>
              <a:ext uri="{FF2B5EF4-FFF2-40B4-BE49-F238E27FC236}">
                <a16:creationId xmlns:a16="http://schemas.microsoft.com/office/drawing/2014/main" id="{696C924D-F6B9-FAA2-FA54-66C0FF4DBEA4}"/>
              </a:ext>
            </a:extLst>
          </p:cNvPr>
          <p:cNvGrpSpPr/>
          <p:nvPr/>
        </p:nvGrpSpPr>
        <p:grpSpPr>
          <a:xfrm>
            <a:off x="4112609" y="4448338"/>
            <a:ext cx="2738688" cy="143562"/>
            <a:chOff x="0" y="0"/>
            <a:chExt cx="1081951" cy="56716"/>
          </a:xfrm>
        </p:grpSpPr>
        <p:sp>
          <p:nvSpPr>
            <p:cNvPr id="26" name="Freeform 26">
              <a:extLst>
                <a:ext uri="{FF2B5EF4-FFF2-40B4-BE49-F238E27FC236}">
                  <a16:creationId xmlns:a16="http://schemas.microsoft.com/office/drawing/2014/main" id="{DEBB62CE-BF3A-F9CE-24FC-DA3DA8BB3C6F}"/>
                </a:ext>
              </a:extLst>
            </p:cNvPr>
            <p:cNvSpPr/>
            <p:nvPr/>
          </p:nvSpPr>
          <p:spPr>
            <a:xfrm>
              <a:off x="0" y="0"/>
              <a:ext cx="1081951" cy="56716"/>
            </a:xfrm>
            <a:custGeom>
              <a:avLst/>
              <a:gdLst/>
              <a:ahLst/>
              <a:cxnLst/>
              <a:rect l="l" t="t" r="r" b="b"/>
              <a:pathLst>
                <a:path w="1081951" h="56716">
                  <a:moveTo>
                    <a:pt x="0" y="0"/>
                  </a:moveTo>
                  <a:lnTo>
                    <a:pt x="1081951" y="0"/>
                  </a:lnTo>
                  <a:lnTo>
                    <a:pt x="1081951" y="56716"/>
                  </a:lnTo>
                  <a:lnTo>
                    <a:pt x="0" y="56716"/>
                  </a:lnTo>
                  <a:close/>
                </a:path>
              </a:pathLst>
            </a:custGeom>
            <a:solidFill>
              <a:srgbClr val="29EF9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sp>
          <p:nvSpPr>
            <p:cNvPr id="27" name="TextBox 27">
              <a:extLst>
                <a:ext uri="{FF2B5EF4-FFF2-40B4-BE49-F238E27FC236}">
                  <a16:creationId xmlns:a16="http://schemas.microsoft.com/office/drawing/2014/main" id="{ECB33DE5-19D7-8CAF-D492-6B1C24828262}"/>
                </a:ext>
              </a:extLst>
            </p:cNvPr>
            <p:cNvSpPr txBox="1"/>
            <p:nvPr/>
          </p:nvSpPr>
          <p:spPr>
            <a:xfrm>
              <a:off x="0" y="-9525"/>
              <a:ext cx="1081951" cy="66241"/>
            </a:xfrm>
            <a:prstGeom prst="rect">
              <a:avLst/>
            </a:prstGeom>
          </p:spPr>
          <p:txBody>
            <a:bodyPr lIns="33867" tIns="33867" rIns="33867" bIns="33867" rtlCol="0" anchor="ctr"/>
            <a:lstStyle/>
            <a:p>
              <a:pPr marL="0" marR="0" lvl="0" indent="0" algn="ctr" defTabSz="914400" rtl="0" eaLnBrk="1" fontAlgn="auto" latinLnBrk="0" hangingPunct="1">
                <a:lnSpc>
                  <a:spcPts val="1919"/>
                </a:lnSpc>
                <a:spcBef>
                  <a:spcPts val="0"/>
                </a:spcBef>
                <a:spcAft>
                  <a:spcPts val="0"/>
                </a:spcAft>
                <a:buClrTx/>
                <a:buSzTx/>
                <a:buFontTx/>
                <a:buNone/>
                <a:tabLst/>
                <a:defRPr/>
              </a:pPr>
              <a:endParaRPr kumimoji="0"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grpSp>
      <p:sp>
        <p:nvSpPr>
          <p:cNvPr id="28" name="TextBox 28">
            <a:extLst>
              <a:ext uri="{FF2B5EF4-FFF2-40B4-BE49-F238E27FC236}">
                <a16:creationId xmlns:a16="http://schemas.microsoft.com/office/drawing/2014/main" id="{A467FF58-1A79-17FC-F290-240662D795C8}"/>
              </a:ext>
            </a:extLst>
          </p:cNvPr>
          <p:cNvSpPr txBox="1"/>
          <p:nvPr/>
        </p:nvSpPr>
        <p:spPr>
          <a:xfrm>
            <a:off x="4112609" y="4359066"/>
            <a:ext cx="2318411" cy="518283"/>
          </a:xfrm>
          <a:prstGeom prst="rect">
            <a:avLst/>
          </a:prstGeom>
        </p:spPr>
        <p:txBody>
          <a:bodyPr lIns="0" tIns="0" rIns="0" bIns="0" rtlCol="0" anchor="t">
            <a:spAutoFit/>
          </a:bodyPr>
          <a:lstStyle/>
          <a:p>
            <a:pPr marL="0" marR="0" lvl="0" indent="0" algn="l" defTabSz="914400" rtl="0" eaLnBrk="1" fontAlgn="auto" latinLnBrk="0" hangingPunct="1">
              <a:lnSpc>
                <a:spcPts val="2053"/>
              </a:lnSpc>
              <a:spcBef>
                <a:spcPts val="0"/>
              </a:spcBef>
              <a:spcAft>
                <a:spcPts val="0"/>
              </a:spcAft>
              <a:buClrTx/>
              <a:buSzTx/>
              <a:buFontTx/>
              <a:buNone/>
              <a:tabLst/>
              <a:defRPr/>
            </a:pPr>
            <a:r>
              <a:rPr kumimoji="0" lang="en-US" sz="1466" b="1" i="0" u="none" strike="noStrike" kern="1200" cap="none" spc="0" normalizeH="0" baseline="0" noProof="0" dirty="0">
                <a:ln>
                  <a:noFill/>
                </a:ln>
                <a:solidFill>
                  <a:srgbClr val="000000"/>
                </a:solidFill>
                <a:effectLst/>
                <a:uLnTx/>
                <a:uFillTx/>
                <a:latin typeface="Roboto Bold"/>
                <a:ea typeface="Roboto Bold"/>
                <a:cs typeface="Roboto Bold"/>
                <a:sym typeface="Roboto Bold"/>
              </a:rPr>
              <a:t>RELEVANT ENGAGEMENTS</a:t>
            </a:r>
          </a:p>
        </p:txBody>
      </p:sp>
      <p:sp>
        <p:nvSpPr>
          <p:cNvPr id="29" name="TextBox 29">
            <a:extLst>
              <a:ext uri="{FF2B5EF4-FFF2-40B4-BE49-F238E27FC236}">
                <a16:creationId xmlns:a16="http://schemas.microsoft.com/office/drawing/2014/main" id="{DBB7F4B1-A87C-0489-B1FA-EA0FEF46554F}"/>
              </a:ext>
            </a:extLst>
          </p:cNvPr>
          <p:cNvSpPr txBox="1"/>
          <p:nvPr/>
        </p:nvSpPr>
        <p:spPr>
          <a:xfrm>
            <a:off x="4112609" y="4898338"/>
            <a:ext cx="4366985" cy="1738746"/>
          </a:xfrm>
          <a:prstGeom prst="rect">
            <a:avLst/>
          </a:prstGeom>
        </p:spPr>
        <p:txBody>
          <a:bodyPr lIns="0" tIns="0" rIns="0" bIns="0" rtlCol="0" anchor="t">
            <a:spAutoFit/>
          </a:bodyPr>
          <a:lstStyle/>
          <a:p>
            <a:pPr marL="287880" marR="0" lvl="1" indent="-143940" algn="l" defTabSz="914400" rtl="0" eaLnBrk="1" fontAlgn="auto" latinLnBrk="0" hangingPunct="1">
              <a:lnSpc>
                <a:spcPts val="1866"/>
              </a:lnSpc>
              <a:spcBef>
                <a:spcPts val="0"/>
              </a:spcBef>
              <a:spcAft>
                <a:spcPts val="0"/>
              </a:spcAft>
              <a:buClrTx/>
              <a:buSzTx/>
              <a:buFont typeface="Arial"/>
              <a:buChar char="•"/>
              <a:tabLst/>
              <a:defRPr/>
            </a:pPr>
            <a:r>
              <a:rPr kumimoji="0" lang="en-US" sz="1333" b="0" i="0" u="none" strike="noStrike" kern="1200" cap="none" spc="0" normalizeH="0" baseline="0" noProof="0" dirty="0">
                <a:ln>
                  <a:noFill/>
                </a:ln>
                <a:solidFill>
                  <a:srgbClr val="000000"/>
                </a:solidFill>
                <a:effectLst/>
                <a:uLnTx/>
                <a:uFillTx/>
                <a:latin typeface="Roboto"/>
                <a:ea typeface="Roboto"/>
                <a:cs typeface="Roboto"/>
                <a:sym typeface="Roboto"/>
              </a:rPr>
              <a:t>Advised a 250-lawyer firm to draft its first </a:t>
            </a:r>
            <a:r>
              <a:rPr kumimoji="0" lang="en-US" sz="1333" b="1" i="0" u="none" strike="noStrike" kern="1200" cap="none" spc="0" normalizeH="0" baseline="0" noProof="0" dirty="0">
                <a:ln>
                  <a:noFill/>
                </a:ln>
                <a:solidFill>
                  <a:srgbClr val="000000"/>
                </a:solidFill>
                <a:effectLst/>
                <a:uLnTx/>
                <a:uFillTx/>
                <a:latin typeface="Roboto"/>
                <a:ea typeface="Roboto"/>
                <a:cs typeface="Roboto"/>
                <a:sym typeface="Roboto"/>
              </a:rPr>
              <a:t>AI standards and policies</a:t>
            </a:r>
            <a:r>
              <a:rPr kumimoji="0" lang="en-US" sz="1333" b="0" i="0" u="none" strike="noStrike" kern="1200" cap="none" spc="0" normalizeH="0" baseline="0" noProof="0" dirty="0">
                <a:ln>
                  <a:noFill/>
                </a:ln>
                <a:solidFill>
                  <a:srgbClr val="000000"/>
                </a:solidFill>
                <a:effectLst/>
                <a:uLnTx/>
                <a:uFillTx/>
                <a:latin typeface="Roboto"/>
                <a:ea typeface="Roboto"/>
                <a:cs typeface="Roboto"/>
                <a:sym typeface="Roboto"/>
              </a:rPr>
              <a:t>, ensuring alignment with regulatory and ethical, and operational requirements.</a:t>
            </a:r>
          </a:p>
          <a:p>
            <a:pPr marL="287880" marR="0" lvl="1" indent="-143940" algn="l" defTabSz="914400" rtl="0" eaLnBrk="1" fontAlgn="auto" latinLnBrk="0" hangingPunct="1">
              <a:lnSpc>
                <a:spcPts val="1866"/>
              </a:lnSpc>
              <a:spcBef>
                <a:spcPts val="400"/>
              </a:spcBef>
              <a:spcAft>
                <a:spcPts val="0"/>
              </a:spcAft>
              <a:buClrTx/>
              <a:buSzTx/>
              <a:buFont typeface="Arial"/>
              <a:buChar char="•"/>
              <a:tabLst/>
              <a:defRPr/>
            </a:pPr>
            <a:r>
              <a:rPr kumimoji="0" lang="en-US" sz="1333" b="0" i="0" u="none" strike="noStrike" kern="1200" cap="none" spc="0" normalizeH="0" baseline="0" noProof="0" dirty="0">
                <a:ln>
                  <a:noFill/>
                </a:ln>
                <a:solidFill>
                  <a:srgbClr val="000000"/>
                </a:solidFill>
                <a:effectLst/>
                <a:uLnTx/>
                <a:uFillTx/>
                <a:latin typeface="Roboto"/>
                <a:ea typeface="Roboto"/>
                <a:cs typeface="Roboto"/>
                <a:sym typeface="Roboto"/>
              </a:rPr>
              <a:t>Partnered with a leading AI development team to </a:t>
            </a:r>
            <a:r>
              <a:rPr kumimoji="0" lang="en-US" sz="1333" b="1" i="0" u="none" strike="noStrike" kern="1200" cap="none" spc="0" normalizeH="0" baseline="0" noProof="0" dirty="0">
                <a:ln>
                  <a:noFill/>
                </a:ln>
                <a:solidFill>
                  <a:srgbClr val="000000"/>
                </a:solidFill>
                <a:effectLst/>
                <a:uLnTx/>
                <a:uFillTx/>
                <a:latin typeface="Roboto"/>
                <a:ea typeface="Roboto"/>
                <a:cs typeface="Roboto"/>
                <a:sym typeface="Roboto"/>
              </a:rPr>
              <a:t>design a bespoke AI-driven analytics platform </a:t>
            </a:r>
            <a:r>
              <a:rPr kumimoji="0" lang="en-US" sz="1333" b="0" i="0" u="none" strike="noStrike" kern="1200" cap="none" spc="0" normalizeH="0" baseline="0" noProof="0" dirty="0">
                <a:ln>
                  <a:noFill/>
                </a:ln>
                <a:solidFill>
                  <a:srgbClr val="000000"/>
                </a:solidFill>
                <a:effectLst/>
                <a:uLnTx/>
                <a:uFillTx/>
                <a:latin typeface="Roboto"/>
                <a:ea typeface="Roboto"/>
                <a:cs typeface="Roboto"/>
                <a:sym typeface="Roboto"/>
              </a:rPr>
              <a:t>assessing likelihood of success on contingency matters based on internal knowledge and strategy.</a:t>
            </a:r>
          </a:p>
        </p:txBody>
      </p:sp>
    </p:spTree>
    <p:extLst>
      <p:ext uri="{BB962C8B-B14F-4D97-AF65-F5344CB8AC3E}">
        <p14:creationId xmlns:p14="http://schemas.microsoft.com/office/powerpoint/2010/main" val="1228566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05DB8F-6624-C5C1-7B0E-C65C1F76F5EA}"/>
            </a:ext>
          </a:extLst>
        </p:cNvPr>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FB9EB682-80F7-7E9F-F9E5-FA306DAC3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Wheel of Fortune Strategy: How to Win the Gameshow | The New Republic">
            <a:extLst>
              <a:ext uri="{FF2B5EF4-FFF2-40B4-BE49-F238E27FC236}">
                <a16:creationId xmlns:a16="http://schemas.microsoft.com/office/drawing/2014/main" id="{7C9E3276-86E1-A1B9-429E-614FD0D01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030" r="23770"/>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1F83801C-5D22-3077-C3EF-CEA57A360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422FD3D-FD52-3573-BCDE-B0F236273F44}"/>
              </a:ext>
            </a:extLst>
          </p:cNvPr>
          <p:cNvSpPr>
            <a:spLocks noGrp="1"/>
          </p:cNvSpPr>
          <p:nvPr>
            <p:ph type="ctrTitle"/>
          </p:nvPr>
        </p:nvSpPr>
        <p:spPr>
          <a:xfrm>
            <a:off x="477981" y="1273436"/>
            <a:ext cx="6105700" cy="3204134"/>
          </a:xfrm>
        </p:spPr>
        <p:txBody>
          <a:bodyPr anchor="b">
            <a:normAutofit/>
          </a:bodyPr>
          <a:lstStyle/>
          <a:p>
            <a:pPr algn="l"/>
            <a:r>
              <a:rPr lang="en-US" sz="4800" b="1" dirty="0">
                <a:latin typeface="Poppins" panose="00000500000000000000" pitchFamily="2" charset="0"/>
                <a:cs typeface="Poppins" panose="00000500000000000000" pitchFamily="2" charset="0"/>
              </a:rPr>
              <a:t>What </a:t>
            </a:r>
            <a:br>
              <a:rPr lang="en-US" sz="4800" b="1" dirty="0">
                <a:latin typeface="Poppins" panose="00000500000000000000" pitchFamily="2" charset="0"/>
                <a:cs typeface="Poppins" panose="00000500000000000000" pitchFamily="2" charset="0"/>
              </a:rPr>
            </a:br>
            <a:r>
              <a:rPr lang="en-US" sz="4800" b="1" i="1" dirty="0">
                <a:latin typeface="Poppins" panose="00000500000000000000" pitchFamily="2" charset="0"/>
                <a:cs typeface="Poppins" panose="00000500000000000000" pitchFamily="2" charset="0"/>
              </a:rPr>
              <a:t>Wheel of Fortune</a:t>
            </a:r>
            <a:r>
              <a:rPr lang="en-US" sz="4800" b="1" dirty="0">
                <a:latin typeface="Poppins" panose="00000500000000000000" pitchFamily="2" charset="0"/>
                <a:cs typeface="Poppins" panose="00000500000000000000" pitchFamily="2" charset="0"/>
              </a:rPr>
              <a:t> </a:t>
            </a:r>
            <a:br>
              <a:rPr lang="en-US" sz="4800" b="1" dirty="0">
                <a:latin typeface="Poppins" panose="00000500000000000000" pitchFamily="2" charset="0"/>
                <a:cs typeface="Poppins" panose="00000500000000000000" pitchFamily="2" charset="0"/>
              </a:rPr>
            </a:br>
            <a:r>
              <a:rPr lang="en-US" sz="4800" b="1" dirty="0">
                <a:latin typeface="Poppins" panose="00000500000000000000" pitchFamily="2" charset="0"/>
                <a:cs typeface="Poppins" panose="00000500000000000000" pitchFamily="2" charset="0"/>
              </a:rPr>
              <a:t>Can Teach Us </a:t>
            </a:r>
            <a:br>
              <a:rPr lang="en-US" sz="4800" b="1" dirty="0">
                <a:latin typeface="Poppins" panose="00000500000000000000" pitchFamily="2" charset="0"/>
                <a:cs typeface="Poppins" panose="00000500000000000000" pitchFamily="2" charset="0"/>
              </a:rPr>
            </a:br>
            <a:r>
              <a:rPr lang="en-US" sz="4800" b="1" dirty="0">
                <a:latin typeface="Poppins" panose="00000500000000000000" pitchFamily="2" charset="0"/>
                <a:cs typeface="Poppins" panose="00000500000000000000" pitchFamily="2" charset="0"/>
              </a:rPr>
              <a:t>About AI</a:t>
            </a:r>
            <a:endParaRPr lang="en-US" sz="4800" dirty="0">
              <a:latin typeface="Poppins" panose="00000500000000000000" pitchFamily="2" charset="0"/>
              <a:cs typeface="Poppins" panose="00000500000000000000" pitchFamily="2" charset="0"/>
            </a:endParaRPr>
          </a:p>
        </p:txBody>
      </p:sp>
      <p:sp>
        <p:nvSpPr>
          <p:cNvPr id="3" name="Subtitle 2">
            <a:extLst>
              <a:ext uri="{FF2B5EF4-FFF2-40B4-BE49-F238E27FC236}">
                <a16:creationId xmlns:a16="http://schemas.microsoft.com/office/drawing/2014/main" id="{26346658-4740-4A64-79AA-30014C3BD27D}"/>
              </a:ext>
            </a:extLst>
          </p:cNvPr>
          <p:cNvSpPr>
            <a:spLocks noGrp="1"/>
          </p:cNvSpPr>
          <p:nvPr>
            <p:ph type="subTitle" idx="1"/>
          </p:nvPr>
        </p:nvSpPr>
        <p:spPr>
          <a:xfrm>
            <a:off x="477980" y="4674140"/>
            <a:ext cx="4023359" cy="1208141"/>
          </a:xfrm>
        </p:spPr>
        <p:txBody>
          <a:bodyPr>
            <a:normAutofit/>
          </a:bodyPr>
          <a:lstStyle/>
          <a:p>
            <a:pPr algn="l"/>
            <a:r>
              <a:rPr lang="en-US" sz="2000" spc="-78" dirty="0">
                <a:latin typeface="Poppins"/>
                <a:cs typeface="Poppins"/>
              </a:rPr>
              <a:t>Presented by </a:t>
            </a:r>
            <a:br>
              <a:rPr lang="en-US" sz="2000" spc="-78" dirty="0">
                <a:latin typeface="Poppins"/>
                <a:cs typeface="Poppins"/>
              </a:rPr>
            </a:br>
            <a:r>
              <a:rPr lang="en-US" sz="2000" spc="-78" dirty="0">
                <a:latin typeface="Poppins"/>
                <a:cs typeface="Poppins"/>
              </a:rPr>
              <a:t>Cheryl Wilson Griffin, </a:t>
            </a:r>
            <a:br>
              <a:rPr lang="en-US" sz="2000" spc="-78" dirty="0">
                <a:latin typeface="Poppins"/>
                <a:cs typeface="Poppins"/>
              </a:rPr>
            </a:br>
            <a:r>
              <a:rPr lang="en-US" sz="2000" spc="-78" dirty="0">
                <a:latin typeface="Poppins"/>
                <a:cs typeface="Poppins"/>
              </a:rPr>
              <a:t>VP of Advisory at Legaltech Hub</a:t>
            </a:r>
          </a:p>
        </p:txBody>
      </p:sp>
      <p:sp>
        <p:nvSpPr>
          <p:cNvPr id="1049" name="Rectangle 1048">
            <a:extLst>
              <a:ext uri="{FF2B5EF4-FFF2-40B4-BE49-F238E27FC236}">
                <a16:creationId xmlns:a16="http://schemas.microsoft.com/office/drawing/2014/main" id="{CE329336-811C-3058-BE6A-F1E54FB63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1" name="Rectangle 1050">
            <a:extLst>
              <a:ext uri="{FF2B5EF4-FFF2-40B4-BE49-F238E27FC236}">
                <a16:creationId xmlns:a16="http://schemas.microsoft.com/office/drawing/2014/main" id="{F7BECCB5-8A8D-9718-BCFA-1CD6E0DA4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01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1A31-0352-DB3A-AEF7-B406EB4735F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95878B7-5FA9-EAC3-C81E-0A5B040A5BE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C21AF34-07D6-A68C-9682-9E34DD2DD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1" y="0"/>
            <a:ext cx="13685143" cy="6858000"/>
          </a:xfrm>
          <a:prstGeom prst="rect">
            <a:avLst/>
          </a:prstGeom>
        </p:spPr>
      </p:pic>
    </p:spTree>
    <p:extLst>
      <p:ext uri="{BB962C8B-B14F-4D97-AF65-F5344CB8AC3E}">
        <p14:creationId xmlns:p14="http://schemas.microsoft.com/office/powerpoint/2010/main" val="70299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5251AD-BA97-8FC0-0CAC-E87F62EE0375}"/>
              </a:ext>
            </a:extLst>
          </p:cNvPr>
          <p:cNvSpPr>
            <a:spLocks noGrp="1"/>
          </p:cNvSpPr>
          <p:nvPr>
            <p:ph type="title"/>
          </p:nvPr>
        </p:nvSpPr>
        <p:spPr>
          <a:xfrm>
            <a:off x="6376946" y="1155066"/>
            <a:ext cx="5035542" cy="1325563"/>
          </a:xfrm>
        </p:spPr>
        <p:txBody>
          <a:bodyPr/>
          <a:lstStyle/>
          <a:p>
            <a:r>
              <a:rPr lang="en-US" sz="3600" b="1" dirty="0">
                <a:solidFill>
                  <a:schemeClr val="bg1"/>
                </a:solidFill>
                <a:latin typeface="Poppins" panose="00000500000000000000" pitchFamily="2" charset="0"/>
                <a:cs typeface="Poppins" panose="00000500000000000000" pitchFamily="2" charset="0"/>
              </a:rPr>
              <a:t>What is </a:t>
            </a:r>
            <a:br>
              <a:rPr lang="en-US" sz="3600" b="1" dirty="0">
                <a:solidFill>
                  <a:schemeClr val="bg1"/>
                </a:solidFill>
                <a:latin typeface="Poppins" panose="00000500000000000000" pitchFamily="2" charset="0"/>
                <a:cs typeface="Poppins" panose="00000500000000000000" pitchFamily="2" charset="0"/>
              </a:rPr>
            </a:br>
            <a:r>
              <a:rPr lang="en-US" sz="3600" b="1" i="1" dirty="0">
                <a:solidFill>
                  <a:schemeClr val="bg1"/>
                </a:solidFill>
                <a:latin typeface="Poppins" panose="00000500000000000000" pitchFamily="2" charset="0"/>
                <a:cs typeface="Poppins" panose="00000500000000000000" pitchFamily="2" charset="0"/>
              </a:rPr>
              <a:t>Wheel of Fortune</a:t>
            </a:r>
            <a:r>
              <a:rPr lang="en-US" sz="3600" b="1" dirty="0">
                <a:solidFill>
                  <a:schemeClr val="bg1"/>
                </a:solidFill>
                <a:latin typeface="Poppins" panose="00000500000000000000" pitchFamily="2" charset="0"/>
                <a:cs typeface="Poppins" panose="00000500000000000000" pitchFamily="2" charset="0"/>
              </a:rPr>
              <a:t>?</a:t>
            </a:r>
          </a:p>
        </p:txBody>
      </p:sp>
      <p:sp>
        <p:nvSpPr>
          <p:cNvPr id="5" name="Text Placeholder 4">
            <a:extLst>
              <a:ext uri="{FF2B5EF4-FFF2-40B4-BE49-F238E27FC236}">
                <a16:creationId xmlns:a16="http://schemas.microsoft.com/office/drawing/2014/main" id="{A77958A4-49E3-46A7-48E3-D2D834C2330B}"/>
              </a:ext>
            </a:extLst>
          </p:cNvPr>
          <p:cNvSpPr>
            <a:spLocks noGrp="1"/>
          </p:cNvSpPr>
          <p:nvPr>
            <p:ph type="body" idx="1"/>
          </p:nvPr>
        </p:nvSpPr>
        <p:spPr/>
        <p:txBody>
          <a:bodyPr/>
          <a:lstStyle/>
          <a:p>
            <a:endParaRPr lang="en-US"/>
          </a:p>
        </p:txBody>
      </p:sp>
      <p:sp>
        <p:nvSpPr>
          <p:cNvPr id="7" name="Text Placeholder 6">
            <a:extLst>
              <a:ext uri="{FF2B5EF4-FFF2-40B4-BE49-F238E27FC236}">
                <a16:creationId xmlns:a16="http://schemas.microsoft.com/office/drawing/2014/main" id="{8F281EDF-1150-CC7A-820F-5EF10EDCB6DF}"/>
              </a:ext>
            </a:extLst>
          </p:cNvPr>
          <p:cNvSpPr>
            <a:spLocks noGrp="1"/>
          </p:cNvSpPr>
          <p:nvPr>
            <p:ph type="body" sz="quarter" idx="3"/>
          </p:nvPr>
        </p:nvSpPr>
        <p:spPr>
          <a:xfrm>
            <a:off x="6460107" y="1903801"/>
            <a:ext cx="4835005" cy="823912"/>
          </a:xfrm>
        </p:spPr>
        <p:txBody>
          <a:bodyPr/>
          <a:lstStyle/>
          <a:p>
            <a:r>
              <a:rPr lang="en-US" dirty="0">
                <a:solidFill>
                  <a:schemeClr val="accent2"/>
                </a:solidFill>
              </a:rPr>
              <a:t>A gameshow!</a:t>
            </a:r>
          </a:p>
        </p:txBody>
      </p:sp>
      <p:sp>
        <p:nvSpPr>
          <p:cNvPr id="8" name="Content Placeholder 7">
            <a:extLst>
              <a:ext uri="{FF2B5EF4-FFF2-40B4-BE49-F238E27FC236}">
                <a16:creationId xmlns:a16="http://schemas.microsoft.com/office/drawing/2014/main" id="{79F566A2-9536-B09B-50F9-9E49FED11C0A}"/>
              </a:ext>
            </a:extLst>
          </p:cNvPr>
          <p:cNvSpPr>
            <a:spLocks noGrp="1"/>
          </p:cNvSpPr>
          <p:nvPr>
            <p:ph sz="quarter" idx="4"/>
          </p:nvPr>
        </p:nvSpPr>
        <p:spPr>
          <a:xfrm>
            <a:off x="6565411" y="2727713"/>
            <a:ext cx="5035542" cy="3684588"/>
          </a:xfrm>
        </p:spPr>
        <p:txBody>
          <a:bodyPr>
            <a:noAutofit/>
          </a:bodyPr>
          <a:lstStyle/>
          <a:p>
            <a:pPr marL="0" indent="0">
              <a:spcBef>
                <a:spcPts val="1800"/>
              </a:spcBef>
              <a:buNone/>
            </a:pPr>
            <a:r>
              <a:rPr lang="en-US" sz="2000" spc="-78" dirty="0">
                <a:solidFill>
                  <a:srgbClr val="D5D5D5"/>
                </a:solidFill>
                <a:latin typeface="Poppins"/>
                <a:cs typeface="Poppins"/>
              </a:rPr>
              <a:t>Contestants are given a category and a string of blank tiles representing a hidden answer. </a:t>
            </a:r>
          </a:p>
          <a:p>
            <a:pPr marL="0" indent="0">
              <a:spcBef>
                <a:spcPts val="1800"/>
              </a:spcBef>
              <a:buNone/>
            </a:pPr>
            <a:r>
              <a:rPr lang="en-US" sz="2000" spc="-78" dirty="0">
                <a:solidFill>
                  <a:srgbClr val="D5D5D5"/>
                </a:solidFill>
                <a:latin typeface="Poppins"/>
                <a:cs typeface="Poppins"/>
              </a:rPr>
              <a:t>Players take turns guessing letters. </a:t>
            </a:r>
          </a:p>
          <a:p>
            <a:pPr marL="0" indent="0">
              <a:spcBef>
                <a:spcPts val="1800"/>
              </a:spcBef>
              <a:buNone/>
            </a:pPr>
            <a:r>
              <a:rPr lang="en-US" sz="2000" spc="-78" dirty="0">
                <a:solidFill>
                  <a:srgbClr val="D5D5D5"/>
                </a:solidFill>
                <a:latin typeface="Poppins"/>
                <a:cs typeface="Poppins"/>
              </a:rPr>
              <a:t>The first player to solve the puzzle wins.</a:t>
            </a:r>
          </a:p>
        </p:txBody>
      </p:sp>
      <p:pic>
        <p:nvPicPr>
          <p:cNvPr id="19" name="Picture 18">
            <a:extLst>
              <a:ext uri="{FF2B5EF4-FFF2-40B4-BE49-F238E27FC236}">
                <a16:creationId xmlns:a16="http://schemas.microsoft.com/office/drawing/2014/main" id="{632AF3ED-50D1-002E-07F8-4369215A88A3}"/>
              </a:ext>
            </a:extLst>
          </p:cNvPr>
          <p:cNvPicPr>
            <a:picLocks noChangeAspect="1"/>
          </p:cNvPicPr>
          <p:nvPr/>
        </p:nvPicPr>
        <p:blipFill>
          <a:blip r:embed="rId3"/>
          <a:stretch>
            <a:fillRect/>
          </a:stretch>
        </p:blipFill>
        <p:spPr>
          <a:xfrm>
            <a:off x="0" y="1067668"/>
            <a:ext cx="6102879" cy="3789369"/>
          </a:xfrm>
          <a:prstGeom prst="rect">
            <a:avLst/>
          </a:prstGeom>
        </p:spPr>
      </p:pic>
      <p:pic>
        <p:nvPicPr>
          <p:cNvPr id="10" name="Picture 9">
            <a:extLst>
              <a:ext uri="{FF2B5EF4-FFF2-40B4-BE49-F238E27FC236}">
                <a16:creationId xmlns:a16="http://schemas.microsoft.com/office/drawing/2014/main" id="{4E4E5832-CFCD-4D71-FB6D-BB00E3617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61" y="4161545"/>
            <a:ext cx="2778612" cy="2617974"/>
          </a:xfrm>
          <a:prstGeom prst="rect">
            <a:avLst/>
          </a:prstGeom>
        </p:spPr>
      </p:pic>
    </p:spTree>
    <p:extLst>
      <p:ext uri="{BB962C8B-B14F-4D97-AF65-F5344CB8AC3E}">
        <p14:creationId xmlns:p14="http://schemas.microsoft.com/office/powerpoint/2010/main" val="543333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29C6300-138A-E2B4-8B5C-9C4FC8E2F72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6F70F37-B46C-0F96-DFB9-4B3CF42E1C0E}"/>
              </a:ext>
            </a:extLst>
          </p:cNvPr>
          <p:cNvGrpSpPr/>
          <p:nvPr/>
        </p:nvGrpSpPr>
        <p:grpSpPr>
          <a:xfrm>
            <a:off x="-1248353" y="1067669"/>
            <a:ext cx="7891921" cy="3754323"/>
            <a:chOff x="0" y="0"/>
            <a:chExt cx="1408506" cy="670050"/>
          </a:xfrm>
        </p:grpSpPr>
        <p:sp>
          <p:nvSpPr>
            <p:cNvPr id="3" name="Freeform 3">
              <a:extLst>
                <a:ext uri="{FF2B5EF4-FFF2-40B4-BE49-F238E27FC236}">
                  <a16:creationId xmlns:a16="http://schemas.microsoft.com/office/drawing/2014/main" id="{7D077A82-58AD-5A2A-09F6-AFEAECC6B3A7}"/>
                </a:ext>
              </a:extLst>
            </p:cNvPr>
            <p:cNvSpPr/>
            <p:nvPr/>
          </p:nvSpPr>
          <p:spPr>
            <a:xfrm>
              <a:off x="0" y="0"/>
              <a:ext cx="1408506" cy="670050"/>
            </a:xfrm>
            <a:custGeom>
              <a:avLst/>
              <a:gdLst/>
              <a:ahLst/>
              <a:cxnLst/>
              <a:rect l="l" t="t" r="r" b="b"/>
              <a:pathLst>
                <a:path w="1408506" h="670050">
                  <a:moveTo>
                    <a:pt x="0" y="0"/>
                  </a:moveTo>
                  <a:lnTo>
                    <a:pt x="1408506" y="0"/>
                  </a:lnTo>
                  <a:lnTo>
                    <a:pt x="1408506" y="670050"/>
                  </a:lnTo>
                  <a:lnTo>
                    <a:pt x="0" y="670050"/>
                  </a:lnTo>
                  <a:close/>
                </a:path>
              </a:pathLst>
            </a:custGeom>
            <a:blipFill>
              <a:blip r:embed="rId3"/>
              <a:stretch>
                <a:fillRect t="-20025" b="-200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11D58"/>
                </a:solidFill>
                <a:effectLst/>
                <a:uLnTx/>
                <a:uFillTx/>
                <a:latin typeface="Aptos" panose="02110004020202020204"/>
                <a:ea typeface="+mn-ea"/>
                <a:cs typeface="+mn-cs"/>
              </a:endParaRPr>
            </a:p>
          </p:txBody>
        </p:sp>
      </p:grpSp>
      <p:sp>
        <p:nvSpPr>
          <p:cNvPr id="13" name="TextBox 3">
            <a:extLst>
              <a:ext uri="{FF2B5EF4-FFF2-40B4-BE49-F238E27FC236}">
                <a16:creationId xmlns:a16="http://schemas.microsoft.com/office/drawing/2014/main" id="{80A6FDB1-1174-2EBC-33BE-B34DD4A3BA17}"/>
              </a:ext>
            </a:extLst>
          </p:cNvPr>
          <p:cNvSpPr txBox="1"/>
          <p:nvPr/>
        </p:nvSpPr>
        <p:spPr>
          <a:xfrm>
            <a:off x="6925586" y="3385621"/>
            <a:ext cx="4580615" cy="605102"/>
          </a:xfrm>
          <a:prstGeom prst="rect">
            <a:avLst/>
          </a:prstGeom>
        </p:spPr>
        <p:txBody>
          <a:bodyPr wrap="square" lIns="0" tIns="0" rIns="0" bIns="0" rtlCol="0" anchor="t">
            <a:spAutoFit/>
          </a:bodyPr>
          <a:lstStyle/>
          <a:p>
            <a:pPr marL="0" marR="0" lvl="0" indent="0" algn="l" defTabSz="609630" rtl="0" eaLnBrk="1" fontAlgn="auto" latinLnBrk="0" hangingPunct="1">
              <a:lnSpc>
                <a:spcPts val="4267"/>
              </a:lnSpc>
              <a:spcBef>
                <a:spcPts val="0"/>
              </a:spcBef>
              <a:spcAft>
                <a:spcPts val="0"/>
              </a:spcAft>
              <a:buClrTx/>
              <a:buSzTx/>
              <a:buFontTx/>
              <a:buNone/>
              <a:tabLst/>
              <a:defRPr/>
            </a:pPr>
            <a:r>
              <a:rPr kumimoji="0" lang="en-US" sz="5334" b="1" i="0" u="none" strike="noStrike" kern="1200" cap="none" spc="-555" normalizeH="0" baseline="0" noProof="0" dirty="0">
                <a:ln>
                  <a:noFill/>
                </a:ln>
                <a:solidFill>
                  <a:srgbClr val="D5D5D5"/>
                </a:solidFill>
                <a:effectLst/>
                <a:uLnTx/>
                <a:uFillTx/>
                <a:latin typeface="Poppins Bold"/>
                <a:ea typeface="+mn-ea"/>
                <a:cs typeface="Poppins Bold"/>
                <a:sym typeface="Poppins Ultra-Bold"/>
              </a:rPr>
              <a:t>AI  IS  GREAT.</a:t>
            </a:r>
          </a:p>
        </p:txBody>
      </p:sp>
    </p:spTree>
    <p:extLst>
      <p:ext uri="{BB962C8B-B14F-4D97-AF65-F5344CB8AC3E}">
        <p14:creationId xmlns:p14="http://schemas.microsoft.com/office/powerpoint/2010/main" val="407925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5851F9-CF11-D088-1364-7FBBC0E96CF7}"/>
              </a:ext>
            </a:extLst>
          </p:cNvPr>
          <p:cNvPicPr>
            <a:picLocks noChangeAspect="1"/>
          </p:cNvPicPr>
          <p:nvPr/>
        </p:nvPicPr>
        <p:blipFill>
          <a:blip r:embed="rId5">
            <a:extLst>
              <a:ext uri="{28A0092B-C50C-407E-A947-70E740481C1C}">
                <a14:useLocalDpi xmlns:a14="http://schemas.microsoft.com/office/drawing/2010/main" val="0"/>
              </a:ext>
            </a:extLst>
          </a:blip>
          <a:srcRect b="8033"/>
          <a:stretch>
            <a:fillRect/>
          </a:stretch>
        </p:blipFill>
        <p:spPr>
          <a:xfrm>
            <a:off x="0" y="0"/>
            <a:ext cx="12192000" cy="7070942"/>
          </a:xfrm>
          <a:prstGeom prst="rect">
            <a:avLst/>
          </a:prstGeom>
        </p:spPr>
      </p:pic>
      <p:sp>
        <p:nvSpPr>
          <p:cNvPr id="7" name="Rectangle 6">
            <a:extLst>
              <a:ext uri="{FF2B5EF4-FFF2-40B4-BE49-F238E27FC236}">
                <a16:creationId xmlns:a16="http://schemas.microsoft.com/office/drawing/2014/main" id="{7DB4954C-8104-BEBD-8356-278F29C5F360}"/>
              </a:ext>
            </a:extLst>
          </p:cNvPr>
          <p:cNvSpPr/>
          <p:nvPr/>
        </p:nvSpPr>
        <p:spPr>
          <a:xfrm>
            <a:off x="-1" y="0"/>
            <a:ext cx="12192001" cy="7070942"/>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illionSolve">
            <a:hlinkClick r:id="" action="ppaction://media"/>
            <a:extLst>
              <a:ext uri="{FF2B5EF4-FFF2-40B4-BE49-F238E27FC236}">
                <a16:creationId xmlns:a16="http://schemas.microsoft.com/office/drawing/2014/main" id="{3D4438AD-439B-2CD0-C53B-E09F47AEBFAC}"/>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8976" b="3182"/>
          <a:stretch>
            <a:fillRect/>
          </a:stretch>
        </p:blipFill>
        <p:spPr>
          <a:xfrm>
            <a:off x="0" y="461175"/>
            <a:ext cx="12192001" cy="6024277"/>
          </a:xfrm>
          <a:prstGeom prst="rect">
            <a:avLst/>
          </a:prstGeom>
        </p:spPr>
      </p:pic>
    </p:spTree>
    <p:extLst>
      <p:ext uri="{BB962C8B-B14F-4D97-AF65-F5344CB8AC3E}">
        <p14:creationId xmlns:p14="http://schemas.microsoft.com/office/powerpoint/2010/main" val="368054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1248353" y="1067669"/>
            <a:ext cx="7891921" cy="3754323"/>
            <a:chOff x="0" y="0"/>
            <a:chExt cx="1408506" cy="670050"/>
          </a:xfrm>
        </p:grpSpPr>
        <p:sp>
          <p:nvSpPr>
            <p:cNvPr id="3" name="Freeform 3"/>
            <p:cNvSpPr/>
            <p:nvPr/>
          </p:nvSpPr>
          <p:spPr>
            <a:xfrm>
              <a:off x="0" y="0"/>
              <a:ext cx="1408506" cy="670050"/>
            </a:xfrm>
            <a:custGeom>
              <a:avLst/>
              <a:gdLst/>
              <a:ahLst/>
              <a:cxnLst/>
              <a:rect l="l" t="t" r="r" b="b"/>
              <a:pathLst>
                <a:path w="1408506" h="670050">
                  <a:moveTo>
                    <a:pt x="0" y="0"/>
                  </a:moveTo>
                  <a:lnTo>
                    <a:pt x="1408506" y="0"/>
                  </a:lnTo>
                  <a:lnTo>
                    <a:pt x="1408506" y="670050"/>
                  </a:lnTo>
                  <a:lnTo>
                    <a:pt x="0" y="670050"/>
                  </a:lnTo>
                  <a:close/>
                </a:path>
              </a:pathLst>
            </a:custGeom>
            <a:blipFill>
              <a:blip r:embed="rId3"/>
              <a:stretch>
                <a:fillRect t="-20025" b="-20025"/>
              </a:stretch>
            </a:blipFill>
          </p:spPr>
          <p:txBody>
            <a:bodyPr/>
            <a:lstStyle/>
            <a:p>
              <a:endParaRPr lang="en-US" sz="1200"/>
            </a:p>
          </p:txBody>
        </p:sp>
      </p:grpSp>
      <p:sp>
        <p:nvSpPr>
          <p:cNvPr id="13" name="TextBox 3">
            <a:extLst>
              <a:ext uri="{FF2B5EF4-FFF2-40B4-BE49-F238E27FC236}">
                <a16:creationId xmlns:a16="http://schemas.microsoft.com/office/drawing/2014/main" id="{A7682EDF-A551-0CB8-35CE-7F76852F669C}"/>
              </a:ext>
            </a:extLst>
          </p:cNvPr>
          <p:cNvSpPr txBox="1"/>
          <p:nvPr/>
        </p:nvSpPr>
        <p:spPr>
          <a:xfrm>
            <a:off x="6925586" y="3385621"/>
            <a:ext cx="4580615" cy="1102866"/>
          </a:xfrm>
          <a:prstGeom prst="rect">
            <a:avLst/>
          </a:prstGeom>
        </p:spPr>
        <p:txBody>
          <a:bodyPr wrap="square" lIns="0" tIns="0" rIns="0" bIns="0" rtlCol="0" anchor="t">
            <a:spAutoFit/>
          </a:bodyPr>
          <a:lstStyle/>
          <a:p>
            <a:pPr defTabSz="609630">
              <a:lnSpc>
                <a:spcPts val="4267"/>
              </a:lnSpc>
            </a:pPr>
            <a:r>
              <a:rPr lang="en-US" sz="5334" b="1" spc="-555" dirty="0">
                <a:solidFill>
                  <a:srgbClr val="D5D5D5"/>
                </a:solidFill>
                <a:latin typeface="Poppins Bold"/>
                <a:cs typeface="Poppins Bold"/>
                <a:sym typeface="Poppins Ultra-Bold"/>
              </a:rPr>
              <a:t>AI  IS  GREAT.</a:t>
            </a:r>
          </a:p>
          <a:p>
            <a:pPr defTabSz="609630">
              <a:lnSpc>
                <a:spcPts val="4267"/>
              </a:lnSpc>
            </a:pPr>
            <a:r>
              <a:rPr lang="en-US" sz="3600" spc="-78" dirty="0">
                <a:solidFill>
                  <a:srgbClr val="D5D5D5"/>
                </a:solidFill>
                <a:latin typeface="Poppins"/>
                <a:cs typeface="Poppins"/>
                <a:sym typeface="Poppins Ultra-Bold"/>
              </a:rPr>
              <a:t>When it </a:t>
            </a:r>
            <a:r>
              <a:rPr lang="en-US" sz="3600" b="1" i="1" spc="-78" dirty="0">
                <a:solidFill>
                  <a:srgbClr val="29EF97"/>
                </a:solidFill>
                <a:latin typeface="Poppins"/>
                <a:cs typeface="Poppins"/>
                <a:sym typeface="Poppins Ultra-Bold"/>
              </a:rPr>
              <a:t>gets it right</a:t>
            </a:r>
            <a:r>
              <a:rPr lang="en-US" sz="3600" spc="-78" dirty="0">
                <a:solidFill>
                  <a:srgbClr val="D5D5D5"/>
                </a:solidFill>
                <a:latin typeface="Poppins"/>
                <a:cs typeface="Poppins"/>
                <a:sym typeface="Poppins Ultra-Bold"/>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4408C2-1EE5-D16F-C076-6C2DD88A0824}"/>
              </a:ext>
            </a:extLst>
          </p:cNvPr>
          <p:cNvPicPr>
            <a:picLocks noChangeAspect="1"/>
          </p:cNvPicPr>
          <p:nvPr/>
        </p:nvPicPr>
        <p:blipFill>
          <a:blip r:embed="rId3"/>
          <a:stretch>
            <a:fillRect/>
          </a:stretch>
        </p:blipFill>
        <p:spPr>
          <a:xfrm>
            <a:off x="2036127" y="1087193"/>
            <a:ext cx="10883755" cy="6077815"/>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5A885F59-F5A8-DC0A-6E8C-42868E7170BC}"/>
              </a:ext>
            </a:extLst>
          </p:cNvPr>
          <p:cNvPicPr>
            <a:picLocks noChangeAspect="1"/>
          </p:cNvPicPr>
          <p:nvPr/>
        </p:nvPicPr>
        <p:blipFill>
          <a:blip r:embed="rId4"/>
          <a:stretch>
            <a:fillRect/>
          </a:stretch>
        </p:blipFill>
        <p:spPr>
          <a:xfrm>
            <a:off x="0" y="288885"/>
            <a:ext cx="6343976" cy="265443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7811FB0-4271-F878-111E-2B4CE1729532}"/>
              </a:ext>
            </a:extLst>
          </p:cNvPr>
          <p:cNvPicPr>
            <a:picLocks noChangeAspect="1"/>
          </p:cNvPicPr>
          <p:nvPr/>
        </p:nvPicPr>
        <p:blipFill>
          <a:blip r:embed="rId5"/>
          <a:stretch>
            <a:fillRect/>
          </a:stretch>
        </p:blipFill>
        <p:spPr>
          <a:xfrm>
            <a:off x="0" y="4869061"/>
            <a:ext cx="6477333" cy="113035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5A1D718-222D-3193-01A5-1DE243E8C214}"/>
              </a:ext>
            </a:extLst>
          </p:cNvPr>
          <p:cNvPicPr>
            <a:picLocks noChangeAspect="1"/>
          </p:cNvPicPr>
          <p:nvPr/>
        </p:nvPicPr>
        <p:blipFill>
          <a:blip r:embed="rId6"/>
          <a:stretch>
            <a:fillRect/>
          </a:stretch>
        </p:blipFill>
        <p:spPr>
          <a:xfrm>
            <a:off x="0" y="3578112"/>
            <a:ext cx="7455283" cy="673135"/>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8DD4329A-81FD-99AA-2D28-5DB99FE6A2DE}"/>
              </a:ext>
            </a:extLst>
          </p:cNvPr>
          <p:cNvSpPr txBox="1"/>
          <p:nvPr/>
        </p:nvSpPr>
        <p:spPr>
          <a:xfrm>
            <a:off x="4467110" y="585132"/>
            <a:ext cx="6021788" cy="369332"/>
          </a:xfrm>
          <a:prstGeom prst="rect">
            <a:avLst/>
          </a:prstGeom>
          <a:noFill/>
        </p:spPr>
        <p:txBody>
          <a:bodyPr wrap="square" rtlCol="0">
            <a:spAutoFit/>
          </a:bodyPr>
          <a:lstStyle/>
          <a:p>
            <a:r>
              <a:rPr lang="en-US" b="1" dirty="0">
                <a:solidFill>
                  <a:schemeClr val="bg1"/>
                </a:solidFill>
              </a:rPr>
              <a:t>There is a website tracking AI hallucinations in legal! </a:t>
            </a:r>
          </a:p>
        </p:txBody>
      </p:sp>
    </p:spTree>
    <p:extLst>
      <p:ext uri="{BB962C8B-B14F-4D97-AF65-F5344CB8AC3E}">
        <p14:creationId xmlns:p14="http://schemas.microsoft.com/office/powerpoint/2010/main" val="13876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1D58"/>
        </a:solidFill>
        <a:effectLst/>
      </p:bgPr>
    </p:bg>
    <p:spTree>
      <p:nvGrpSpPr>
        <p:cNvPr id="1" name="">
          <a:extLst>
            <a:ext uri="{FF2B5EF4-FFF2-40B4-BE49-F238E27FC236}">
              <a16:creationId xmlns:a16="http://schemas.microsoft.com/office/drawing/2014/main" id="{08E435F9-760E-A392-9462-9DA204B2C29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E5AD8C5-F205-F4A0-D545-D2D34AD12B12}"/>
              </a:ext>
            </a:extLst>
          </p:cNvPr>
          <p:cNvGrpSpPr/>
          <p:nvPr/>
        </p:nvGrpSpPr>
        <p:grpSpPr>
          <a:xfrm>
            <a:off x="685800" y="2064068"/>
            <a:ext cx="5347797" cy="2793904"/>
            <a:chOff x="0" y="219075"/>
            <a:chExt cx="10695594" cy="5587808"/>
          </a:xfrm>
        </p:grpSpPr>
        <p:sp>
          <p:nvSpPr>
            <p:cNvPr id="3" name="TextBox 3">
              <a:extLst>
                <a:ext uri="{FF2B5EF4-FFF2-40B4-BE49-F238E27FC236}">
                  <a16:creationId xmlns:a16="http://schemas.microsoft.com/office/drawing/2014/main" id="{F392E815-3B3C-4C5A-BBE3-6ADB77D7CD41}"/>
                </a:ext>
              </a:extLst>
            </p:cNvPr>
            <p:cNvSpPr txBox="1"/>
            <p:nvPr/>
          </p:nvSpPr>
          <p:spPr>
            <a:xfrm>
              <a:off x="0" y="219075"/>
              <a:ext cx="10695594" cy="3415936"/>
            </a:xfrm>
            <a:prstGeom prst="rect">
              <a:avLst/>
            </a:prstGeom>
          </p:spPr>
          <p:txBody>
            <a:bodyPr lIns="0" tIns="0" rIns="0" bIns="0" rtlCol="0" anchor="t">
              <a:spAutoFit/>
            </a:bodyPr>
            <a:lstStyle/>
            <a:p>
              <a:pPr marL="0" marR="0" lvl="0" indent="0" algn="l" defTabSz="609630" rtl="0" eaLnBrk="1" fontAlgn="auto" latinLnBrk="0" hangingPunct="1">
                <a:lnSpc>
                  <a:spcPts val="4267"/>
                </a:lnSpc>
                <a:spcBef>
                  <a:spcPts val="0"/>
                </a:spcBef>
                <a:spcAft>
                  <a:spcPts val="0"/>
                </a:spcAft>
                <a:buClrTx/>
                <a:buSzTx/>
                <a:buFontTx/>
                <a:buNone/>
                <a:tabLst/>
                <a:defRPr/>
              </a:pPr>
              <a:r>
                <a:rPr kumimoji="0" lang="en-US" sz="5334" b="1" i="0" u="none" strike="noStrike" kern="1200" cap="none" spc="-555" normalizeH="0" baseline="0" noProof="0" dirty="0">
                  <a:ln>
                    <a:noFill/>
                  </a:ln>
                  <a:solidFill>
                    <a:srgbClr val="D5D5D5"/>
                  </a:solidFill>
                  <a:effectLst/>
                  <a:uLnTx/>
                  <a:uFillTx/>
                  <a:latin typeface="Poppins Bold"/>
                  <a:ea typeface="Poppins Bold"/>
                  <a:cs typeface="Poppins Bold"/>
                  <a:sym typeface="Poppins Bold"/>
                </a:rPr>
                <a:t>DO YOU KNOW </a:t>
              </a:r>
              <a:r>
                <a:rPr kumimoji="0" lang="en-US" sz="5334" b="1" i="1" u="none" strike="noStrike" kern="1200" cap="none" spc="-555" normalizeH="0" baseline="0" noProof="0" dirty="0">
                  <a:ln>
                    <a:noFill/>
                  </a:ln>
                  <a:solidFill>
                    <a:srgbClr val="29EF97"/>
                  </a:solidFill>
                  <a:effectLst/>
                  <a:uLnTx/>
                  <a:uFillTx/>
                  <a:latin typeface="Poppins Bold Italics"/>
                  <a:ea typeface="Poppins Bold Italics"/>
                  <a:cs typeface="Poppins Bold Italics"/>
                  <a:sym typeface="Poppins Bold Italics"/>
                </a:rPr>
                <a:t>WHY </a:t>
              </a:r>
              <a:r>
                <a:rPr kumimoji="0" lang="en-US" sz="5334" b="1" i="0" u="none" strike="noStrike" kern="1200" cap="none" spc="-555" normalizeH="0" baseline="0" noProof="0" dirty="0">
                  <a:ln>
                    <a:noFill/>
                  </a:ln>
                  <a:solidFill>
                    <a:srgbClr val="D5D5D5"/>
                  </a:solidFill>
                  <a:effectLst/>
                  <a:uLnTx/>
                  <a:uFillTx/>
                  <a:latin typeface="Poppins Bold"/>
                  <a:ea typeface="Poppins Bold"/>
                  <a:cs typeface="Poppins Bold"/>
                  <a:sym typeface="Poppins Bold"/>
                </a:rPr>
                <a:t>AI HALLUCINATES?</a:t>
              </a:r>
            </a:p>
          </p:txBody>
        </p:sp>
        <p:sp>
          <p:nvSpPr>
            <p:cNvPr id="4" name="TextBox 4">
              <a:extLst>
                <a:ext uri="{FF2B5EF4-FFF2-40B4-BE49-F238E27FC236}">
                  <a16:creationId xmlns:a16="http://schemas.microsoft.com/office/drawing/2014/main" id="{53D16663-956A-6E0A-11F3-103EF6BBCD6A}"/>
                </a:ext>
              </a:extLst>
            </p:cNvPr>
            <p:cNvSpPr txBox="1"/>
            <p:nvPr/>
          </p:nvSpPr>
          <p:spPr>
            <a:xfrm>
              <a:off x="0" y="3774019"/>
              <a:ext cx="10695594" cy="2032864"/>
            </a:xfrm>
            <a:prstGeom prst="rect">
              <a:avLst/>
            </a:prstGeom>
          </p:spPr>
          <p:txBody>
            <a:bodyPr lIns="0" tIns="0" rIns="0" bIns="0" rtlCol="0" anchor="t">
              <a:spAutoFit/>
            </a:bodyPr>
            <a:lstStyle/>
            <a:p>
              <a:pPr marL="0" marR="0" lvl="0" indent="0" algn="just" defTabSz="609630" rtl="0" eaLnBrk="1" fontAlgn="auto" latinLnBrk="0" hangingPunct="1">
                <a:lnSpc>
                  <a:spcPts val="3933"/>
                </a:lnSpc>
                <a:spcBef>
                  <a:spcPts val="0"/>
                </a:spcBef>
                <a:spcAft>
                  <a:spcPts val="0"/>
                </a:spcAft>
                <a:buClrTx/>
                <a:buSzTx/>
                <a:buFontTx/>
                <a:buNone/>
                <a:tabLst/>
                <a:defRPr/>
              </a:pPr>
              <a:r>
                <a:rPr kumimoji="0" lang="en-US" sz="3933" b="0" i="0" u="none" strike="noStrike" kern="1200" cap="none" spc="-78" normalizeH="0" baseline="0" noProof="0" dirty="0">
                  <a:ln>
                    <a:noFill/>
                  </a:ln>
                  <a:solidFill>
                    <a:srgbClr val="D5D5D5"/>
                  </a:solidFill>
                  <a:effectLst/>
                  <a:uLnTx/>
                  <a:uFillTx/>
                  <a:latin typeface="Poppins"/>
                  <a:ea typeface="Poppins"/>
                  <a:cs typeface="Poppins"/>
                  <a:sym typeface="Poppins"/>
                </a:rPr>
                <a:t>Could you </a:t>
              </a:r>
              <a:r>
                <a:rPr kumimoji="0" lang="en-US" sz="3933" b="0" i="1" u="none" strike="noStrike" kern="1200" cap="none" spc="-78" normalizeH="0" baseline="0" noProof="0" dirty="0">
                  <a:ln>
                    <a:noFill/>
                  </a:ln>
                  <a:solidFill>
                    <a:srgbClr val="29EF97"/>
                  </a:solidFill>
                  <a:effectLst/>
                  <a:uLnTx/>
                  <a:uFillTx/>
                  <a:latin typeface="Poppins"/>
                  <a:ea typeface="Poppins"/>
                  <a:cs typeface="Poppins"/>
                  <a:sym typeface="Poppins"/>
                </a:rPr>
                <a:t>explain it </a:t>
              </a:r>
              <a:r>
                <a:rPr kumimoji="0" lang="en-US" sz="3933" b="0" i="0" u="none" strike="noStrike" kern="1200" cap="none" spc="-78" normalizeH="0" baseline="0" noProof="0" dirty="0">
                  <a:ln>
                    <a:noFill/>
                  </a:ln>
                  <a:solidFill>
                    <a:srgbClr val="D5D5D5"/>
                  </a:solidFill>
                  <a:effectLst/>
                  <a:uLnTx/>
                  <a:uFillTx/>
                  <a:latin typeface="Poppins"/>
                  <a:ea typeface="Poppins"/>
                  <a:cs typeface="Poppins"/>
                  <a:sym typeface="Poppins"/>
                </a:rPr>
                <a:t>to someone else?</a:t>
              </a:r>
            </a:p>
          </p:txBody>
        </p:sp>
      </p:grpSp>
      <p:grpSp>
        <p:nvGrpSpPr>
          <p:cNvPr id="5" name="Group 5">
            <a:extLst>
              <a:ext uri="{FF2B5EF4-FFF2-40B4-BE49-F238E27FC236}">
                <a16:creationId xmlns:a16="http://schemas.microsoft.com/office/drawing/2014/main" id="{9DFA2579-4F33-88D9-3E9D-8074BE884EFF}"/>
              </a:ext>
            </a:extLst>
          </p:cNvPr>
          <p:cNvGrpSpPr/>
          <p:nvPr/>
        </p:nvGrpSpPr>
        <p:grpSpPr>
          <a:xfrm>
            <a:off x="6518553" y="1324013"/>
            <a:ext cx="5673447" cy="4167944"/>
            <a:chOff x="0" y="0"/>
            <a:chExt cx="689936" cy="506855"/>
          </a:xfrm>
        </p:grpSpPr>
        <p:sp>
          <p:nvSpPr>
            <p:cNvPr id="6" name="Freeform 6">
              <a:extLst>
                <a:ext uri="{FF2B5EF4-FFF2-40B4-BE49-F238E27FC236}">
                  <a16:creationId xmlns:a16="http://schemas.microsoft.com/office/drawing/2014/main" id="{8BE178B2-E98A-7C9C-C7B1-F709F6D1FC90}"/>
                </a:ext>
              </a:extLst>
            </p:cNvPr>
            <p:cNvSpPr/>
            <p:nvPr/>
          </p:nvSpPr>
          <p:spPr>
            <a:xfrm>
              <a:off x="0" y="0"/>
              <a:ext cx="689936" cy="506855"/>
            </a:xfrm>
            <a:custGeom>
              <a:avLst/>
              <a:gdLst/>
              <a:ahLst/>
              <a:cxnLst/>
              <a:rect l="l" t="t" r="r" b="b"/>
              <a:pathLst>
                <a:path w="689936" h="506855">
                  <a:moveTo>
                    <a:pt x="0" y="0"/>
                  </a:moveTo>
                  <a:lnTo>
                    <a:pt x="689936" y="0"/>
                  </a:lnTo>
                  <a:lnTo>
                    <a:pt x="689936" y="506855"/>
                  </a:lnTo>
                  <a:lnTo>
                    <a:pt x="0" y="506855"/>
                  </a:lnTo>
                  <a:close/>
                </a:path>
              </a:pathLst>
            </a:custGeom>
            <a:blipFill>
              <a:blip r:embed="rId3"/>
              <a:stretch>
                <a:fillRect l="-5029" r="-50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404637061"/>
      </p:ext>
    </p:extLst>
  </p:cSld>
  <p:clrMapOvr>
    <a:masterClrMapping/>
  </p:clrMapOvr>
</p:sld>
</file>

<file path=ppt/theme/theme1.xml><?xml version="1.0" encoding="utf-8"?>
<a:theme xmlns:a="http://schemas.openxmlformats.org/drawingml/2006/main" name="Office Theme">
  <a:themeElements>
    <a:clrScheme name="LTH v01">
      <a:dk1>
        <a:srgbClr val="011D58"/>
      </a:dk1>
      <a:lt1>
        <a:sysClr val="window" lastClr="FFFFFF"/>
      </a:lt1>
      <a:dk2>
        <a:srgbClr val="222222"/>
      </a:dk2>
      <a:lt2>
        <a:srgbClr val="E8E8E8"/>
      </a:lt2>
      <a:accent1>
        <a:srgbClr val="332AEF"/>
      </a:accent1>
      <a:accent2>
        <a:srgbClr val="29EF97"/>
      </a:accent2>
      <a:accent3>
        <a:srgbClr val="FFFFFF"/>
      </a:accent3>
      <a:accent4>
        <a:srgbClr val="FFFFFF"/>
      </a:accent4>
      <a:accent5>
        <a:srgbClr val="FFFFFF"/>
      </a:accent5>
      <a:accent6>
        <a:srgbClr val="FFFFFF"/>
      </a:accent6>
      <a:hlink>
        <a:srgbClr val="332AEF"/>
      </a:hlink>
      <a:folHlink>
        <a:srgbClr val="011D5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LTH v01">
      <a:dk1>
        <a:srgbClr val="011D58"/>
      </a:dk1>
      <a:lt1>
        <a:sysClr val="window" lastClr="FFFFFF"/>
      </a:lt1>
      <a:dk2>
        <a:srgbClr val="222222"/>
      </a:dk2>
      <a:lt2>
        <a:srgbClr val="E8E8E8"/>
      </a:lt2>
      <a:accent1>
        <a:srgbClr val="332AEF"/>
      </a:accent1>
      <a:accent2>
        <a:srgbClr val="29EF97"/>
      </a:accent2>
      <a:accent3>
        <a:srgbClr val="FFFFFF"/>
      </a:accent3>
      <a:accent4>
        <a:srgbClr val="FFFFFF"/>
      </a:accent4>
      <a:accent5>
        <a:srgbClr val="FFFFFF"/>
      </a:accent5>
      <a:accent6>
        <a:srgbClr val="FFFFFF"/>
      </a:accent6>
      <a:hlink>
        <a:srgbClr val="332AEF"/>
      </a:hlink>
      <a:folHlink>
        <a:srgbClr val="011D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298</TotalTime>
  <Words>2475</Words>
  <Application>Microsoft Office PowerPoint</Application>
  <PresentationFormat>Widescreen</PresentationFormat>
  <Paragraphs>288</Paragraphs>
  <Slides>29</Slides>
  <Notes>29</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Aptos Black</vt:lpstr>
      <vt:lpstr>Calibri</vt:lpstr>
      <vt:lpstr>Poppins</vt:lpstr>
      <vt:lpstr>Georgia</vt:lpstr>
      <vt:lpstr>Aptos Display</vt:lpstr>
      <vt:lpstr>Roboto</vt:lpstr>
      <vt:lpstr>Poppins Bold</vt:lpstr>
      <vt:lpstr>Roboto Bold</vt:lpstr>
      <vt:lpstr>Roboto Italics</vt:lpstr>
      <vt:lpstr>Poppins Bold Italics</vt:lpstr>
      <vt:lpstr>Aptos</vt:lpstr>
      <vt:lpstr>Arial</vt:lpstr>
      <vt:lpstr>Office Theme</vt:lpstr>
      <vt:lpstr>1_Office Theme</vt:lpstr>
      <vt:lpstr>2_Office Theme</vt:lpstr>
      <vt:lpstr>What  Wheel of Fortune  Can Teach Us  About AI</vt:lpstr>
      <vt:lpstr>PowerPoint Presentation</vt:lpstr>
      <vt:lpstr>PowerPoint Presentation</vt:lpstr>
      <vt:lpstr>What is  Wheel of Fortune?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AI  MISSES</vt:lpstr>
      <vt:lpstr>LEGAL  USES  SPECIALIZED  LANGUAGE</vt:lpstr>
      <vt:lpstr>PowerPoint Presentation</vt:lpstr>
      <vt:lpstr>PowerPoint Presentation</vt:lpstr>
      <vt:lpstr>PowerPoint Presentation</vt:lpstr>
      <vt:lpstr>PowerPoint Presentation</vt:lpstr>
      <vt:lpstr>What  Wheel of Fortune  Can Teach Us  About 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Cheryl Wilson Griffin</dc:creator>
  <cp:lastModifiedBy>Cheryl Wilson Griffin</cp:lastModifiedBy>
  <cp:revision>2</cp:revision>
  <cp:lastPrinted>2026-05-20T03:47:19Z</cp:lastPrinted>
  <dcterms:created xsi:type="dcterms:W3CDTF">2026-05-19T20:18:14Z</dcterms:created>
  <dcterms:modified xsi:type="dcterms:W3CDTF">2026-05-20T04:06:27Z</dcterms:modified>
</cp:coreProperties>
</file>